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64" r:id="rId2"/>
    <p:sldId id="265" r:id="rId3"/>
    <p:sldId id="266" r:id="rId4"/>
    <p:sldId id="256" r:id="rId5"/>
    <p:sldId id="257" r:id="rId6"/>
    <p:sldId id="258" r:id="rId7"/>
    <p:sldId id="259" r:id="rId8"/>
    <p:sldId id="268" r:id="rId9"/>
    <p:sldId id="260" r:id="rId10"/>
    <p:sldId id="263" r:id="rId11"/>
    <p:sldId id="261" r:id="rId12"/>
    <p:sldId id="267" r:id="rId13"/>
    <p:sldId id="262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31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DC575E-6D77-4852-B993-73B074764163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6AC30A-7208-4CFB-ACFD-5FD4EB8A82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554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6AC30A-7208-4CFB-ACFD-5FD4EB8A823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409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65E4-A5C4-4D79-98EF-F6BF06B95DB3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A4DB9-838D-4DA4-8CB3-2950BA4ED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898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65E4-A5C4-4D79-98EF-F6BF06B95DB3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A4DB9-838D-4DA4-8CB3-2950BA4ED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678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65E4-A5C4-4D79-98EF-F6BF06B95DB3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A4DB9-838D-4DA4-8CB3-2950BA4EDAA6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159720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65E4-A5C4-4D79-98EF-F6BF06B95DB3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A4DB9-838D-4DA4-8CB3-2950BA4ED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1345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65E4-A5C4-4D79-98EF-F6BF06B95DB3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A4DB9-838D-4DA4-8CB3-2950BA4EDAA6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27082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65E4-A5C4-4D79-98EF-F6BF06B95DB3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A4DB9-838D-4DA4-8CB3-2950BA4ED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0369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65E4-A5C4-4D79-98EF-F6BF06B95DB3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A4DB9-838D-4DA4-8CB3-2950BA4ED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788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65E4-A5C4-4D79-98EF-F6BF06B95DB3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A4DB9-838D-4DA4-8CB3-2950BA4ED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9445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65E4-A5C4-4D79-98EF-F6BF06B95DB3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A4DB9-838D-4DA4-8CB3-2950BA4ED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556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65E4-A5C4-4D79-98EF-F6BF06B95DB3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A4DB9-838D-4DA4-8CB3-2950BA4ED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6894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65E4-A5C4-4D79-98EF-F6BF06B95DB3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A4DB9-838D-4DA4-8CB3-2950BA4ED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9237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65E4-A5C4-4D79-98EF-F6BF06B95DB3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A4DB9-838D-4DA4-8CB3-2950BA4ED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7934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65E4-A5C4-4D79-98EF-F6BF06B95DB3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A4DB9-838D-4DA4-8CB3-2950BA4ED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8556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65E4-A5C4-4D79-98EF-F6BF06B95DB3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A4DB9-838D-4DA4-8CB3-2950BA4ED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611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65E4-A5C4-4D79-98EF-F6BF06B95DB3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A4DB9-838D-4DA4-8CB3-2950BA4ED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3919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65E4-A5C4-4D79-98EF-F6BF06B95DB3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A4DB9-838D-4DA4-8CB3-2950BA4ED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0088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A65E4-A5C4-4D79-98EF-F6BF06B95DB3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BBA4DB9-838D-4DA4-8CB3-2950BA4ED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556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72212" y="242888"/>
            <a:ext cx="3486151" cy="168751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 русского языка и литературы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 класс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57875" y="2628899"/>
            <a:ext cx="4814887" cy="3548063"/>
          </a:xfrm>
        </p:spPr>
        <p:txBody>
          <a:bodyPr>
            <a:normAutofit fontScale="92500"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Раздел: </a:t>
            </a:r>
            <a:r>
              <a:rPr lang="ru-RU" sz="36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Мир </a:t>
            </a:r>
            <a:r>
              <a:rPr lang="ru-RU" sz="3600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един: </a:t>
            </a:r>
            <a:r>
              <a:rPr lang="ru-RU" sz="36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глобализация</a:t>
            </a:r>
          </a:p>
          <a:p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 урока</a:t>
            </a:r>
            <a:r>
              <a:rPr lang="ru-RU" sz="36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«Прекрасная должность -  быть на Земле человеком!»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3761" y="-95003"/>
            <a:ext cx="60579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61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5338" y="365127"/>
            <a:ext cx="10515600" cy="449262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Примерные ответы</a:t>
            </a:r>
            <a:endParaRPr lang="ru-RU" sz="32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1569622"/>
              </p:ext>
            </p:extLst>
          </p:nvPr>
        </p:nvGraphicFramePr>
        <p:xfrm>
          <a:off x="557213" y="1000127"/>
          <a:ext cx="9058276" cy="5243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8975"/>
                <a:gridCol w="5829301"/>
              </a:tblGrid>
              <a:tr h="746275">
                <a:tc>
                  <a:txBody>
                    <a:bodyPr/>
                    <a:lstStyle/>
                    <a:p>
                      <a:r>
                        <a:rPr lang="kk-KZ" dirty="0" smtClean="0"/>
                        <a:t>Художественно-изобразительные средства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Примеры из текста</a:t>
                      </a:r>
                      <a:endParaRPr lang="ru-RU" dirty="0"/>
                    </a:p>
                  </a:txBody>
                  <a:tcPr/>
                </a:tc>
              </a:tr>
              <a:tr h="746275">
                <a:tc>
                  <a:txBody>
                    <a:bodyPr/>
                    <a:lstStyle/>
                    <a:p>
                      <a:r>
                        <a:rPr lang="kk-KZ" dirty="0" smtClean="0"/>
                        <a:t>Сравнение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i="1" dirty="0" smtClean="0">
                          <a:solidFill>
                            <a:srgbClr val="002060"/>
                          </a:solidFill>
                        </a:rPr>
                        <a:t>Лицо</a:t>
                      </a:r>
                      <a:r>
                        <a:rPr lang="ru-RU" sz="2000" b="1" i="1" baseline="0" dirty="0" smtClean="0">
                          <a:solidFill>
                            <a:srgbClr val="002060"/>
                          </a:solidFill>
                        </a:rPr>
                        <a:t> Хромого, к</a:t>
                      </a:r>
                      <a:r>
                        <a:rPr lang="ru-RU" sz="2000" b="1" i="1" dirty="0" smtClean="0">
                          <a:solidFill>
                            <a:srgbClr val="002060"/>
                          </a:solidFill>
                        </a:rPr>
                        <a:t>ак широкий нож;</a:t>
                      </a:r>
                    </a:p>
                    <a:p>
                      <a:r>
                        <a:rPr lang="ru-RU" sz="2000" b="1" i="1" dirty="0" smtClean="0">
                          <a:solidFill>
                            <a:srgbClr val="002060"/>
                          </a:solidFill>
                        </a:rPr>
                        <a:t>Лицо её,</a:t>
                      </a:r>
                      <a:r>
                        <a:rPr lang="ru-RU" sz="2000" b="1" i="1" baseline="0" dirty="0" smtClean="0">
                          <a:solidFill>
                            <a:srgbClr val="002060"/>
                          </a:solidFill>
                        </a:rPr>
                        <a:t> как бронза;</a:t>
                      </a:r>
                      <a:endParaRPr lang="ru-RU" sz="2000" b="1" i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106809">
                <a:tc>
                  <a:txBody>
                    <a:bodyPr/>
                    <a:lstStyle/>
                    <a:p>
                      <a:r>
                        <a:rPr lang="kk-KZ" dirty="0" smtClean="0"/>
                        <a:t>Олицетворение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i="1" dirty="0" smtClean="0">
                          <a:solidFill>
                            <a:srgbClr val="002060"/>
                          </a:solidFill>
                        </a:rPr>
                        <a:t>Убивает болезнь; </a:t>
                      </a:r>
                    </a:p>
                    <a:p>
                      <a:r>
                        <a:rPr lang="ru-RU" sz="2000" b="1" i="1" dirty="0" smtClean="0">
                          <a:solidFill>
                            <a:srgbClr val="002060"/>
                          </a:solidFill>
                        </a:rPr>
                        <a:t>сердце было закрыто; </a:t>
                      </a:r>
                    </a:p>
                    <a:p>
                      <a:r>
                        <a:rPr lang="ru-RU" sz="2000" b="1" i="1" dirty="0" smtClean="0">
                          <a:solidFill>
                            <a:srgbClr val="002060"/>
                          </a:solidFill>
                        </a:rPr>
                        <a:t>качается- сверкает этот  кровавый глаз;</a:t>
                      </a:r>
                      <a:endParaRPr lang="ru-RU" sz="2000" b="1" i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385939">
                <a:tc>
                  <a:txBody>
                    <a:bodyPr/>
                    <a:lstStyle/>
                    <a:p>
                      <a:r>
                        <a:rPr lang="kk-KZ" dirty="0" smtClean="0"/>
                        <a:t>Эпитет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i="1" dirty="0" smtClean="0">
                          <a:solidFill>
                            <a:srgbClr val="002060"/>
                          </a:solidFill>
                        </a:rPr>
                        <a:t>Неиссякаемый</a:t>
                      </a:r>
                      <a:r>
                        <a:rPr lang="ru-RU" sz="2000" b="1" i="1" baseline="0" dirty="0" smtClean="0">
                          <a:solidFill>
                            <a:srgbClr val="002060"/>
                          </a:solidFill>
                        </a:rPr>
                        <a:t> источник; в прекрасной долине; шёлк небесного цвета; кровавый глаз;                            </a:t>
                      </a:r>
                    </a:p>
                    <a:p>
                      <a:endParaRPr lang="ru-RU" sz="2000" b="1" i="1" baseline="0" dirty="0" smtClean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258214">
                <a:tc>
                  <a:txBody>
                    <a:bodyPr/>
                    <a:lstStyle/>
                    <a:p>
                      <a:r>
                        <a:rPr lang="ru-RU" dirty="0" smtClean="0"/>
                        <a:t>Метафора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i="1" dirty="0" smtClean="0">
                          <a:solidFill>
                            <a:srgbClr val="002060"/>
                          </a:solidFill>
                        </a:rPr>
                        <a:t>Мать, единую силу; железный Тамерлан, кровавый бич земли; крик женщины, гордый крик орлицы;</a:t>
                      </a:r>
                      <a:endParaRPr lang="ru-RU" sz="2000" b="1" i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21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</a:rPr>
              <a:t>          Ответьте на вопросы: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85889"/>
            <a:ext cx="8596668" cy="4655474"/>
          </a:xfrm>
          <a:ln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3200" b="1" i="1" dirty="0" smtClean="0">
                <a:solidFill>
                  <a:srgbClr val="00B0F0"/>
                </a:solidFill>
              </a:rPr>
              <a:t>1. Проследите по тексту, как держится Мать с царем Тимуром.</a:t>
            </a:r>
          </a:p>
          <a:p>
            <a:pPr marL="0" indent="0">
              <a:buNone/>
            </a:pPr>
            <a:r>
              <a:rPr lang="kk-KZ" sz="3200" b="1" i="1" dirty="0" smtClean="0">
                <a:solidFill>
                  <a:schemeClr val="accent2">
                    <a:lumMod val="50000"/>
                  </a:schemeClr>
                </a:solidFill>
              </a:rPr>
              <a:t>2. Что   противопоставляет Мать  Тимуру, его смертельной силе?</a:t>
            </a:r>
          </a:p>
          <a:p>
            <a:pPr marL="0" indent="0">
              <a:buNone/>
            </a:pPr>
            <a:r>
              <a:rPr lang="kk-KZ" sz="3200" b="1" i="1" dirty="0" smtClean="0">
                <a:solidFill>
                  <a:srgbClr val="00B050"/>
                </a:solidFill>
              </a:rPr>
              <a:t>3. Что убедило Тимура?  Какие доводы  матери заставили его   раскрыть  свое сердце?</a:t>
            </a:r>
            <a:endParaRPr lang="ru-RU" sz="3200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481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8328149"/>
              </p:ext>
            </p:extLst>
          </p:nvPr>
        </p:nvGraphicFramePr>
        <p:xfrm>
          <a:off x="838200" y="942975"/>
          <a:ext cx="8520113" cy="41719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520113"/>
              </a:tblGrid>
              <a:tr h="41719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solidFill>
                            <a:srgbClr val="00B050"/>
                          </a:solidFill>
                          <a:effectLst/>
                        </a:rPr>
                        <a:t>Оцените свою работу на уроке, поднявшись на нужную ступеньку   </a:t>
                      </a:r>
                      <a:r>
                        <a:rPr lang="ru-RU" sz="2800" dirty="0">
                          <a:solidFill>
                            <a:srgbClr val="0070C0"/>
                          </a:solidFill>
                          <a:effectLst/>
                        </a:rPr>
                        <a:t>«Знаю», «Понимаю», «Умею» </a:t>
                      </a:r>
                      <a:r>
                        <a:rPr lang="ru-RU" sz="2800" dirty="0" smtClean="0">
                          <a:solidFill>
                            <a:srgbClr val="0070C0"/>
                          </a:solidFill>
                          <a:effectLst/>
                        </a:rPr>
                        <a:t>                                                                     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 smtClean="0">
                          <a:effectLst/>
                        </a:rPr>
                        <a:t>                                                          </a:t>
                      </a:r>
                      <a:r>
                        <a:rPr lang="ru-RU" sz="2800" dirty="0" smtClean="0">
                          <a:solidFill>
                            <a:srgbClr val="C00000"/>
                          </a:solidFill>
                          <a:effectLst/>
                        </a:rPr>
                        <a:t>умею</a:t>
                      </a:r>
                      <a:endParaRPr lang="ru-RU" sz="2800" baseline="0" dirty="0" smtClean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aseline="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  </a:t>
                      </a:r>
                      <a:r>
                        <a:rPr lang="ru-RU" sz="2800" baseline="0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понимаю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aseline="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</a:t>
                      </a:r>
                      <a:r>
                        <a:rPr lang="ru-RU" sz="2800" baseline="0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знаю</a:t>
                      </a:r>
                      <a:endParaRPr lang="ru-RU" sz="2800" dirty="0" smtClean="0">
                        <a:solidFill>
                          <a:srgbClr val="C00000"/>
                        </a:solidFill>
                        <a:effectLst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5" name="Соединительная линия уступом 4"/>
          <p:cNvCxnSpPr/>
          <p:nvPr/>
        </p:nvCxnSpPr>
        <p:spPr>
          <a:xfrm flipV="1">
            <a:off x="2443163" y="3536158"/>
            <a:ext cx="2986087" cy="235744"/>
          </a:xfrm>
          <a:prstGeom prst="bentConnector3">
            <a:avLst/>
          </a:prstGeom>
          <a:noFill/>
          <a:ln w="6350" cap="flat" cmpd="sng" algn="ctr">
            <a:solidFill>
              <a:srgbClr val="5B9BD5"/>
            </a:solidFill>
            <a:prstDash val="solid"/>
            <a:miter lim="800000"/>
          </a:ln>
          <a:effectLst/>
        </p:spPr>
      </p:cxnSp>
      <p:cxnSp>
        <p:nvCxnSpPr>
          <p:cNvPr id="6" name="Соединительная линия уступом 5"/>
          <p:cNvCxnSpPr/>
          <p:nvPr/>
        </p:nvCxnSpPr>
        <p:spPr>
          <a:xfrm flipV="1">
            <a:off x="5486397" y="2582463"/>
            <a:ext cx="2914651" cy="342901"/>
          </a:xfrm>
          <a:prstGeom prst="bentConnector3">
            <a:avLst>
              <a:gd name="adj1" fmla="val 50000"/>
            </a:avLst>
          </a:prstGeom>
          <a:noFill/>
          <a:ln w="6350" cap="flat" cmpd="sng" algn="ctr">
            <a:solidFill>
              <a:srgbClr val="5B9BD5"/>
            </a:solidFill>
            <a:prstDash val="solid"/>
            <a:miter lim="800000"/>
          </a:ln>
          <a:effectLst/>
        </p:spPr>
      </p:cxnSp>
      <p:cxnSp>
        <p:nvCxnSpPr>
          <p:cNvPr id="19" name="Прямая соединительная линия 18"/>
          <p:cNvCxnSpPr/>
          <p:nvPr/>
        </p:nvCxnSpPr>
        <p:spPr>
          <a:xfrm>
            <a:off x="5414962" y="2925364"/>
            <a:ext cx="14287" cy="6072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60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57339"/>
            <a:ext cx="8596668" cy="44840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4000" b="1" i="1" dirty="0">
                <a:solidFill>
                  <a:srgbClr val="FF0000"/>
                </a:solidFill>
              </a:rPr>
              <a:t>Упр. </a:t>
            </a:r>
            <a:r>
              <a:rPr lang="kk-KZ" sz="4000" b="1" i="1" dirty="0" smtClean="0">
                <a:solidFill>
                  <a:srgbClr val="FF0000"/>
                </a:solidFill>
              </a:rPr>
              <a:t>8, стр 75</a:t>
            </a:r>
          </a:p>
          <a:p>
            <a:pPr marL="0" indent="0">
              <a:buNone/>
            </a:pPr>
            <a:r>
              <a:rPr lang="kk-KZ" sz="4000" b="1" i="1" dirty="0" smtClean="0">
                <a:solidFill>
                  <a:srgbClr val="FF0000"/>
                </a:solidFill>
              </a:rPr>
              <a:t> </a:t>
            </a:r>
            <a:r>
              <a:rPr lang="kk-KZ" sz="3600" b="1" i="1" dirty="0">
                <a:solidFill>
                  <a:srgbClr val="00B0F0"/>
                </a:solidFill>
              </a:rPr>
              <a:t>Дополните таблицу  сравнительной характеристики главных  героев  произведения примерами из текста.</a:t>
            </a:r>
          </a:p>
          <a:p>
            <a:pPr marL="0" indent="0">
              <a:buNone/>
            </a:pP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26262" y="603995"/>
            <a:ext cx="413927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4400" b="1" i="1" dirty="0">
                <a:solidFill>
                  <a:srgbClr val="002060"/>
                </a:solidFill>
                <a:latin typeface="Calibri Light" panose="020F0302020204030204"/>
                <a:ea typeface="+mj-ea"/>
                <a:cs typeface="+mj-cs"/>
              </a:rPr>
              <a:t>Учебное задание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179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43675" y="500062"/>
            <a:ext cx="4752975" cy="414337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урока: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4433864"/>
              </p:ext>
            </p:extLst>
          </p:nvPr>
        </p:nvGraphicFramePr>
        <p:xfrm>
          <a:off x="6372224" y="1271588"/>
          <a:ext cx="3571875" cy="4800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71875"/>
              </a:tblGrid>
              <a:tr h="4800600">
                <a:tc>
                  <a:txBody>
                    <a:bodyPr/>
                    <a:lstStyle/>
                    <a:p>
                      <a:pPr marL="68580" marR="194945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9.1.2.1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понимать значение слов общественно-политической тематики;</a:t>
                      </a:r>
                    </a:p>
                    <a:p>
                      <a:pPr marL="68580" marR="194945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9.3.6.1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анализировать содержание художественных произведений, выявляя авторскую позицию и оценивая содержание произведения;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372226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2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29064" y="609599"/>
            <a:ext cx="5344938" cy="181927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Преобразуйте цифровую информацию в текст </a:t>
            </a:r>
            <a:b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«О чём говорят цифры?»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6750202"/>
              </p:ext>
            </p:extLst>
          </p:nvPr>
        </p:nvGraphicFramePr>
        <p:xfrm>
          <a:off x="3729038" y="2657475"/>
          <a:ext cx="5772150" cy="26717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72150"/>
              </a:tblGrid>
              <a:tr h="267176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4800" b="1" dirty="0" smtClean="0">
                          <a:solidFill>
                            <a:srgbClr val="00B050"/>
                          </a:solidFill>
                          <a:effectLst/>
                        </a:rPr>
                        <a:t>1868,1891</a:t>
                      </a:r>
                      <a:r>
                        <a:rPr lang="kk-KZ" sz="4800" b="1" dirty="0">
                          <a:solidFill>
                            <a:srgbClr val="00B050"/>
                          </a:solidFill>
                          <a:effectLst/>
                        </a:rPr>
                        <a:t>, </a:t>
                      </a:r>
                      <a:r>
                        <a:rPr lang="kk-KZ" sz="4800" b="1" dirty="0" smtClean="0">
                          <a:solidFill>
                            <a:srgbClr val="00B050"/>
                          </a:solidFill>
                          <a:effectLst/>
                        </a:rPr>
                        <a:t>1892,1906</a:t>
                      </a:r>
                      <a:r>
                        <a:rPr lang="kk-KZ" sz="4800" b="1" dirty="0">
                          <a:solidFill>
                            <a:srgbClr val="00B050"/>
                          </a:solidFill>
                          <a:effectLst/>
                        </a:rPr>
                        <a:t>, </a:t>
                      </a:r>
                      <a:r>
                        <a:rPr lang="kk-KZ" sz="4800" b="1" dirty="0" smtClean="0">
                          <a:solidFill>
                            <a:srgbClr val="00B050"/>
                          </a:solidFill>
                          <a:effectLst/>
                        </a:rPr>
                        <a:t>1911-1913,27</a:t>
                      </a:r>
                      <a:r>
                        <a:rPr lang="kk-KZ" sz="4800" b="1" dirty="0">
                          <a:solidFill>
                            <a:srgbClr val="00B050"/>
                          </a:solidFill>
                          <a:effectLst/>
                        </a:rPr>
                        <a:t>, 1936</a:t>
                      </a:r>
                      <a:endParaRPr lang="ru-RU" sz="48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64392"/>
            <a:ext cx="3343275" cy="3436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2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5736" y="1"/>
            <a:ext cx="11558587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92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72213" y="0"/>
            <a:ext cx="5000623" cy="1825625"/>
          </a:xfrm>
        </p:spPr>
        <p:txBody>
          <a:bodyPr>
            <a:normAutofit/>
          </a:bodyPr>
          <a:lstStyle/>
          <a:p>
            <a:r>
              <a:rPr lang="kk-KZ" sz="2400" b="1" i="1" dirty="0" smtClean="0">
                <a:solidFill>
                  <a:srgbClr val="00B050"/>
                </a:solidFill>
              </a:rPr>
              <a:t>«Сказки об Италии». </a:t>
            </a:r>
            <a:br>
              <a:rPr lang="kk-KZ" sz="2400" b="1" i="1" dirty="0" smtClean="0">
                <a:solidFill>
                  <a:srgbClr val="00B050"/>
                </a:solidFill>
              </a:rPr>
            </a:br>
            <a:r>
              <a:rPr lang="kk-KZ" sz="2400" b="1" i="1" dirty="0" smtClean="0">
                <a:solidFill>
                  <a:srgbClr val="00B050"/>
                </a:solidFill>
              </a:rPr>
              <a:t>История создания.</a:t>
            </a:r>
            <a:endParaRPr lang="ru-RU" sz="2400" b="1" i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57838" y="971550"/>
            <a:ext cx="4586287" cy="5772150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ru-RU" i="1" dirty="0">
                <a:solidFill>
                  <a:srgbClr val="00B0F0"/>
                </a:solidFill>
              </a:rPr>
              <a:t>В 1906 году Максим Горький из-за </a:t>
            </a:r>
            <a:r>
              <a:rPr lang="ru-RU" i="1" dirty="0" smtClean="0">
                <a:solidFill>
                  <a:srgbClr val="00B0F0"/>
                </a:solidFill>
              </a:rPr>
              <a:t>туберкулеза уезжает </a:t>
            </a:r>
            <a:r>
              <a:rPr lang="ru-RU" i="1" dirty="0">
                <a:solidFill>
                  <a:srgbClr val="00B0F0"/>
                </a:solidFill>
              </a:rPr>
              <a:t>в Италию. </a:t>
            </a:r>
            <a:endParaRPr lang="ru-RU" i="1" dirty="0" smtClean="0">
              <a:solidFill>
                <a:srgbClr val="00B0F0"/>
              </a:solidFill>
            </a:endParaRPr>
          </a:p>
          <a:p>
            <a:pPr marL="457200" lvl="1" indent="0">
              <a:buNone/>
            </a:pPr>
            <a:r>
              <a:rPr lang="ru-RU" i="1" dirty="0" smtClean="0">
                <a:solidFill>
                  <a:srgbClr val="00B0F0"/>
                </a:solidFill>
              </a:rPr>
              <a:t>В </a:t>
            </a:r>
            <a:r>
              <a:rPr lang="ru-RU" i="1" dirty="0">
                <a:solidFill>
                  <a:srgbClr val="00B0F0"/>
                </a:solidFill>
              </a:rPr>
              <a:t>октябре он прибывает на остров Капри, где проживет семь следующих </a:t>
            </a:r>
            <a:r>
              <a:rPr lang="ru-RU" i="1" dirty="0" smtClean="0">
                <a:solidFill>
                  <a:srgbClr val="00B0F0"/>
                </a:solidFill>
              </a:rPr>
              <a:t>лет. </a:t>
            </a:r>
            <a:r>
              <a:rPr lang="ru-RU" i="1" dirty="0">
                <a:solidFill>
                  <a:srgbClr val="00B0F0"/>
                </a:solidFill>
              </a:rPr>
              <a:t>В 1911 году Горький начинает писать рассказы будущего цикла. В их основе впечатления писателя от увиденного во время путешествия по Италии. Кроме того многие сюжеты были взяты из материалов рабочего движения Италии и из газетных сообщений о судебных </a:t>
            </a:r>
            <a:r>
              <a:rPr lang="ru-RU" i="1" dirty="0" smtClean="0">
                <a:solidFill>
                  <a:srgbClr val="00B0F0"/>
                </a:solidFill>
              </a:rPr>
              <a:t>процессах. </a:t>
            </a:r>
            <a:r>
              <a:rPr lang="ru-RU" i="1" dirty="0">
                <a:solidFill>
                  <a:srgbClr val="00B0F0"/>
                </a:solidFill>
              </a:rPr>
              <a:t>Сказки печатались в </a:t>
            </a:r>
            <a:r>
              <a:rPr lang="ru-RU" i="1" dirty="0" smtClean="0">
                <a:solidFill>
                  <a:srgbClr val="00B0F0"/>
                </a:solidFill>
              </a:rPr>
              <a:t>большевистских</a:t>
            </a:r>
            <a:r>
              <a:rPr lang="ru-RU" i="1" dirty="0">
                <a:solidFill>
                  <a:srgbClr val="00B0F0"/>
                </a:solidFill>
              </a:rPr>
              <a:t> периодических изданиях по отдельности. Только в 1912 году в России выходит первое отдельное издание цикла под названием «Сказки». Рассказы в сборнике подверглись цензурным изъятиям и были поданы не в той последовательности, на которой настаивал </a:t>
            </a:r>
            <a:r>
              <a:rPr lang="ru-RU" i="1" dirty="0" smtClean="0">
                <a:solidFill>
                  <a:srgbClr val="00B0F0"/>
                </a:solidFill>
              </a:rPr>
              <a:t>Горький</a:t>
            </a:r>
            <a:r>
              <a:rPr lang="ru-RU" sz="2400" i="1" dirty="0" smtClean="0">
                <a:solidFill>
                  <a:srgbClr val="00B0F0"/>
                </a:solidFill>
              </a:rPr>
              <a:t>.</a:t>
            </a:r>
            <a:endParaRPr lang="ru-RU" sz="2400" i="1" dirty="0">
              <a:solidFill>
                <a:srgbClr val="00B0F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14299"/>
            <a:ext cx="5843589" cy="338613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71838"/>
            <a:ext cx="5843588" cy="3586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07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4338" y="0"/>
            <a:ext cx="9372600" cy="55876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На </a:t>
            </a:r>
            <a:r>
              <a:rPr lang="ru-RU" sz="2400" dirty="0"/>
              <a:t>титульном листе был напечатан эпиграф из Андерсена: </a:t>
            </a:r>
            <a:endParaRPr lang="ru-RU" sz="2400" dirty="0" smtClean="0"/>
          </a:p>
          <a:p>
            <a:pPr marL="0" indent="0">
              <a:buNone/>
            </a:pPr>
            <a:r>
              <a:rPr lang="ru-RU" sz="2800" b="1" i="1" dirty="0" smtClean="0">
                <a:solidFill>
                  <a:srgbClr val="FF0000"/>
                </a:solidFill>
              </a:rPr>
              <a:t>«</a:t>
            </a:r>
            <a:r>
              <a:rPr lang="ru-RU" sz="2800" b="1" i="1" dirty="0">
                <a:solidFill>
                  <a:srgbClr val="FF0000"/>
                </a:solidFill>
              </a:rPr>
              <a:t>Нет сказок лучше тех, которые </a:t>
            </a:r>
            <a:r>
              <a:rPr lang="ru-RU" sz="2800" b="1" i="1" dirty="0" smtClean="0">
                <a:solidFill>
                  <a:srgbClr val="FF0000"/>
                </a:solidFill>
              </a:rPr>
              <a:t>создаёт </a:t>
            </a:r>
            <a:r>
              <a:rPr lang="ru-RU" sz="2800" b="1" i="1" dirty="0">
                <a:solidFill>
                  <a:srgbClr val="FF0000"/>
                </a:solidFill>
              </a:rPr>
              <a:t>сама жизнь».</a:t>
            </a:r>
            <a:r>
              <a:rPr lang="ru-RU" sz="2800" i="1" dirty="0"/>
              <a:t> </a:t>
            </a:r>
            <a:endParaRPr lang="ru-RU" sz="2800" i="1" dirty="0" smtClean="0"/>
          </a:p>
          <a:p>
            <a:pPr marL="0" indent="0">
              <a:buNone/>
            </a:pPr>
            <a:r>
              <a:rPr lang="ru-RU" sz="2800" i="1" dirty="0" smtClean="0">
                <a:solidFill>
                  <a:srgbClr val="00B0F0"/>
                </a:solidFill>
              </a:rPr>
              <a:t>Книга </a:t>
            </a:r>
            <a:r>
              <a:rPr lang="ru-RU" sz="2800" i="1" dirty="0">
                <a:solidFill>
                  <a:srgbClr val="00B0F0"/>
                </a:solidFill>
              </a:rPr>
              <a:t>была посвящена гражданской жене </a:t>
            </a:r>
            <a:r>
              <a:rPr lang="ru-RU" sz="2800" i="1">
                <a:solidFill>
                  <a:srgbClr val="00B0F0"/>
                </a:solidFill>
              </a:rPr>
              <a:t>автора </a:t>
            </a:r>
            <a:endParaRPr lang="ru-RU" sz="2800" i="1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ru-RU" sz="2800" i="1" smtClean="0">
                <a:solidFill>
                  <a:srgbClr val="00B0F0"/>
                </a:solidFill>
              </a:rPr>
              <a:t>М</a:t>
            </a:r>
            <a:r>
              <a:rPr lang="ru-RU" sz="2800" i="1" dirty="0">
                <a:solidFill>
                  <a:srgbClr val="00B0F0"/>
                </a:solidFill>
              </a:rPr>
              <a:t>. Ф. Андреевой.</a:t>
            </a:r>
          </a:p>
          <a:p>
            <a:pPr marL="0" indent="0">
              <a:buNone/>
            </a:pPr>
            <a:r>
              <a:rPr lang="ru-RU" sz="2800" i="1" dirty="0">
                <a:solidFill>
                  <a:schemeClr val="accent2">
                    <a:lumMod val="50000"/>
                  </a:schemeClr>
                </a:solidFill>
              </a:rPr>
              <a:t>Помимо России сказки получили распространение в Италии, Франции, Германии. В отличие от рабочей прессы, в буржуазной критике рассказы подверглись нападкам. Критиковалась тематика рассказов, также их заглавие. Горький продолжает работу над рассказами до своего возвращения в Россию в 1913 </a:t>
            </a:r>
            <a:r>
              <a:rPr lang="ru-RU" sz="2800" i="1" dirty="0" smtClean="0">
                <a:solidFill>
                  <a:schemeClr val="accent2">
                    <a:lumMod val="50000"/>
                  </a:schemeClr>
                </a:solidFill>
              </a:rPr>
              <a:t>году. </a:t>
            </a:r>
            <a:r>
              <a:rPr lang="ru-RU" sz="2800" i="1" dirty="0">
                <a:solidFill>
                  <a:schemeClr val="accent2">
                    <a:lumMod val="50000"/>
                  </a:schemeClr>
                </a:solidFill>
              </a:rPr>
              <a:t>После революции 1917 года сказки были опубликованы без цензуры и в последовательности Горького. Своё название «Сказки об Италии» цикл получил лишь в 1923 </a:t>
            </a:r>
            <a:r>
              <a:rPr lang="ru-RU" sz="2800" i="1" dirty="0" smtClean="0">
                <a:solidFill>
                  <a:schemeClr val="accent2">
                    <a:lumMod val="50000"/>
                  </a:schemeClr>
                </a:solidFill>
              </a:rPr>
              <a:t>году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ru-RU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261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786188"/>
            <a:ext cx="4857751" cy="442912"/>
          </a:xfrm>
        </p:spPr>
        <p:txBody>
          <a:bodyPr>
            <a:normAutofit/>
          </a:bodyPr>
          <a:lstStyle/>
          <a:p>
            <a:r>
              <a:rPr lang="kk-KZ" sz="1600" b="1" i="1" dirty="0" smtClean="0">
                <a:solidFill>
                  <a:srgbClr val="FF0000"/>
                </a:solidFill>
              </a:rPr>
              <a:t>Прочитайте 9-ю сказку о подвиге  матери.</a:t>
            </a:r>
            <a:endParaRPr lang="ru-RU" sz="2400" b="1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038" y="4100513"/>
            <a:ext cx="4165995" cy="9407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k-KZ" sz="1600" dirty="0" smtClean="0">
                <a:solidFill>
                  <a:srgbClr val="002060"/>
                </a:solidFill>
              </a:rPr>
              <a:t>Обратите внимание, что </a:t>
            </a:r>
            <a:r>
              <a:rPr lang="kk-KZ" sz="1600" smtClean="0">
                <a:solidFill>
                  <a:srgbClr val="002060"/>
                </a:solidFill>
              </a:rPr>
              <a:t>вся сказка строится </a:t>
            </a:r>
            <a:r>
              <a:rPr lang="kk-KZ" sz="1600" dirty="0" smtClean="0">
                <a:solidFill>
                  <a:srgbClr val="002060"/>
                </a:solidFill>
              </a:rPr>
              <a:t>на антитезе: </a:t>
            </a:r>
            <a:r>
              <a:rPr lang="kk-KZ" sz="1600" i="1" dirty="0" smtClean="0">
                <a:solidFill>
                  <a:schemeClr val="accent6"/>
                </a:solidFill>
              </a:rPr>
              <a:t>материнское созидание и жестокое разрушение.</a:t>
            </a:r>
          </a:p>
          <a:p>
            <a:pPr marL="0" indent="0">
              <a:buNone/>
            </a:pPr>
            <a:r>
              <a:rPr lang="kk-KZ" sz="1600" dirty="0" smtClean="0">
                <a:solidFill>
                  <a:srgbClr val="002060"/>
                </a:solidFill>
              </a:rPr>
              <a:t>Кто  является представителями этих противоположных начал?</a:t>
            </a:r>
          </a:p>
          <a:p>
            <a:pPr marL="0" indent="0">
              <a:buNone/>
            </a:pPr>
            <a:r>
              <a:rPr lang="kk-KZ" sz="1600" dirty="0" smtClean="0">
                <a:solidFill>
                  <a:srgbClr val="002060"/>
                </a:solidFill>
              </a:rPr>
              <a:t>Как бы вы озаглавили это произведение?</a:t>
            </a:r>
          </a:p>
          <a:p>
            <a:pPr marL="0" indent="0">
              <a:buNone/>
            </a:pPr>
            <a:r>
              <a:rPr lang="kk-KZ" sz="1600" dirty="0" smtClean="0">
                <a:solidFill>
                  <a:srgbClr val="002060"/>
                </a:solidFill>
              </a:rPr>
              <a:t>В чем   романтизм  сказки?</a:t>
            </a:r>
          </a:p>
          <a:p>
            <a:pPr marL="0" indent="0">
              <a:buNone/>
            </a:pPr>
            <a:r>
              <a:rPr lang="kk-KZ" sz="1600" dirty="0" smtClean="0">
                <a:solidFill>
                  <a:srgbClr val="002060"/>
                </a:solidFill>
              </a:rPr>
              <a:t>Найдите элементы рассуждения в тексте произведения?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51771" y="474880"/>
            <a:ext cx="5043485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rgbClr val="0070C0"/>
                </a:solidFill>
                <a:latin typeface="PT Sans"/>
              </a:rPr>
              <a:t>Для Горького настоящими героями были </a:t>
            </a:r>
            <a:r>
              <a:rPr lang="ru-RU" b="1" i="1" dirty="0" smtClean="0">
                <a:solidFill>
                  <a:srgbClr val="0070C0"/>
                </a:solidFill>
                <a:latin typeface="PT Sans"/>
              </a:rPr>
              <a:t>те, кто </a:t>
            </a:r>
            <a:r>
              <a:rPr lang="ru-RU" b="1" i="1" dirty="0">
                <a:solidFill>
                  <a:srgbClr val="0070C0"/>
                </a:solidFill>
                <a:latin typeface="PT Sans"/>
              </a:rPr>
              <a:t>«творит жизнь вопреки смерти, </a:t>
            </a:r>
            <a:r>
              <a:rPr lang="ru-RU" b="1" i="1" dirty="0" smtClean="0">
                <a:solidFill>
                  <a:srgbClr val="0070C0"/>
                </a:solidFill>
                <a:latin typeface="PT Sans"/>
              </a:rPr>
              <a:t>кто</a:t>
            </a:r>
            <a:r>
              <a:rPr lang="ru-RU" i="1" dirty="0" smtClean="0">
                <a:solidFill>
                  <a:srgbClr val="0070C0"/>
                </a:solidFill>
                <a:latin typeface="PT Sans"/>
              </a:rPr>
              <a:t> </a:t>
            </a:r>
            <a:r>
              <a:rPr lang="ru-RU" b="1" i="1" dirty="0" smtClean="0">
                <a:solidFill>
                  <a:srgbClr val="0070C0"/>
                </a:solidFill>
                <a:latin typeface="PT Sans"/>
              </a:rPr>
              <a:t>побеждает </a:t>
            </a:r>
            <a:r>
              <a:rPr lang="ru-RU" b="1" i="1" dirty="0">
                <a:solidFill>
                  <a:srgbClr val="0070C0"/>
                </a:solidFill>
                <a:latin typeface="PT Sans"/>
              </a:rPr>
              <a:t>смерть». Глубокий </a:t>
            </a:r>
            <a:r>
              <a:rPr lang="ru-RU" b="1" i="1" dirty="0" smtClean="0">
                <a:solidFill>
                  <a:srgbClr val="0070C0"/>
                </a:solidFill>
                <a:latin typeface="PT Sans"/>
              </a:rPr>
              <a:t>философский</a:t>
            </a:r>
            <a:r>
              <a:rPr lang="ru-RU" i="1" dirty="0" smtClean="0">
                <a:solidFill>
                  <a:srgbClr val="0070C0"/>
                </a:solidFill>
                <a:latin typeface="PT Sans"/>
              </a:rPr>
              <a:t> </a:t>
            </a:r>
            <a:r>
              <a:rPr lang="ru-RU" b="1" i="1" dirty="0" smtClean="0">
                <a:solidFill>
                  <a:srgbClr val="0070C0"/>
                </a:solidFill>
                <a:latin typeface="PT Sans"/>
              </a:rPr>
              <a:t>смысл </a:t>
            </a:r>
            <a:r>
              <a:rPr lang="ru-RU" b="1" i="1" dirty="0">
                <a:solidFill>
                  <a:srgbClr val="0070C0"/>
                </a:solidFill>
                <a:latin typeface="PT Sans"/>
              </a:rPr>
              <a:t>приобретают те сказки, в </a:t>
            </a:r>
            <a:r>
              <a:rPr lang="ru-RU" b="1" i="1" dirty="0" smtClean="0">
                <a:solidFill>
                  <a:srgbClr val="0070C0"/>
                </a:solidFill>
                <a:latin typeface="PT Sans"/>
              </a:rPr>
              <a:t>которых</a:t>
            </a:r>
            <a:r>
              <a:rPr lang="ru-RU" i="1" dirty="0" smtClean="0">
                <a:solidFill>
                  <a:srgbClr val="0070C0"/>
                </a:solidFill>
                <a:latin typeface="PT Sans"/>
              </a:rPr>
              <a:t> </a:t>
            </a:r>
            <a:r>
              <a:rPr lang="ru-RU" b="1" i="1" dirty="0" smtClean="0">
                <a:solidFill>
                  <a:srgbClr val="0070C0"/>
                </a:solidFill>
                <a:latin typeface="PT Sans"/>
              </a:rPr>
              <a:t>создан </a:t>
            </a:r>
            <a:r>
              <a:rPr lang="ru-RU" b="1" i="1" dirty="0">
                <a:solidFill>
                  <a:srgbClr val="0070C0"/>
                </a:solidFill>
                <a:latin typeface="PT Sans"/>
              </a:rPr>
              <a:t>образ матери, иногда </a:t>
            </a:r>
            <a:r>
              <a:rPr lang="ru-RU" b="1" i="1" dirty="0" smtClean="0">
                <a:solidFill>
                  <a:srgbClr val="0070C0"/>
                </a:solidFill>
                <a:latin typeface="PT Sans"/>
              </a:rPr>
              <a:t>вырастающий</a:t>
            </a:r>
            <a:r>
              <a:rPr lang="ru-RU" i="1" dirty="0" smtClean="0">
                <a:solidFill>
                  <a:srgbClr val="0070C0"/>
                </a:solidFill>
                <a:latin typeface="PT Sans"/>
              </a:rPr>
              <a:t> </a:t>
            </a:r>
            <a:r>
              <a:rPr lang="ru-RU" b="1" i="1" dirty="0" smtClean="0">
                <a:solidFill>
                  <a:srgbClr val="0070C0"/>
                </a:solidFill>
                <a:latin typeface="PT Sans"/>
              </a:rPr>
              <a:t>до </a:t>
            </a:r>
            <a:r>
              <a:rPr lang="ru-RU" b="1" i="1" dirty="0">
                <a:solidFill>
                  <a:srgbClr val="0070C0"/>
                </a:solidFill>
                <a:latin typeface="PT Sans"/>
              </a:rPr>
              <a:t>олицетворения Родины.</a:t>
            </a:r>
            <a:endParaRPr lang="ru-RU" i="1" dirty="0">
              <a:solidFill>
                <a:srgbClr val="0070C0"/>
              </a:solidFill>
              <a:latin typeface="PT Sans"/>
            </a:endParaRPr>
          </a:p>
          <a:p>
            <a:r>
              <a:rPr lang="ru-RU" b="1" i="1" dirty="0">
                <a:solidFill>
                  <a:srgbClr val="0070C0"/>
                </a:solidFill>
                <a:latin typeface="PT Sans"/>
              </a:rPr>
              <a:t>Девятую сказку Горький начинает </a:t>
            </a:r>
            <a:r>
              <a:rPr lang="ru-RU" b="1" i="1" dirty="0" smtClean="0">
                <a:solidFill>
                  <a:srgbClr val="0070C0"/>
                </a:solidFill>
                <a:latin typeface="PT Sans"/>
              </a:rPr>
              <a:t>словами,</a:t>
            </a:r>
            <a:r>
              <a:rPr lang="ru-RU" i="1" dirty="0" smtClean="0">
                <a:solidFill>
                  <a:srgbClr val="0070C0"/>
                </a:solidFill>
                <a:latin typeface="PT Sans"/>
              </a:rPr>
              <a:t> </a:t>
            </a:r>
            <a:r>
              <a:rPr lang="ru-RU" b="1" i="1" dirty="0" smtClean="0">
                <a:solidFill>
                  <a:srgbClr val="0070C0"/>
                </a:solidFill>
                <a:latin typeface="PT Sans"/>
              </a:rPr>
              <a:t>исполненными </a:t>
            </a:r>
            <a:r>
              <a:rPr lang="ru-RU" b="1" i="1" dirty="0">
                <a:solidFill>
                  <a:srgbClr val="0070C0"/>
                </a:solidFill>
                <a:latin typeface="PT Sans"/>
              </a:rPr>
              <a:t>глубокого смысла:</a:t>
            </a:r>
            <a:endParaRPr lang="ru-RU" i="1" dirty="0">
              <a:solidFill>
                <a:srgbClr val="0070C0"/>
              </a:solidFill>
              <a:latin typeface="PT Sans"/>
            </a:endParaRPr>
          </a:p>
          <a:p>
            <a:r>
              <a:rPr lang="ru-RU" b="1" i="1" dirty="0">
                <a:solidFill>
                  <a:srgbClr val="0070C0"/>
                </a:solidFill>
                <a:latin typeface="PT Sans"/>
              </a:rPr>
              <a:t>«Прославим женщину — Мать, неиссякаемый источник всё побеждающей жизни!.. Прославим в мире женщину — Мать, единую силу, пред которой покорно склоняется Смерть!»</a:t>
            </a:r>
            <a:r>
              <a:rPr lang="ru-RU" i="1" dirty="0">
                <a:solidFill>
                  <a:srgbClr val="0070C0"/>
                </a:solidFill>
                <a:latin typeface="PT Sans"/>
              </a:rPr>
              <a:t> </a:t>
            </a:r>
            <a:r>
              <a:rPr lang="ru-RU" b="1" i="1" dirty="0">
                <a:solidFill>
                  <a:srgbClr val="0070C0"/>
                </a:solidFill>
                <a:latin typeface="PT Sans"/>
              </a:rPr>
              <a:t>Перед Матерью преклонился даже «слуга и раб Смерти» — «железный Тамерлан, кровавый бич земли», от которого она потребовала вернуть ей сына.</a:t>
            </a:r>
            <a:endParaRPr lang="ru-RU" i="1" dirty="0">
              <a:solidFill>
                <a:srgbClr val="0070C0"/>
              </a:solidFill>
              <a:latin typeface="PT Sans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739" y="117693"/>
            <a:ext cx="4043362" cy="3668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37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146415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47738"/>
          </a:xfrm>
        </p:spPr>
        <p:txBody>
          <a:bodyPr>
            <a:normAutofit/>
          </a:bodyPr>
          <a:lstStyle/>
          <a:p>
            <a:r>
              <a:rPr lang="kk-KZ" sz="2800" b="1" i="1" dirty="0" smtClean="0">
                <a:solidFill>
                  <a:srgbClr val="FF0000"/>
                </a:solidFill>
              </a:rPr>
              <a:t>Какие художественно-изобразительные средства использовал автор  в  произведении? 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28787"/>
            <a:ext cx="8596668" cy="4355437"/>
          </a:xfrm>
        </p:spPr>
        <p:txBody>
          <a:bodyPr/>
          <a:lstStyle/>
          <a:p>
            <a:pPr marL="0" indent="0">
              <a:buNone/>
            </a:pPr>
            <a:r>
              <a:rPr lang="kk-KZ" sz="2000" b="1" dirty="0" smtClean="0"/>
              <a:t>Заполните таблицу.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056280"/>
              </p:ext>
            </p:extLst>
          </p:nvPr>
        </p:nvGraphicFramePr>
        <p:xfrm>
          <a:off x="677334" y="2528147"/>
          <a:ext cx="8180916" cy="37434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0458"/>
                <a:gridCol w="4090458"/>
              </a:tblGrid>
              <a:tr h="763642">
                <a:tc>
                  <a:txBody>
                    <a:bodyPr/>
                    <a:lstStyle/>
                    <a:p>
                      <a:r>
                        <a:rPr lang="kk-KZ" dirty="0" smtClean="0"/>
                        <a:t>Художественно-изобразительные средства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Примеры из текста</a:t>
                      </a:r>
                      <a:endParaRPr lang="ru-RU" dirty="0"/>
                    </a:p>
                  </a:txBody>
                  <a:tcPr/>
                </a:tc>
              </a:tr>
              <a:tr h="744941">
                <a:tc>
                  <a:txBody>
                    <a:bodyPr/>
                    <a:lstStyle/>
                    <a:p>
                      <a:r>
                        <a:rPr lang="kk-KZ" dirty="0" smtClean="0"/>
                        <a:t>Сравнение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44941">
                <a:tc>
                  <a:txBody>
                    <a:bodyPr/>
                    <a:lstStyle/>
                    <a:p>
                      <a:r>
                        <a:rPr lang="kk-KZ" dirty="0" smtClean="0"/>
                        <a:t>Олицетворение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44941">
                <a:tc>
                  <a:txBody>
                    <a:bodyPr/>
                    <a:lstStyle/>
                    <a:p>
                      <a:r>
                        <a:rPr lang="kk-KZ" dirty="0" smtClean="0"/>
                        <a:t>Эпитет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44941">
                <a:tc>
                  <a:txBody>
                    <a:bodyPr/>
                    <a:lstStyle/>
                    <a:p>
                      <a:r>
                        <a:rPr lang="kk-KZ" dirty="0" smtClean="0"/>
                        <a:t>Метафора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7873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Бегущая строка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349</TotalTime>
  <Words>483</Words>
  <Application>Microsoft Office PowerPoint</Application>
  <PresentationFormat>Широкоэкранный</PresentationFormat>
  <Paragraphs>59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PT Sans</vt:lpstr>
      <vt:lpstr>Times New Roman</vt:lpstr>
      <vt:lpstr>Trebuchet MS</vt:lpstr>
      <vt:lpstr>Wingdings 3</vt:lpstr>
      <vt:lpstr>Грань</vt:lpstr>
      <vt:lpstr>Урок русского языка и литературы  9 класс </vt:lpstr>
      <vt:lpstr>Цели урока:</vt:lpstr>
      <vt:lpstr>Преобразуйте цифровую информацию в текст  «О чём говорят цифры?»</vt:lpstr>
      <vt:lpstr>Презентация PowerPoint</vt:lpstr>
      <vt:lpstr>«Сказки об Италии».  История создания.</vt:lpstr>
      <vt:lpstr>Презентация PowerPoint</vt:lpstr>
      <vt:lpstr>Прочитайте 9-ю сказку о подвиге  матери.</vt:lpstr>
      <vt:lpstr>Презентация PowerPoint</vt:lpstr>
      <vt:lpstr>Какие художественно-изобразительные средства использовал автор  в  произведении? </vt:lpstr>
      <vt:lpstr>Примерные ответы</vt:lpstr>
      <vt:lpstr>          Ответьте на вопросы: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Романтизм</dc:title>
  <dc:creator>Роза Елеубаевна</dc:creator>
  <cp:lastModifiedBy>Роза Елеубаевна</cp:lastModifiedBy>
  <cp:revision>40</cp:revision>
  <dcterms:created xsi:type="dcterms:W3CDTF">2020-12-02T06:11:51Z</dcterms:created>
  <dcterms:modified xsi:type="dcterms:W3CDTF">2020-12-29T18:42:53Z</dcterms:modified>
</cp:coreProperties>
</file>