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75" r:id="rId4"/>
    <p:sldId id="274" r:id="rId5"/>
    <p:sldId id="286" r:id="rId6"/>
    <p:sldId id="272" r:id="rId7"/>
    <p:sldId id="273" r:id="rId8"/>
    <p:sldId id="287" r:id="rId9"/>
    <p:sldId id="283" r:id="rId10"/>
    <p:sldId id="264" r:id="rId11"/>
    <p:sldId id="269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330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49114" y="3789040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«Светлая легенда века»</a:t>
            </a:r>
          </a:p>
          <a:p>
            <a:endParaRPr lang="ru-RU" altLang="ru-RU" sz="2500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611560" y="6021288"/>
            <a:ext cx="7836052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735755" y="6093296"/>
            <a:ext cx="7580661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1"/>
    </mc:Choice>
    <mc:Fallback xmlns="">
      <p:transition spd="slow" advTm="751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449881" y="550036"/>
            <a:ext cx="215125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РЕФЛЕКСИЯ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644" y="1525198"/>
            <a:ext cx="7944404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5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Мне понравилось …</a:t>
            </a:r>
          </a:p>
          <a:p>
            <a:r>
              <a:rPr lang="ru-RU" sz="25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узнал(а) …</a:t>
            </a:r>
          </a:p>
          <a:p>
            <a:r>
              <a:rPr lang="ru-RU" sz="255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 понял(а) …</a:t>
            </a:r>
          </a:p>
          <a:p>
            <a:r>
              <a:rPr lang="ru-RU" sz="25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было интересно работать …</a:t>
            </a:r>
          </a:p>
          <a:p>
            <a:r>
              <a:rPr lang="ru-RU" sz="255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Мне захотелось …</a:t>
            </a:r>
            <a:endParaRPr lang="ru-RU" sz="255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Открытая книга с черными страницами, чернилами и пером | Премиум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62321"/>
            <a:ext cx="4060433" cy="231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61"/>
    </mc:Choice>
    <mc:Fallback xmlns="">
      <p:transition spd="slow" advTm="3536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99642" y="339090"/>
            <a:ext cx="3615305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981" y="940933"/>
            <a:ext cx="7641766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Войдите на портал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BilimLand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и получите информацию по сегодняшней теме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Ответьте письменно на вопросы: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Какие чувства вызывает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 Вас стихотворение?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Как Вы понимаете финал стихотворения?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Стопка книг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84" y="3706004"/>
            <a:ext cx="35407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7"/>
    </mc:Choice>
    <mc:Fallback xmlns="">
      <p:transition spd="slow" advTm="1896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393293" y="1395331"/>
            <a:ext cx="5888758" cy="4398737"/>
            <a:chOff x="1037227" y="1115985"/>
            <a:chExt cx="7369006" cy="5190811"/>
          </a:xfrm>
        </p:grpSpPr>
        <p:sp>
          <p:nvSpPr>
            <p:cNvPr id="4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27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Oval 40"/>
              <p:cNvSpPr/>
              <p:nvPr/>
            </p:nvSpPr>
            <p:spPr>
              <a:xfrm>
                <a:off x="793823" y="4047098"/>
                <a:ext cx="1866889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25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23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21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19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0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17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1" name="Group 69"/>
            <p:cNvGrpSpPr>
              <a:grpSpLocks/>
            </p:cNvGrpSpPr>
            <p:nvPr/>
          </p:nvGrpSpPr>
          <p:grpSpPr bwMode="auto">
            <a:xfrm>
              <a:off x="5493237" y="3047856"/>
              <a:ext cx="1387443" cy="1388978"/>
              <a:chOff x="628720" y="3771204"/>
              <a:chExt cx="2266488" cy="2268996"/>
            </a:xfrm>
          </p:grpSpPr>
          <p:sp>
            <p:nvSpPr>
              <p:cNvPr id="15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" name="Oval 71"/>
              <p:cNvSpPr/>
              <p:nvPr/>
            </p:nvSpPr>
            <p:spPr>
              <a:xfrm>
                <a:off x="911402" y="4046077"/>
                <a:ext cx="1810061" cy="1719251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13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9" name="Прямоугольник 28"/>
          <p:cNvSpPr/>
          <p:nvPr/>
        </p:nvSpPr>
        <p:spPr>
          <a:xfrm>
            <a:off x="66652" y="544153"/>
            <a:ext cx="29172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сапалы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!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11198" y="5802141"/>
            <a:ext cx="3541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1"/>
    </mc:Choice>
    <mc:Fallback xmlns="">
      <p:transition spd="slow" advTm="620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301429" y="548680"/>
            <a:ext cx="751772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урока:</a:t>
            </a:r>
          </a:p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 УЗНАЕТЕ:</a:t>
            </a:r>
          </a:p>
          <a:p>
            <a:r>
              <a:rPr lang="ru-RU" sz="2300" dirty="0"/>
              <a:t>–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правописание частицы не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 НАУЧИТЕСЬ: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создавать высказывание (рассуждение, убеждение), используя приемы привлечения внимания и учитывая целевую аудиторию;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анализировать содержание художественных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произведений, выявляя авторскую позицию и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оценивая содержание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произведения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– извлекать и синтезировать информацию, делать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выводы на основе полученных сведений, выражая</a:t>
            </a: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собственное мнение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3"/>
    </mc:Choice>
    <mc:Fallback xmlns="">
      <p:transition spd="slow" advTm="3562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24;p4"/>
          <p:cNvCxnSpPr>
            <a:cxnSpLocks noChangeShapeType="1"/>
          </p:cNvCxnSpPr>
          <p:nvPr/>
        </p:nvCxnSpPr>
        <p:spPr bwMode="auto">
          <a:xfrm>
            <a:off x="323528" y="6381328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125;p4"/>
          <p:cNvCxnSpPr>
            <a:cxnSpLocks noChangeShapeType="1"/>
          </p:cNvCxnSpPr>
          <p:nvPr/>
        </p:nvCxnSpPr>
        <p:spPr bwMode="auto">
          <a:xfrm rot="10800000" flipH="1">
            <a:off x="467544" y="6525344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-36512" y="0"/>
            <a:ext cx="9180512" cy="4770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Тематический словарь урока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642" y="1000176"/>
            <a:ext cx="84613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Гренада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островное государство на юге-востоке Карибского моря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эскадрон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атты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әскер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полктерінің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бөлімі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приятель</a:t>
            </a: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дос</a:t>
            </a:r>
          </a:p>
          <a:p>
            <a:r>
              <a:rPr lang="kk-K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сползло</a:t>
            </a: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сырғып түсті</a:t>
            </a:r>
          </a:p>
          <a:p>
            <a:r>
              <a:rPr lang="kk-K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труп</a:t>
            </a: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мәйіт, өлік</a:t>
            </a:r>
          </a:p>
          <a:p>
            <a:r>
              <a:rPr lang="kk-K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слезинка</a:t>
            </a: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көз жасы</a:t>
            </a:r>
          </a:p>
          <a:p>
            <a:r>
              <a:rPr lang="kk-K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постичь</a:t>
            </a:r>
            <a:r>
              <a:rPr lang="kk-K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аңғару, ұғыну, түсіну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444208" y="3429001"/>
            <a:ext cx="2098665" cy="2583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45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58"/>
    </mc:Choice>
    <mc:Fallback xmlns="">
      <p:transition spd="slow" advTm="31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4475070" y="339090"/>
            <a:ext cx="264452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177" y="521040"/>
            <a:ext cx="79444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"Не"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это частица-отрицание.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 Не я говорил об этом. Я не говорил об этом. Я говорил не об этом.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писать как раздельно, так и слитно с другими словами.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Частица не пишется слитно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fontAlgn="base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k-KZ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 без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употребляется: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невежда, неизбежный,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несдобровать, нельзя.</a:t>
            </a:r>
          </a:p>
          <a:p>
            <a:pPr algn="just" fontAlgn="base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полными и краткими прилагательными и с наречиями на 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-о (-е),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если сочетание их с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служит не для отрицания какого-либо понятия, а для выражения нового, противоположного понятия, например: 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нездоровый вид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(т.е. болезненный), 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невозможный характер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(т.е. тяжелый), 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дело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нечисто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(т.е. подозрительно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 fontAlgn="base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полными причастиями, при которых нет пояснительных слов, например: 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неоконченный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(труд), 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нераспустившийся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(цветок), 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нержавеющая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сталь), нелюбимый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(ребёнок),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таких случаях причастие близко к прилагательному); но: 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 оконченный вовремя труд, не распустившийся из-за холода цветок, не любимый матерью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ребёнок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(в таких случаях причастие близко по значению к глаголу).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наречиях 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незачем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нехотя;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в предложных сочетаниях 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несмотря на, невзирая на;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в вопросительной частице 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неужели.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В случаи неопределенных и отрицательных местоимений без предлога: некто, нечем, некого.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5502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Правописание частицы НЕ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3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98"/>
    </mc:Choice>
    <mc:Fallback xmlns="">
      <p:transition spd="slow" advTm="10739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67424"/>
            <a:ext cx="85952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Частица НЕ пишется всегда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раздельно:</a:t>
            </a:r>
          </a:p>
          <a:p>
            <a:pPr algn="just" fontAlgn="base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глаголами, деепричастиями, краткими причастиями, местоимениями, числительными, союзами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предлогами: не говорит, не зная, не достроен, не я, не трое, не то … не то, не в поле.</a:t>
            </a:r>
          </a:p>
          <a:p>
            <a:pPr algn="just" fontAlgn="base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существительных, прилагательных и наречиях, если есть или подразумевается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противопоставление: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не удача привела нас к успеху, а выдержка и хладнокровие;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утро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настало не ясное, а туманное; поезд идет не быстро и 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медленно;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завтра. </a:t>
            </a:r>
          </a:p>
          <a:p>
            <a:pPr algn="just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неизменяемых словах, не образованных от прилагательных и выступающих в предложении в качестве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сказуемого: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не надо, не прочь, не жаль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всех словах, пишущихся через дефис, например: все не торгово-промышленные предприятия; сказано не по-русски; поют не по-старому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В случаи отрицательных местоимений с предлогом: не у кого, не под чем.</a:t>
            </a:r>
          </a:p>
          <a:p>
            <a:pPr algn="just" fontAlgn="base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С наречиями не оканчивающимися 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наречиями в сравнительной степени: не втроём, не вчера, не по-моему, не вверху, не лучше, не красивее, не выше.</a:t>
            </a:r>
          </a:p>
          <a:p>
            <a:pPr algn="just" fontAlgn="base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7. С краткими прилагательными, которые не употребляются в полной форме или имеют в полной форме иное значение: не готов, не должен, не обязан, не намерен.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5502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Правописание частицы НЕ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25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54"/>
    </mc:Choice>
    <mc:Fallback xmlns="">
      <p:transition spd="slow" advTm="9995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-16514" y="-16722"/>
            <a:ext cx="9176803" cy="86177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TimesNewRomanPSMT"/>
              </a:rPr>
              <a:t>Выразительно </a:t>
            </a:r>
            <a:r>
              <a:rPr lang="ru-RU" sz="2500" b="1" dirty="0" smtClean="0">
                <a:solidFill>
                  <a:schemeClr val="bg1"/>
                </a:solidFill>
                <a:latin typeface="TimesNewRomanPSMT"/>
              </a:rPr>
              <a:t>прочитайте продолжение 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TimesNewRomanPSMT"/>
              </a:rPr>
              <a:t>стихотворения М.А. Светлова «Гренада».</a:t>
            </a:r>
            <a:endParaRPr lang="ru-RU" alt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7004"/>
            <a:ext cx="8140173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Постарайтесь передать </a:t>
            </a: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чувства и мысли, которыми </a:t>
            </a:r>
            <a:r>
              <a:rPr lang="ru-RU" sz="2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оно наполнено, выразив </a:t>
            </a: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свое личное </a:t>
            </a:r>
            <a:r>
              <a:rPr lang="ru-RU" sz="2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отношение к </a:t>
            </a:r>
            <a:r>
              <a:rPr lang="ru-RU" sz="2150" b="1" dirty="0">
                <a:latin typeface="Arial" panose="020B0604020202020204" pitchFamily="34" charset="0"/>
                <a:cs typeface="Arial" panose="020B0604020202020204" pitchFamily="34" charset="0"/>
              </a:rPr>
              <a:t>данному произведению. </a:t>
            </a:r>
            <a:endParaRPr lang="ru-RU" sz="21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Радостной или печальной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кажется вам </a:t>
            </a:r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заключительная строфа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стихотворения? </a:t>
            </a:r>
            <a:endParaRPr lang="ru-RU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какой </a:t>
            </a:r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интонацией вы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её прочитаете? </a:t>
            </a:r>
            <a:endParaRPr lang="ru-RU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меняется </a:t>
            </a:r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душевное состояние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лирического героя от </a:t>
            </a:r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начала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к концу стихотворения? </a:t>
            </a:r>
            <a:endParaRPr lang="ru-RU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К каким художественно-изобразительным средствам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относятся </a:t>
            </a:r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выделенные выражения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Проверьте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себя по </a:t>
            </a:r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краткому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словарю литературоведческих терминов.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Какое значение придаёт частица </a:t>
            </a:r>
            <a:r>
              <a:rPr lang="ru-RU" sz="2150" i="1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словам?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50" dirty="0" smtClean="0">
                <a:latin typeface="Arial" panose="020B0604020202020204" pitchFamily="34" charset="0"/>
                <a:cs typeface="Arial" panose="020B0604020202020204" pitchFamily="34" charset="0"/>
              </a:rPr>
              <a:t>Объясните </a:t>
            </a:r>
            <a:r>
              <a:rPr lang="ru-RU" sz="2150" dirty="0">
                <a:latin typeface="Arial" panose="020B0604020202020204" pitchFamily="34" charset="0"/>
                <a:cs typeface="Arial" panose="020B0604020202020204" pitchFamily="34" charset="0"/>
              </a:rPr>
              <a:t>их написание.</a:t>
            </a: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81"/>
    </mc:Choice>
    <mc:Fallback xmlns="">
      <p:transition spd="slow" advTm="5148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23528" y="6309320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0" y="639842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91162" y="886338"/>
            <a:ext cx="82089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Лексический комментарий</a:t>
            </a:r>
          </a:p>
          <a:p>
            <a:pPr algn="just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Сравните значение глагола </a:t>
            </a:r>
            <a:r>
              <a:rPr lang="ru-RU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сползти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следующих выражениях: «Пробитое тело / Наземь </a:t>
            </a:r>
            <a:r>
              <a:rPr lang="ru-RU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сползло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…» и «Лишь по небу тихо / </a:t>
            </a:r>
            <a:r>
              <a:rPr lang="ru-RU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Сползла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погодя / На бархат заката / Слезинка дождя…». В каком из них глагол</a:t>
            </a:r>
          </a:p>
          <a:p>
            <a:pPr algn="just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употреблен в переносном значении?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Практическое задание № 1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Плакат гражданской войны в Испании. Ч.1. Республика | Только войн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8" y="3621321"/>
            <a:ext cx="1992940" cy="24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3059832" y="3619465"/>
            <a:ext cx="2376264" cy="2442743"/>
          </a:xfrm>
          <a:prstGeom prst="rect">
            <a:avLst/>
          </a:prstGeom>
        </p:spPr>
      </p:pic>
      <p:pic>
        <p:nvPicPr>
          <p:cNvPr id="9" name="Рисунок 8" descr="Испания, ПЛАКАТ ГРАЖДАНСКОЙ ВОЙНЫ (1936-1939), НАРОДНЫЙ ФРОНТ. Размер 41 х  29 см (торги завершены #111608089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20655"/>
            <a:ext cx="2373665" cy="235619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30"/>
    </mc:Choice>
    <mc:Fallback xmlns="">
      <p:transition spd="slow" advTm="2413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АНАФОРА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Google Shape;125;p4"/>
          <p:cNvCxnSpPr>
            <a:cxnSpLocks noChangeShapeType="1"/>
          </p:cNvCxnSpPr>
          <p:nvPr/>
        </p:nvCxnSpPr>
        <p:spPr bwMode="auto">
          <a:xfrm rot="10800000" flipH="1">
            <a:off x="457470" y="639842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oogle Shape;124;p4"/>
          <p:cNvCxnSpPr>
            <a:cxnSpLocks noChangeShapeType="1"/>
          </p:cNvCxnSpPr>
          <p:nvPr/>
        </p:nvCxnSpPr>
        <p:spPr bwMode="auto">
          <a:xfrm>
            <a:off x="323528" y="6309320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303885" y="881397"/>
            <a:ext cx="8136904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50" b="1" dirty="0">
                <a:solidFill>
                  <a:srgbClr val="333333"/>
                </a:solidFill>
                <a:latin typeface="Arial" panose="020B0604020202020204" pitchFamily="34" charset="0"/>
              </a:rPr>
              <a:t>АНАФОРА</a:t>
            </a:r>
            <a:r>
              <a:rPr lang="ru-RU" sz="2050" dirty="0">
                <a:solidFill>
                  <a:srgbClr val="333333"/>
                </a:solidFill>
                <a:latin typeface="Arial" panose="020B0604020202020204" pitchFamily="34" charset="0"/>
              </a:rPr>
              <a:t> (греч. </a:t>
            </a:r>
            <a:r>
              <a:rPr lang="ru-RU" sz="2050" i="1" dirty="0">
                <a:solidFill>
                  <a:srgbClr val="333333"/>
                </a:solidFill>
                <a:latin typeface="Arial" panose="020B0604020202020204" pitchFamily="34" charset="0"/>
              </a:rPr>
              <a:t>ανα</a:t>
            </a:r>
            <a:r>
              <a:rPr lang="ru-RU" sz="2050" i="1" dirty="0" err="1">
                <a:solidFill>
                  <a:srgbClr val="333333"/>
                </a:solidFill>
                <a:latin typeface="Arial" panose="020B0604020202020204" pitchFamily="34" charset="0"/>
              </a:rPr>
              <a:t>φορ</a:t>
            </a:r>
            <a:r>
              <a:rPr lang="ru-RU" sz="2050" i="1" dirty="0">
                <a:solidFill>
                  <a:srgbClr val="333333"/>
                </a:solidFill>
                <a:latin typeface="Arial" panose="020B0604020202020204" pitchFamily="34" charset="0"/>
              </a:rPr>
              <a:t>α</a:t>
            </a:r>
            <a:r>
              <a:rPr lang="ru-RU" sz="205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2050" dirty="0" smtClean="0">
                <a:solidFill>
                  <a:srgbClr val="333333"/>
                </a:solidFill>
                <a:latin typeface="Arial" panose="020B0604020202020204" pitchFamily="34" charset="0"/>
              </a:rPr>
              <a:t> возвращение, </a:t>
            </a:r>
            <a:r>
              <a:rPr lang="ru-RU" sz="2050" dirty="0">
                <a:solidFill>
                  <a:srgbClr val="333333"/>
                </a:solidFill>
                <a:latin typeface="Arial" panose="020B0604020202020204" pitchFamily="34" charset="0"/>
              </a:rPr>
              <a:t>единоначалие)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5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050" dirty="0">
                <a:solidFill>
                  <a:srgbClr val="333333"/>
                </a:solidFill>
                <a:latin typeface="Arial" panose="020B0604020202020204" pitchFamily="34" charset="0"/>
              </a:rPr>
              <a:t>повторение каких-либо сходных звуковых элементов в начале смежных ритмических рядов (полустиший, строк, строф): </a:t>
            </a:r>
            <a:r>
              <a:rPr lang="ru-RU" sz="2050" i="1" dirty="0">
                <a:solidFill>
                  <a:srgbClr val="333333"/>
                </a:solidFill>
                <a:latin typeface="Arial" panose="020B0604020202020204" pitchFamily="34" charset="0"/>
              </a:rPr>
              <a:t>«Наше оружие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50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050" i="1" dirty="0">
                <a:solidFill>
                  <a:srgbClr val="333333"/>
                </a:solidFill>
                <a:latin typeface="Arial" panose="020B0604020202020204" pitchFamily="34" charset="0"/>
              </a:rPr>
              <a:t>наши песни, Наше золото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50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050" i="1" dirty="0">
                <a:solidFill>
                  <a:srgbClr val="333333"/>
                </a:solidFill>
                <a:latin typeface="Arial" panose="020B0604020202020204" pitchFamily="34" charset="0"/>
              </a:rPr>
              <a:t>звенящие голоса</a:t>
            </a:r>
            <a:r>
              <a:rPr lang="ru-RU" sz="2050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»</a:t>
            </a:r>
            <a:r>
              <a:rPr lang="ru-RU" sz="2050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endParaRPr lang="ru-RU" sz="9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50" dirty="0">
                <a:latin typeface="Arial" panose="020B0604020202020204" pitchFamily="34" charset="0"/>
                <a:cs typeface="Arial" panose="020B0604020202020204" pitchFamily="34" charset="0"/>
              </a:rPr>
              <a:t>В произведении этот стилистический прием используется художниками слова с целью усиления эмоционально-торжественного, возвышенного тона, смыслового и логического выделения наиболее важных мыслей, объединения в одно целое различных по строению и синтаксическому уровню конструкций</a:t>
            </a:r>
            <a:r>
              <a:rPr lang="ru-RU" sz="2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900" dirty="0"/>
          </a:p>
          <a:p>
            <a:pPr algn="just"/>
            <a:r>
              <a:rPr lang="ru-RU" sz="2050" dirty="0">
                <a:latin typeface="Arial" panose="020B0604020202020204" pitchFamily="34" charset="0"/>
                <a:cs typeface="Arial" panose="020B0604020202020204" pitchFamily="34" charset="0"/>
              </a:rPr>
              <a:t>Анафора представляет собой оборот поэтической речи, состоящий в повторении одинаковых слов, выражений, звуковых сочетаний, синтаксических построений в начале стихотворных строф, частей сложного предложения, фраз, периодов, абзацев в прозаическом художественном произведении.</a:t>
            </a:r>
          </a:p>
        </p:txBody>
      </p:sp>
    </p:spTree>
    <p:extLst>
      <p:ext uri="{BB962C8B-B14F-4D97-AF65-F5344CB8AC3E}">
        <p14:creationId xmlns:p14="http://schemas.microsoft.com/office/powerpoint/2010/main" val="1444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37"/>
    </mc:Choice>
    <mc:Fallback xmlns="">
      <p:transition spd="slow" advTm="6753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24;p4"/>
          <p:cNvCxnSpPr>
            <a:cxnSpLocks noChangeShapeType="1"/>
          </p:cNvCxnSpPr>
          <p:nvPr/>
        </p:nvCxnSpPr>
        <p:spPr bwMode="auto">
          <a:xfrm>
            <a:off x="264708" y="6597352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oogle Shape;125;p4"/>
          <p:cNvCxnSpPr>
            <a:cxnSpLocks noChangeShapeType="1"/>
          </p:cNvCxnSpPr>
          <p:nvPr/>
        </p:nvCxnSpPr>
        <p:spPr bwMode="auto">
          <a:xfrm rot="10800000" flipH="1">
            <a:off x="413353" y="6669360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0" y="-13778"/>
            <a:ext cx="9144000" cy="4770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Практическое задание № 2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516" y="939509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в стихотворении анафору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– композиционный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прием повторения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одних и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тех же слов в начале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нескольких стихотворных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строк. С какой целью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 использует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этот художественный прием?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043608" y="2786749"/>
            <a:ext cx="6624736" cy="35945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3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18"/>
    </mc:Choice>
    <mc:Fallback xmlns="">
      <p:transition spd="slow" advTm="1771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6.3|4.8|2.5|3.1|2.5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4|5.4|2|4.5|4.1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4.1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11.2|1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</TotalTime>
  <Words>440</Words>
  <Application>Microsoft Office PowerPoint</Application>
  <PresentationFormat>Экран (4:3)</PresentationFormat>
  <Paragraphs>85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Comfortaa</vt:lpstr>
      <vt:lpstr>Times New Roman</vt:lpstr>
      <vt:lpstr>TimesNewRomanPSMT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131</cp:revision>
  <dcterms:created xsi:type="dcterms:W3CDTF">2020-07-18T05:19:20Z</dcterms:created>
  <dcterms:modified xsi:type="dcterms:W3CDTF">2024-12-13T13:34:37Z</dcterms:modified>
</cp:coreProperties>
</file>