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73" r:id="rId4"/>
    <p:sldId id="259" r:id="rId5"/>
    <p:sldId id="274" r:id="rId6"/>
    <p:sldId id="279" r:id="rId7"/>
    <p:sldId id="275" r:id="rId8"/>
    <p:sldId id="276" r:id="rId9"/>
    <p:sldId id="268" r:id="rId10"/>
    <p:sldId id="264" r:id="rId11"/>
    <p:sldId id="269" r:id="rId12"/>
    <p:sldId id="277" r:id="rId13"/>
    <p:sldId id="278" r:id="rId14"/>
    <p:sldId id="286" r:id="rId15"/>
    <p:sldId id="29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«Светлая легенда века»</a:t>
            </a:r>
            <a:endParaRPr lang="en-ID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9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687" y="-6661"/>
            <a:ext cx="9013231" cy="63315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4" name="Picture 2">
            <a:extLst>
              <a:ext uri="{FF2B5EF4-FFF2-40B4-BE49-F238E27FC236}">
                <a16:creationId xmlns:a16="http://schemas.microsoft.com/office/drawing/2014/main" id="{5C6C2BD7-3A39-4AC8-BC70-CDAFD9568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40" y="1088130"/>
            <a:ext cx="3024335" cy="143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BFA1D1-9F96-4000-A17D-379A2BC4CC10}"/>
              </a:ext>
            </a:extLst>
          </p:cNvPr>
          <p:cNvSpPr txBox="1"/>
          <p:nvPr/>
        </p:nvSpPr>
        <p:spPr>
          <a:xfrm rot="10800000" flipV="1">
            <a:off x="6441488" y="3417154"/>
            <a:ext cx="25229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Я хату покинул, Пошел воевать,</a:t>
            </a:r>
          </a:p>
          <a:p>
            <a:r>
              <a:rPr lang="ru-RU" dirty="0"/>
              <a:t>Чтоб землю в Гренаде  Крестьянам отдать. Прощайте, родные! Прощайте, семья! «Гренада, Гренада, Гренада моя!»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50D66C-DED2-4937-BE16-A9E11813AF5F}"/>
              </a:ext>
            </a:extLst>
          </p:cNvPr>
          <p:cNvSpPr txBox="1"/>
          <p:nvPr/>
        </p:nvSpPr>
        <p:spPr>
          <a:xfrm>
            <a:off x="106106" y="2782228"/>
            <a:ext cx="26521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/>
          </a:p>
          <a:p>
            <a:r>
              <a:rPr lang="ru-RU" sz="1800" dirty="0"/>
              <a:t>Мы ехали шагом,</a:t>
            </a:r>
          </a:p>
          <a:p>
            <a:r>
              <a:rPr lang="ru-RU" sz="1800" dirty="0"/>
              <a:t>Мы мчались в боях</a:t>
            </a:r>
          </a:p>
          <a:p>
            <a:r>
              <a:rPr lang="ru-RU" sz="1800" dirty="0"/>
              <a:t>И «Яблочко»-песню</a:t>
            </a:r>
          </a:p>
          <a:p>
            <a:r>
              <a:rPr lang="ru-RU" sz="1800" dirty="0"/>
              <a:t>Держали в зубах.</a:t>
            </a:r>
          </a:p>
          <a:p>
            <a:r>
              <a:rPr lang="ru-RU" sz="1800" dirty="0"/>
              <a:t>Ах, песенку эту</a:t>
            </a:r>
          </a:p>
          <a:p>
            <a:r>
              <a:rPr lang="ru-RU" sz="1800" dirty="0"/>
              <a:t>Доныне хранит</a:t>
            </a:r>
          </a:p>
          <a:p>
            <a:r>
              <a:rPr lang="ru-RU" sz="1800" dirty="0"/>
              <a:t>Трава молодая —Степной малахит.</a:t>
            </a:r>
            <a:endParaRPr lang="ru-KZ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3EFEEE-E3EE-43FF-B433-C642B2FD793D}"/>
              </a:ext>
            </a:extLst>
          </p:cNvPr>
          <p:cNvSpPr txBox="1"/>
          <p:nvPr/>
        </p:nvSpPr>
        <p:spPr>
          <a:xfrm>
            <a:off x="2123728" y="2982919"/>
            <a:ext cx="18722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Но песню иную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 дальней земле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Возил мой приятель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 собою в седле.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Он пел, озирая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Родные края:</a:t>
            </a:r>
          </a:p>
          <a:p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«Гренада, Гренада, Гренада моя!»</a:t>
            </a:r>
            <a:endParaRPr lang="ru-K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8CE4E5-B96A-465E-BE2F-D706BE47055C}"/>
              </a:ext>
            </a:extLst>
          </p:cNvPr>
          <p:cNvSpPr txBox="1"/>
          <p:nvPr/>
        </p:nvSpPr>
        <p:spPr>
          <a:xfrm>
            <a:off x="3923928" y="1069401"/>
            <a:ext cx="25922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Он песенку эту</a:t>
            </a:r>
          </a:p>
          <a:p>
            <a:r>
              <a:rPr lang="ru-RU" sz="1800" dirty="0"/>
              <a:t>Твердил наизусть…</a:t>
            </a:r>
          </a:p>
          <a:p>
            <a:r>
              <a:rPr lang="ru-RU" sz="1800" dirty="0"/>
              <a:t>Откуда у хлопца</a:t>
            </a:r>
          </a:p>
          <a:p>
            <a:r>
              <a:rPr lang="ru-RU" sz="1800" dirty="0"/>
              <a:t>Испанская грусть?</a:t>
            </a:r>
          </a:p>
          <a:p>
            <a:r>
              <a:rPr lang="ru-RU" sz="1800" dirty="0"/>
              <a:t>Ответь, Александровск,</a:t>
            </a:r>
          </a:p>
          <a:p>
            <a:r>
              <a:rPr lang="ru-RU" sz="1800" dirty="0"/>
              <a:t>И Харьков, ответь:</a:t>
            </a:r>
          </a:p>
          <a:p>
            <a:r>
              <a:rPr lang="ru-RU" sz="1800" dirty="0"/>
              <a:t>Давно ль по-испански </a:t>
            </a:r>
          </a:p>
          <a:p>
            <a:r>
              <a:rPr lang="ru-RU" sz="1800" dirty="0"/>
              <a:t>Вы начали петь?</a:t>
            </a:r>
            <a:endParaRPr lang="ru-KZ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90AFDD-418C-4543-96FD-A85A34BEB1E9}"/>
              </a:ext>
            </a:extLst>
          </p:cNvPr>
          <p:cNvSpPr txBox="1"/>
          <p:nvPr/>
        </p:nvSpPr>
        <p:spPr>
          <a:xfrm>
            <a:off x="3995936" y="3377724"/>
            <a:ext cx="2445552" cy="2308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Скажи мне, </a:t>
            </a:r>
            <a:r>
              <a:rPr lang="ru-RU" sz="1800" dirty="0" err="1"/>
              <a:t>Украйна</a:t>
            </a:r>
            <a:r>
              <a:rPr lang="ru-RU" sz="1800" dirty="0"/>
              <a:t>,</a:t>
            </a:r>
          </a:p>
          <a:p>
            <a:r>
              <a:rPr lang="ru-RU" sz="1800" dirty="0"/>
              <a:t>Не в этой ли ржи Тараса Шевченко Папаха лежит? </a:t>
            </a:r>
          </a:p>
          <a:p>
            <a:r>
              <a:rPr lang="ru-RU" sz="1800" dirty="0"/>
              <a:t>Откуда ж, приятель, Песня твоя: «Гренада, Гренада, Гренада моя»?</a:t>
            </a:r>
            <a:endParaRPr lang="ru-KZ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AAFCD5-9383-4105-B3CA-49303E320E7C}"/>
              </a:ext>
            </a:extLst>
          </p:cNvPr>
          <p:cNvSpPr txBox="1"/>
          <p:nvPr/>
        </p:nvSpPr>
        <p:spPr>
          <a:xfrm>
            <a:off x="6372200" y="1151880"/>
            <a:ext cx="230425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Он медлит с ответом, Мечтатель-хохол: ------Братишка! Гренаду</a:t>
            </a:r>
          </a:p>
          <a:p>
            <a:r>
              <a:rPr lang="ru-RU" sz="1800" dirty="0"/>
              <a:t>Я в книге нашел. Красивое имя, Высокая честь —Гренадская волость</a:t>
            </a:r>
          </a:p>
          <a:p>
            <a:r>
              <a:rPr lang="ru-RU" sz="1800" dirty="0"/>
              <a:t>В Испании есть!</a:t>
            </a:r>
            <a:endParaRPr lang="ru-KZ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C10BD5D-C7E9-41F5-8449-1EFD4CD90B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672" y="416184"/>
            <a:ext cx="6768752" cy="60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318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91631" y="980728"/>
            <a:ext cx="90523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вы увидели в своём воображении, слушая стихотворение?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каких  песнях идёт в нём речь?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какой из них поёт душа самого героя?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чём он мечтает?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Какой смысловой оттенок вносит частица ль (ли) в предложения?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Карточка – информатор 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держали в зубах – пели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озирая – осматривая, окидывая взором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доныне  - до сих пор 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хлопец – парень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хохол  - шутливое прозвище украинцев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волость - область</a:t>
            </a:r>
          </a:p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71D9DA-487B-4015-877C-4213A90A0212}"/>
              </a:ext>
            </a:extLst>
          </p:cNvPr>
          <p:cNvSpPr txBox="1"/>
          <p:nvPr/>
        </p:nvSpPr>
        <p:spPr>
          <a:xfrm>
            <a:off x="2288688" y="285327"/>
            <a:ext cx="46372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          Задание  5</a:t>
            </a: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388" y="78674"/>
            <a:ext cx="9097251" cy="6779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098" name="Picture 2">
            <a:extLst>
              <a:ext uri="{FF2B5EF4-FFF2-40B4-BE49-F238E27FC236}">
                <a16:creationId xmlns:a16="http://schemas.microsoft.com/office/drawing/2014/main" id="{1C82858B-9F38-49B6-8584-30669B3DC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928" y="2488857"/>
            <a:ext cx="2386172" cy="190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12C08562-71A8-457B-B26E-EE2BA8067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98"/>
            <a:ext cx="7219448" cy="410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4770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1140539"/>
            <a:ext cx="82324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A5C6FAA-D07F-4D59-BBDA-676251955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52" y="1343025"/>
            <a:ext cx="7679896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128147"/>
            <a:ext cx="8961419" cy="65819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311CD1-697D-4F24-9CD0-C166AD0F4AEE}"/>
              </a:ext>
            </a:extLst>
          </p:cNvPr>
          <p:cNvSpPr txBox="1"/>
          <p:nvPr/>
        </p:nvSpPr>
        <p:spPr>
          <a:xfrm>
            <a:off x="971600" y="1482206"/>
            <a:ext cx="7056784" cy="4443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Возможно,  вы представили отряд, который после боя отпустил своих коней шагом.  Песню держали в зубах, то есть сдерживали …не пели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Герой напевал другую песню, он грустил.  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Красивое слово Гренада…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Герой мечтает отдать землю крестьянам.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Частица  ль(ли)  вносит оттенок сомнения, неуверенности: давно ль, не в этой ли ржи?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KZ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Яблочко</a:t>
            </a:r>
            <a:r>
              <a:rPr lang="ru-KZ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— русская </a:t>
            </a:r>
            <a:r>
              <a:rPr lang="ru-KZ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песня</a:t>
            </a:r>
            <a:r>
              <a:rPr lang="ru-KZ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-частушка, популярная среди революционных солдат, а также исполняемый под её мелодию матросский танец. ... В годы революции и Гражданской войны была популярна народная матросская революционная поэзия. Это были прежде всего куплеты-частушки, которые можно было петь под гармошку.</a:t>
            </a:r>
            <a:endParaRPr lang="ru-K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100155"/>
            <a:ext cx="8944345" cy="6390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91880" y="339090"/>
            <a:ext cx="223224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6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81AA55-50F0-4D37-B314-0870C3BD91CC}"/>
              </a:ext>
            </a:extLst>
          </p:cNvPr>
          <p:cNvSpPr txBox="1"/>
          <p:nvPr/>
        </p:nvSpPr>
        <p:spPr>
          <a:xfrm>
            <a:off x="827584" y="1340769"/>
            <a:ext cx="6984776" cy="67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Прочитайте в учебнике на странице 63  воспоминания              М. А. Светлова.  О чём рассуждает поэт?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DC3FDC-BDB8-4DAE-AFF9-7F0CF6BA29E0}"/>
              </a:ext>
            </a:extLst>
          </p:cNvPr>
          <p:cNvSpPr txBox="1"/>
          <p:nvPr/>
        </p:nvSpPr>
        <p:spPr>
          <a:xfrm>
            <a:off x="755576" y="2140474"/>
            <a:ext cx="6115739" cy="36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KZ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Заполните </a:t>
            </a:r>
            <a:r>
              <a:rPr lang="ru-K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«Лист самооценки»</a:t>
            </a:r>
            <a:endParaRPr lang="ru-KZ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114EE6-F9C6-4EEE-B87E-4910CC1FE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3328" y="2949565"/>
            <a:ext cx="573328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4946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творчестве  М.А. Светлова;</a:t>
            </a:r>
          </a:p>
          <a:p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 истории  создания  стихотворения «Гренада»;</a:t>
            </a:r>
          </a:p>
          <a:p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том, как было воспринято  это произведение известными поэтами ХХ века;</a:t>
            </a:r>
          </a:p>
          <a:p>
            <a:endParaRPr lang="kk-KZ" sz="24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сможете: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-выяснить значение новых слов и терминов;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-составлять  картинно-эмоциональный план стихотворения;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-делиться  своими впечатлениями;</a:t>
            </a:r>
          </a:p>
          <a:p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-написать  комментарий: О чём рассуждает  поэт?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4061" y="908719"/>
            <a:ext cx="8110704" cy="2088228"/>
          </a:xfrm>
        </p:spPr>
        <p:txBody>
          <a:bodyPr>
            <a:noAutofit/>
          </a:bodyPr>
          <a:lstStyle/>
          <a:p>
            <a:pPr algn="l">
              <a:spcAft>
                <a:spcPts val="0"/>
              </a:spcAft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 Прочитайте эпиграф.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«Поэт должен  обладать  обострённым, почти             болезненным чувством братства»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М. Светлов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02294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altLang="ru-RU" sz="2800" b="1" dirty="0">
                <a:solidFill>
                  <a:schemeClr val="bg1"/>
                </a:solidFill>
                <a:latin typeface="Century Gothic" pitchFamily="34" charset="0"/>
              </a:rPr>
              <a:t>Задание 2</a:t>
            </a:r>
            <a:endParaRPr lang="ru-RU" altLang="ru-RU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4700" y="1916832"/>
            <a:ext cx="75663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Какие ассоциации вызывает у вас тема урока?  Какая картина  вам представляется?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«Ассоциативный куст».  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Подберите к понятию 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братство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все возможные ассоциации.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3073682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ответы: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«Ассоциативный куст» 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Братство – содружество, дружба, верность, союз;  люди, объединённые общей целью, общим делом, общими интересами.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128147"/>
            <a:ext cx="8962100" cy="65779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DD30D86-F76E-4605-84CD-2A85D40699E7}"/>
              </a:ext>
            </a:extLst>
          </p:cNvPr>
          <p:cNvSpPr txBox="1"/>
          <p:nvPr/>
        </p:nvSpPr>
        <p:spPr>
          <a:xfrm>
            <a:off x="395536" y="1052803"/>
            <a:ext cx="85190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вступительную статью о Михаиле        Аркадьевиче  Светлове.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В каждом абзаце выделите предложения, в которых  выражается основная мысль статьи.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Запишите эти предложения и пронумеруйте их.</a:t>
            </a:r>
            <a:endParaRPr lang="ru-KZ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58DFA24-2B7A-4B2B-A776-E6C3B7D8E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3145479"/>
            <a:ext cx="2376264" cy="318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54293077-78DF-4C1F-8F36-797FCFDF00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3145480"/>
            <a:ext cx="2575938" cy="313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F41686F-E316-41CF-9057-79BD177D7B5D}"/>
              </a:ext>
            </a:extLst>
          </p:cNvPr>
          <p:cNvSpPr txBox="1"/>
          <p:nvPr/>
        </p:nvSpPr>
        <p:spPr>
          <a:xfrm>
            <a:off x="1763688" y="476671"/>
            <a:ext cx="5232776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 3</a:t>
            </a: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128147"/>
            <a:ext cx="9008253" cy="65341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350680" y="423316"/>
            <a:ext cx="32300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Century Gothic" pitchFamily="34" charset="0"/>
              </a:rPr>
              <a:t>Примерные ответы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151880"/>
            <a:ext cx="8002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 Михаил Аркадьевич Светлов – известный поэт и драматург.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 В 1923 году вышел первый сборник стихов «Рельсы», затем книги «Стихи», «Корни», «Ночные встречи», в которых центральное место занимают героика и романтика гражданской войны.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29 августа 1926 года в «Комсомольской правде» появляется стихотворение «Гренада», и имя Светлова становится известным.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Владимир Маяковский читал «Гренаду» на своих вечерах. Поэт Марина Цветаева пишет из-за границы Борису Пастернаку: «Передай Светлову, что его «Гренада» – мой любимый стих …- за все эти годы.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 Стихотворение звучало в агитпоездах, общежитиях, на площадях, его пели на разные мелодии; имя Светлова становилось легендарным.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 «Гренада» стала едва ли не гимном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антифашисткого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сопротивления.</a:t>
            </a: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1109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3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916835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Выпишите отрывок из стихотворения, приведённый в конце вступительной статьи.  Прокомментируйте  эти строки.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Много дней, похожих, непохожих,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Ожидал, дождался, прожил я.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Я иду по жизни.  Нет прохожих!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Люди есть!  И есть мои друзья!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42267" y="1008597"/>
            <a:ext cx="86324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В конце жизни, как бы подытоживая  её, Михаил Светлов     говорит,     что вокруг него нет чужих, случайных людей.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Его окружают Люди с большой буквы.  И есть много друзей.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33C625A-B913-4E1B-8589-D19299D63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79723"/>
            <a:ext cx="2952328" cy="366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AB814502-2623-463C-AD8D-89452BBC0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179724"/>
            <a:ext cx="4680520" cy="3669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802</Words>
  <Application>Microsoft Office PowerPoint</Application>
  <PresentationFormat>Экран (4:3)</PresentationFormat>
  <Paragraphs>128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64</cp:revision>
  <dcterms:created xsi:type="dcterms:W3CDTF">2020-07-18T05:19:20Z</dcterms:created>
  <dcterms:modified xsi:type="dcterms:W3CDTF">2024-12-13T13:33:53Z</dcterms:modified>
</cp:coreProperties>
</file>