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7" r:id="rId6"/>
    <p:sldId id="260" r:id="rId7"/>
    <p:sldId id="264" r:id="rId8"/>
    <p:sldId id="273" r:id="rId9"/>
    <p:sldId id="278" r:id="rId10"/>
    <p:sldId id="262" r:id="rId11"/>
    <p:sldId id="263" r:id="rId12"/>
    <p:sldId id="265" r:id="rId13"/>
    <p:sldId id="266" r:id="rId14"/>
    <p:sldId id="267" r:id="rId15"/>
    <p:sldId id="268" r:id="rId16"/>
    <p:sldId id="276" r:id="rId17"/>
    <p:sldId id="275" r:id="rId18"/>
    <p:sldId id="269" r:id="rId19"/>
    <p:sldId id="270" r:id="rId20"/>
    <p:sldId id="271" r:id="rId21"/>
    <p:sldId id="261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48" autoAdjust="0"/>
    <p:restoredTop sz="75532" autoAdjust="0"/>
  </p:normalViewPr>
  <p:slideViewPr>
    <p:cSldViewPr snapToGrid="0">
      <p:cViewPr varScale="1">
        <p:scale>
          <a:sx n="52" d="100"/>
          <a:sy n="52" d="100"/>
        </p:scale>
        <p:origin x="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1A85B-6DFD-4E15-A9D7-DC5CA2A5F58B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B395B-1E33-44D1-8B95-57A8C47C8C4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8097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B395B-1E33-44D1-8B95-57A8C47C8C42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4812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B395B-1E33-44D1-8B95-57A8C47C8C42}" type="slidenum">
              <a:rPr lang="ru-KZ" smtClean="0"/>
              <a:t>15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487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B395B-1E33-44D1-8B95-57A8C47C8C42}" type="slidenum">
              <a:rPr lang="ru-KZ" smtClean="0"/>
              <a:t>18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048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B395B-1E33-44D1-8B95-57A8C47C8C42}" type="slidenum">
              <a:rPr lang="ru-KZ" smtClean="0"/>
              <a:t>21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781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B395B-1E33-44D1-8B95-57A8C47C8C42}" type="slidenum">
              <a:rPr lang="ru-KZ" smtClean="0"/>
              <a:t>22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3297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7452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5974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30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26587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0753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17314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69701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965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19826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5721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339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176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74727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0985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3721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3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86318-9CE5-4134-8C6E-509B6016EC75}" type="datetimeFigureOut">
              <a:rPr lang="ru-KZ" smtClean="0"/>
              <a:t>05.01.2021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99F500F-33E0-4C74-A278-ECF62771673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2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F9f0JNsh6k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013CB5-1E91-41EE-87A4-775C36358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9" y="617517"/>
            <a:ext cx="9053546" cy="9144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38A85-9371-4433-BFF2-919CFF6D4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225" y="617518"/>
            <a:ext cx="11325102" cy="152004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и средства массовой информации.</a:t>
            </a:r>
            <a:endParaRPr lang="ru-KZ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CD542B-59FE-42AC-9EBE-9A25F8339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029" y="2600696"/>
            <a:ext cx="11424061" cy="257694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«Хроника в историческом детективе». </a:t>
            </a:r>
          </a:p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Б.Акунин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«Турецкий гамбит» </a:t>
            </a:r>
          </a:p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(отрывки из документальных вставок).</a:t>
            </a:r>
            <a:endParaRPr lang="ru-KZ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7C208E-9CE3-4D7A-B5E7-66F3B0258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796" y="4624606"/>
            <a:ext cx="8158349" cy="20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9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7E59D3-73B8-47BB-BC74-348F192C23E1}"/>
              </a:ext>
            </a:extLst>
          </p:cNvPr>
          <p:cNvSpPr/>
          <p:nvPr/>
        </p:nvSpPr>
        <p:spPr>
          <a:xfrm>
            <a:off x="3228975" y="214313"/>
            <a:ext cx="69580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endParaRPr lang="ru-KZ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F49686-AD19-495D-AB4A-F30683486A53}"/>
              </a:ext>
            </a:extLst>
          </p:cNvPr>
          <p:cNvSpPr/>
          <p:nvPr/>
        </p:nvSpPr>
        <p:spPr>
          <a:xfrm>
            <a:off x="1214438" y="922200"/>
            <a:ext cx="103012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Задание 1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 из текста газетных заметок примеры строгой документальности в такой последовательности: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Точная дата описываемых событий.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Конкретные имена и фамилии, в том числе исторические.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Точные цифровые данные.</a:t>
            </a:r>
          </a:p>
        </p:txBody>
      </p:sp>
    </p:spTree>
    <p:extLst>
      <p:ext uri="{BB962C8B-B14F-4D97-AF65-F5344CB8AC3E}">
        <p14:creationId xmlns:p14="http://schemas.microsoft.com/office/powerpoint/2010/main" val="382235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E67C7D-2DD8-4A61-9A2F-96409F071E11}"/>
              </a:ext>
            </a:extLst>
          </p:cNvPr>
          <p:cNvSpPr/>
          <p:nvPr/>
        </p:nvSpPr>
        <p:spPr>
          <a:xfrm>
            <a:off x="642939" y="142876"/>
            <a:ext cx="1154906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Правильные ответы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Точная дата описываемых событий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«Ревю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Паризьен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(Париж), 14 (2) июля 1877 г.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главы первой, в которой передовая женщина попадает в безвыходную ситуацию.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 1июля (13 июля по европейскому стилю). Император Александр благодарит свои победоносные войска. (Из главы шестой, в которой Плевна и Варя выдерживают осаду).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 «Винер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Цайтунг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(Вена), 30 (18) июля 1877 г.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корреспондент сообщает из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Шумена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находится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штабс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квартира турецкой Балканской армии.( После конфуза под Плевной русские оказались в преглупом положении).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225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A98E2E-DB21-4116-AFC2-2AED9C5BE1B1}"/>
              </a:ext>
            </a:extLst>
          </p:cNvPr>
          <p:cNvSpPr/>
          <p:nvPr/>
        </p:nvSpPr>
        <p:spPr>
          <a:xfrm>
            <a:off x="691978" y="128589"/>
            <a:ext cx="1072373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Исторические персонажи придают повествованию объективность и историческую достоверность.</a:t>
            </a:r>
          </a:p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Задание 2   </a:t>
            </a:r>
          </a:p>
          <a:p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Перечислите конкретные фамилии и имена героев, в том числе исторические. Назовите точные цифровые данные.</a:t>
            </a:r>
          </a:p>
          <a:p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178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7C04DA-C9B3-4928-BEDB-43131F907AF0}"/>
              </a:ext>
            </a:extLst>
          </p:cNvPr>
          <p:cNvSpPr/>
          <p:nvPr/>
        </p:nvSpPr>
        <p:spPr>
          <a:xfrm>
            <a:off x="1371600" y="114300"/>
            <a:ext cx="10701338" cy="738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Правильные ответы</a:t>
            </a:r>
          </a:p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Фамилии и имена героев (Исторические лица)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князь Николай Николаевич. 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Александр II 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Осман - паша 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Князь Николай Николаевич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Канцлер Михаил Александрович Горчаков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 Михаил Дмитриевич Соболев.</a:t>
            </a:r>
          </a:p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Точные цифровые данные: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1876 – начало действия романа.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1877-1878 – русско-турецкая война.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июля 1877г.- первое место боевых действий.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августа – генеральный штурм.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083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6193DF-3928-4AAD-93EF-D7EBE66C80D2}"/>
              </a:ext>
            </a:extLst>
          </p:cNvPr>
          <p:cNvSpPr/>
          <p:nvPr/>
        </p:nvSpPr>
        <p:spPr>
          <a:xfrm>
            <a:off x="1728788" y="300038"/>
            <a:ext cx="100012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</a:p>
          <a:p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Выделите основную и детальную информацию</a:t>
            </a:r>
            <a:endParaRPr lang="ru-KZ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A572C0-1E39-4162-8FB5-3230E2BD5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264" y="2255254"/>
            <a:ext cx="4283241" cy="41342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4EFC7F-A8BD-4F5A-B8E4-6CA4551E0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66" y="2584116"/>
            <a:ext cx="5156534" cy="370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7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7534D5-562E-4811-850D-5178D5E23486}"/>
              </a:ext>
            </a:extLst>
          </p:cNvPr>
          <p:cNvSpPr/>
          <p:nvPr/>
        </p:nvSpPr>
        <p:spPr>
          <a:xfrm>
            <a:off x="857250" y="214313"/>
            <a:ext cx="1148714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                    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ответы</a:t>
            </a:r>
          </a:p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Основная: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Титулярный советник Эраст Фандорин принимает участие в военных действиях в ходе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турецкой войны. 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Будучи сербским волонтёром, Эраст Петрович знакомится с очаровательной барышней Варварой Суворовой, которая направляется в расположение русских войск, чтобы повидаться со своим женихом.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В дороге спутники встречаются с агрессивно  настроенными башибузуками.</a:t>
            </a:r>
          </a:p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Башибузуки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«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полуразбойники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полупартизаны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известные своим диким нравом и кровожадной свирепостью».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K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7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770888-7641-4674-912B-BB70ACE063CA}"/>
              </a:ext>
            </a:extLst>
          </p:cNvPr>
          <p:cNvSpPr/>
          <p:nvPr/>
        </p:nvSpPr>
        <p:spPr>
          <a:xfrm>
            <a:off x="1114425" y="0"/>
            <a:ext cx="10415588" cy="706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Детальная: </a:t>
            </a:r>
          </a:p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Генерал Мизинов сообщает Фандорину о резиденте турецкой разведки Анваре-эфенди, который проник в лагерь русских для подготовки секретной операции в тылу противника.</a:t>
            </a:r>
          </a:p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Фандорин получает задание найти и разоблачить Анвара – эфенди.</a:t>
            </a:r>
          </a:p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Шифровальщика Петра Яблокова, жениха Вари, арестовывают, оставившего пост во время службы.</a:t>
            </a:r>
            <a:endParaRPr lang="ru-KZ" sz="4000" dirty="0"/>
          </a:p>
        </p:txBody>
      </p:sp>
    </p:spTree>
    <p:extLst>
      <p:ext uri="{BB962C8B-B14F-4D97-AF65-F5344CB8AC3E}">
        <p14:creationId xmlns:p14="http://schemas.microsoft.com/office/powerpoint/2010/main" val="4075580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180107-F1A5-4BC8-BCCF-D6222C820F5A}"/>
              </a:ext>
            </a:extLst>
          </p:cNvPr>
          <p:cNvSpPr/>
          <p:nvPr/>
        </p:nvSpPr>
        <p:spPr>
          <a:xfrm>
            <a:off x="1660358" y="138707"/>
            <a:ext cx="99982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</a:p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Общественно-политическая и военная лексика в газетных заметках.</a:t>
            </a:r>
          </a:p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(Выписать слова в начальной форме).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2EBA1A-3704-4F3E-862D-31018344B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93252"/>
            <a:ext cx="5225716" cy="39120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CB0C08-65A8-4994-AFA2-F865438F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93252"/>
            <a:ext cx="4876800" cy="402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31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F45607-FA40-4C8C-B2EA-110F0AD6924C}"/>
              </a:ext>
            </a:extLst>
          </p:cNvPr>
          <p:cNvSpPr/>
          <p:nvPr/>
        </p:nvSpPr>
        <p:spPr>
          <a:xfrm>
            <a:off x="1631092" y="481914"/>
            <a:ext cx="104275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турецкая война, войско, форсирование, позиция, солдат, главнокомандующий, агент, командование, военный заговор, крупная потеря, балканская операция, сыщик, террористическая организация, военное действие, турецкая разведка, фланговый манёвр.</a:t>
            </a:r>
            <a:endParaRPr lang="ru-KZ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236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A63478-7C1B-4474-A144-F985C3249990}"/>
              </a:ext>
            </a:extLst>
          </p:cNvPr>
          <p:cNvSpPr/>
          <p:nvPr/>
        </p:nvSpPr>
        <p:spPr>
          <a:xfrm>
            <a:off x="1743075" y="200025"/>
            <a:ext cx="10729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главного героя Эраста Фандорина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7D071C-4563-4358-A11C-ADC6DDFB8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1600197"/>
            <a:ext cx="3576638" cy="48577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E64009-52CA-4764-B6A9-7AA5B7886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062" y="1721641"/>
            <a:ext cx="3471863" cy="46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1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5CFC0D-45D9-4D1A-971C-9193E71F0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0" y="132347"/>
            <a:ext cx="4523874" cy="122722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232CFE-2D35-4DB3-8FD7-185810C4A60F}"/>
              </a:ext>
            </a:extLst>
          </p:cNvPr>
          <p:cNvSpPr/>
          <p:nvPr/>
        </p:nvSpPr>
        <p:spPr>
          <a:xfrm>
            <a:off x="914400" y="1359568"/>
            <a:ext cx="106013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С.9.1.4.1 – определять основную мысль текста, учитывая структуру текста;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Ч.9.3.4.1 – использовать виды чтения, владеть техниками критического мышления при чтении;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Ч.9.3.7.1 – извлекать и синтезировать информацию, делать выводы на основе полученных сведений, выражая собственное мнение.</a:t>
            </a:r>
          </a:p>
        </p:txBody>
      </p:sp>
    </p:spTree>
    <p:extLst>
      <p:ext uri="{BB962C8B-B14F-4D97-AF65-F5344CB8AC3E}">
        <p14:creationId xmlns:p14="http://schemas.microsoft.com/office/powerpoint/2010/main" val="2146897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52A008-CD17-4F51-9C76-82A287DF5C6F}"/>
              </a:ext>
            </a:extLst>
          </p:cNvPr>
          <p:cNvSpPr/>
          <p:nvPr/>
        </p:nvSpPr>
        <p:spPr>
          <a:xfrm>
            <a:off x="942975" y="285750"/>
            <a:ext cx="1142999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Возможные ответы</a:t>
            </a:r>
          </a:p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Эраст Фандорин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титулярный советник, принимающий участие в военных действиях в ходе русско-турецкой войны. Фандорин – находчив, решителен, обладает незаурядным даром убеждения. Он знает язык. Бывал в Лондоне с секретным заданием, с которым блестяще справился. Выполнял не раз наисложнейшие задания. «Война,- считает он,- ужасная гадость». «…В войне, которая для России бесполезна и даже губительна, участвовать не желаю»,- считает он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29575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D3BCF1-9F38-4410-8A5F-E99190D78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" y="185737"/>
            <a:ext cx="11358563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7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F6A388-599E-4352-A4B5-1BCBAA855317}"/>
              </a:ext>
            </a:extLst>
          </p:cNvPr>
          <p:cNvSpPr/>
          <p:nvPr/>
        </p:nvSpPr>
        <p:spPr>
          <a:xfrm>
            <a:off x="1328736" y="242889"/>
            <a:ext cx="109870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учебное  задание</a:t>
            </a:r>
          </a:p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Для самостоятельного изучения предлагается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фильм «Турецкий гамбит» (режиссёр Джаник Файзиев, 2005 г.). Напишите отзыв о фильме.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Рекомендуемые ресурсы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Учебник «Русский язык и литература» 9 класс 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Атамұра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У.А.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Жанпейс,А.А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Майбалаева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Г.А.Атембаева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(1 часть)  2019год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Bilimland.kz,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Daryn.Online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4165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F9097E-D332-48F4-95F4-E6534251CD7D}"/>
              </a:ext>
            </a:extLst>
          </p:cNvPr>
          <p:cNvSpPr/>
          <p:nvPr/>
        </p:nvSpPr>
        <p:spPr>
          <a:xfrm>
            <a:off x="1720516" y="276726"/>
            <a:ext cx="10274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Сегодня на уроке вы узнаете: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исторических персонажах в романе «Турецкий гамбит».</a:t>
            </a:r>
          </a:p>
          <a:p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сможете: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ознакомиться с содержанием 1 и 6 глав романа ;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определить достоверность описанных автором событий;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выписать из текста газетных заметок примеры строгой документальности, общественно-политическую и военную лексику.    </a:t>
            </a:r>
          </a:p>
        </p:txBody>
      </p:sp>
    </p:spTree>
    <p:extLst>
      <p:ext uri="{BB962C8B-B14F-4D97-AF65-F5344CB8AC3E}">
        <p14:creationId xmlns:p14="http://schemas.microsoft.com/office/powerpoint/2010/main" val="3984602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2988A8-81C4-45DB-A0F5-5036627E1F2F}"/>
              </a:ext>
            </a:extLst>
          </p:cNvPr>
          <p:cNvSpPr/>
          <p:nvPr/>
        </p:nvSpPr>
        <p:spPr>
          <a:xfrm>
            <a:off x="3368843" y="411562"/>
            <a:ext cx="85424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Актуализация темы урока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«Найти свой путь – самое главное в жизни любого человека»                                 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Б.Акунин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Если в душе недовольство, определи фактор,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нарушивший гармонию, и устрани его »   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Б.Акунин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61AB6E-0C21-46E0-A06D-4788B1143A30}"/>
              </a:ext>
            </a:extLst>
          </p:cNvPr>
          <p:cNvSpPr/>
          <p:nvPr/>
        </p:nvSpPr>
        <p:spPr>
          <a:xfrm>
            <a:off x="950026" y="4583875"/>
            <a:ext cx="104920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ребята, о чём пойдёт речь, если в эпиграфах писатель затрагивает проблемы, связанные с событиями, имеющими социально- политическую значимость.</a:t>
            </a:r>
            <a:endParaRPr lang="ru-KZ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C47FC1-86D8-4DCE-A315-C914C57A0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30" y="411562"/>
            <a:ext cx="3091334" cy="34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9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1E13E0-37B1-4880-9EF2-C015B47B96BE}"/>
              </a:ext>
            </a:extLst>
          </p:cNvPr>
          <p:cNvSpPr/>
          <p:nvPr/>
        </p:nvSpPr>
        <p:spPr>
          <a:xfrm>
            <a:off x="1696453" y="457200"/>
            <a:ext cx="102509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ребята, речь пойдёт о масштабах раскрытых преступлений главным героем, о его удивительных способностях – тяге к разгадыванию таинственных загадок. Роман достоверен по жизненным и историческим событиям.</a:t>
            </a:r>
            <a:endParaRPr lang="ru-KZ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1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320A7C-8738-482B-9B82-DC32264A1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29" y="3788229"/>
            <a:ext cx="4227616" cy="28263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462DD2-1B3F-457E-A5F2-D709053F8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961" y="3051584"/>
            <a:ext cx="5314207" cy="34727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0953CD-E6D1-4116-9C02-AD0D047F7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88" y="0"/>
            <a:ext cx="5596852" cy="35933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65BEE-D069-46D7-B1FD-B97ADEB9F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701" y="94630"/>
            <a:ext cx="4216729" cy="26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28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E1B475-4C24-4BCB-9D45-98F79B0FC3B9}"/>
              </a:ext>
            </a:extLst>
          </p:cNvPr>
          <p:cNvSpPr/>
          <p:nvPr/>
        </p:nvSpPr>
        <p:spPr>
          <a:xfrm>
            <a:off x="728663" y="114301"/>
            <a:ext cx="11287126" cy="6940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глава романа начинается газетной заметкой. 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Этот необычный композиционный ход придаёт произведению характер живой хроники и делает читателя не сторонним наблюдателем событий, а почти их участником.</a:t>
            </a:r>
          </a:p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Заметка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основной информационный жанр публицистики. Назначение заметки – оперативное сообщение новостей, фактов, событий, описываемые в заметке. Как правило, новости не просто сообщаются, а оцениваются, комментируются автором.</a:t>
            </a:r>
          </a:p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Документальность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главная черта, отличающая публицистику от художественной литературы.</a:t>
            </a:r>
            <a:endParaRPr lang="ru-KZ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05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B1928133-9EC7-4E4C-B5A7-22401A8FB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52994"/>
              </p:ext>
            </p:extLst>
          </p:nvPr>
        </p:nvGraphicFramePr>
        <p:xfrm>
          <a:off x="642938" y="719665"/>
          <a:ext cx="11401425" cy="54525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6778">
                  <a:extLst>
                    <a:ext uri="{9D8B030D-6E8A-4147-A177-3AD203B41FA5}">
                      <a16:colId xmlns:a16="http://schemas.microsoft.com/office/drawing/2014/main" val="295009247"/>
                    </a:ext>
                  </a:extLst>
                </a:gridCol>
                <a:gridCol w="5664647">
                  <a:extLst>
                    <a:ext uri="{9D8B030D-6E8A-4147-A177-3AD203B41FA5}">
                      <a16:colId xmlns:a16="http://schemas.microsoft.com/office/drawing/2014/main" val="80212792"/>
                    </a:ext>
                  </a:extLst>
                </a:gridCol>
              </a:tblGrid>
              <a:tr h="853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оценивания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Дескрипторы</a:t>
                      </a:r>
                      <a:endParaRPr lang="ru-KZ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9264593"/>
                  </a:ext>
                </a:extLst>
              </a:tr>
              <a:tr h="4599110"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Анализирует содержание прозаического произведения, определяет стилистические особенности художественного стиля,  с помощью которых автор выражает эмоционально-оценочное отношение</a:t>
                      </a:r>
                    </a:p>
                    <a:p>
                      <a:endParaRPr lang="ru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определяет отношение автора к основным героям</a:t>
                      </a:r>
                    </a:p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отвечает на вопросы</a:t>
                      </a:r>
                    </a:p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находит общественно-политическую и военную лексику </a:t>
                      </a:r>
                    </a:p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указывает точную дату описываемых событий</a:t>
                      </a:r>
                    </a:p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выделяет основную и детальную информацию</a:t>
                      </a:r>
                    </a:p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823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645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2E42D-AFA4-4CD9-A125-4EDF50B74960}"/>
              </a:ext>
            </a:extLst>
          </p:cNvPr>
          <p:cNvSpPr txBox="1"/>
          <p:nvPr/>
        </p:nvSpPr>
        <p:spPr>
          <a:xfrm>
            <a:off x="1840833" y="397043"/>
            <a:ext cx="843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отрывка из кинофильма «Турецкий гамбит» </a:t>
            </a:r>
            <a:endParaRPr lang="ru-KZ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ультимедиа в Интернете 3" title="￐ﾟ￐ﾻ￐ﾵ￐ﾽ￐ﾵ￐ﾽ￐ﾸ￐ﾵ ￐ﾸ ￐﾿￐ﾾ￐ﾱ￐ﾵ￐ﾳ ￐ﾤ￐ﾰ￐ﾽ￐ﾴ￐ﾾ￑ﾀ￐ﾸ￐ﾽ￐ﾰ ￢ﾀﾔ ￑ﾅ/￑ﾄ &quot;￐ﾢ￑ﾃ￑ﾀ￐ﾵ￑ﾆ￐ﾺ￐ﾸ￐ﾹ ￐ﾳ￐ﾰ￐ﾼ￐ﾱ￐ﾸ￑ﾂ&quot;">
            <a:hlinkClick r:id="" action="ppaction://media"/>
            <a:extLst>
              <a:ext uri="{FF2B5EF4-FFF2-40B4-BE49-F238E27FC236}">
                <a16:creationId xmlns:a16="http://schemas.microsoft.com/office/drawing/2014/main" id="{CB5F1939-ADD1-4F50-B4B5-427E231CA4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58779" y="1864895"/>
            <a:ext cx="9637295" cy="45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9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215</TotalTime>
  <Words>826</Words>
  <Application>Microsoft Office PowerPoint</Application>
  <PresentationFormat>Широкоэкранный</PresentationFormat>
  <Paragraphs>102</Paragraphs>
  <Slides>22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Wingdings 3</vt:lpstr>
      <vt:lpstr>Легкий дым</vt:lpstr>
      <vt:lpstr>Раздел 6. Молодежь и средства массовой информации.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Меруерт Аубакирова</dc:creator>
  <cp:lastModifiedBy>Меруерт Аубакирова</cp:lastModifiedBy>
  <cp:revision>23</cp:revision>
  <dcterms:created xsi:type="dcterms:W3CDTF">2021-01-04T17:38:16Z</dcterms:created>
  <dcterms:modified xsi:type="dcterms:W3CDTF">2021-01-05T12:17:08Z</dcterms:modified>
</cp:coreProperties>
</file>