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14" r:id="rId2"/>
    <p:sldId id="256" r:id="rId3"/>
    <p:sldId id="257" r:id="rId4"/>
    <p:sldId id="263" r:id="rId5"/>
    <p:sldId id="280" r:id="rId6"/>
    <p:sldId id="281" r:id="rId7"/>
    <p:sldId id="287" r:id="rId8"/>
    <p:sldId id="286" r:id="rId9"/>
    <p:sldId id="319" r:id="rId10"/>
    <p:sldId id="320" r:id="rId11"/>
    <p:sldId id="295" r:id="rId12"/>
    <p:sldId id="311" r:id="rId13"/>
    <p:sldId id="313" r:id="rId14"/>
    <p:sldId id="285" r:id="rId15"/>
    <p:sldId id="261" r:id="rId16"/>
    <p:sldId id="271" r:id="rId17"/>
    <p:sldId id="299" r:id="rId18"/>
    <p:sldId id="262" r:id="rId19"/>
    <p:sldId id="266" r:id="rId20"/>
    <p:sldId id="273" r:id="rId21"/>
    <p:sldId id="316" r:id="rId22"/>
    <p:sldId id="267" r:id="rId23"/>
    <p:sldId id="302" r:id="rId24"/>
    <p:sldId id="300" r:id="rId25"/>
    <p:sldId id="317" r:id="rId26"/>
    <p:sldId id="315" r:id="rId27"/>
    <p:sldId id="307" r:id="rId28"/>
    <p:sldId id="310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075" autoAdjust="0"/>
  </p:normalViewPr>
  <p:slideViewPr>
    <p:cSldViewPr>
      <p:cViewPr varScale="1">
        <p:scale>
          <a:sx n="81" d="100"/>
          <a:sy n="81" d="100"/>
        </p:scale>
        <p:origin x="71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B55E6E-4A86-41CE-90B5-7206F22174AA}" type="doc">
      <dgm:prSet loTypeId="urn:microsoft.com/office/officeart/2005/8/layout/v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F96069-9C7E-40D7-96D0-D8B7BDE73A99}">
      <dgm:prSet custT="1"/>
      <dgm:spPr/>
      <dgm:t>
        <a:bodyPr/>
        <a:lstStyle/>
        <a:p>
          <a:r>
            <a:rPr lang="ru-RU" sz="20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прогнозирует содержание текста на основе  утверждений;</a:t>
          </a:r>
        </a:p>
      </dgm:t>
    </dgm:pt>
    <dgm:pt modelId="{42AEAF2C-B0DD-455B-84B2-3BC8AB1D32A1}" type="parTrans" cxnId="{349C74A2-A3F9-446D-A2FB-1EFDC979BD2B}">
      <dgm:prSet/>
      <dgm:spPr/>
      <dgm:t>
        <a:bodyPr/>
        <a:lstStyle/>
        <a:p>
          <a:endParaRPr lang="ru-RU"/>
        </a:p>
      </dgm:t>
    </dgm:pt>
    <dgm:pt modelId="{0AE433D3-661C-4385-9C87-61FA19EAA7D0}" type="sibTrans" cxnId="{349C74A2-A3F9-446D-A2FB-1EFDC979BD2B}">
      <dgm:prSet/>
      <dgm:spPr/>
      <dgm:t>
        <a:bodyPr/>
        <a:lstStyle/>
        <a:p>
          <a:endParaRPr lang="ru-RU"/>
        </a:p>
      </dgm:t>
    </dgm:pt>
    <dgm:pt modelId="{588714B2-350E-48F5-9242-7B394CF188DD}">
      <dgm:prSet custT="1"/>
      <dgm:spPr/>
      <dgm:t>
        <a:bodyPr/>
        <a:lstStyle/>
        <a:p>
          <a:r>
            <a:rPr lang="ru-RU" sz="24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20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использует виды чтения, владеет техниками критического мышления при чтении;</a:t>
          </a:r>
          <a:endParaRPr lang="ru-RU" sz="2000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7CD4AD-1070-41BE-978F-CD34B33327E8}" type="sibTrans" cxnId="{C49E047B-F3B4-4283-AC90-C40DC1D4BDC3}">
      <dgm:prSet/>
      <dgm:spPr>
        <a:solidFill>
          <a:srgbClr val="C00000">
            <a:alpha val="90000"/>
          </a:srgbClr>
        </a:solidFill>
      </dgm:spPr>
      <dgm:t>
        <a:bodyPr/>
        <a:lstStyle/>
        <a:p>
          <a:endParaRPr lang="ru-RU"/>
        </a:p>
      </dgm:t>
    </dgm:pt>
    <dgm:pt modelId="{00607F6B-B70B-4AB8-8F5F-DAD5C58E2711}" type="parTrans" cxnId="{C49E047B-F3B4-4283-AC90-C40DC1D4BDC3}">
      <dgm:prSet/>
      <dgm:spPr/>
      <dgm:t>
        <a:bodyPr/>
        <a:lstStyle/>
        <a:p>
          <a:endParaRPr lang="ru-RU"/>
        </a:p>
      </dgm:t>
    </dgm:pt>
    <dgm:pt modelId="{6780925F-932B-4705-88E4-3EC8671E84F2}">
      <dgm:prSet custT="1"/>
      <dgm:spPr/>
      <dgm:t>
        <a:bodyPr/>
        <a:lstStyle/>
        <a:p>
          <a:r>
            <a:rPr lang="ru-RU" sz="2000" b="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-формулирует вопросы, перефразируя информацию текста, и отвечает на них, различая факт и мнение;</a:t>
          </a:r>
          <a:endParaRPr lang="ru-RU" sz="2000" b="0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EADB4D-3DA8-475F-99A1-469BC558077C}" type="sibTrans" cxnId="{89C365B4-5FF2-40D7-B898-3716B6735870}">
      <dgm:prSet/>
      <dgm:spPr>
        <a:solidFill>
          <a:srgbClr val="C00000">
            <a:alpha val="90000"/>
          </a:srgbClr>
        </a:solidFill>
      </dgm:spPr>
      <dgm:t>
        <a:bodyPr/>
        <a:lstStyle/>
        <a:p>
          <a:endParaRPr lang="ru-RU"/>
        </a:p>
      </dgm:t>
    </dgm:pt>
    <dgm:pt modelId="{1477F12C-13C2-45A6-A29C-3E932B8C771C}" type="parTrans" cxnId="{89C365B4-5FF2-40D7-B898-3716B6735870}">
      <dgm:prSet/>
      <dgm:spPr/>
      <dgm:t>
        <a:bodyPr/>
        <a:lstStyle/>
        <a:p>
          <a:endParaRPr lang="ru-RU"/>
        </a:p>
      </dgm:t>
    </dgm:pt>
    <dgm:pt modelId="{D3DCFAF0-1E41-4C94-8032-FCE885404C87}" type="pres">
      <dgm:prSet presAssocID="{1AB55E6E-4A86-41CE-90B5-7206F22174A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D94972-865C-43D1-BB18-7967CA95B79A}" type="pres">
      <dgm:prSet presAssocID="{1AB55E6E-4A86-41CE-90B5-7206F22174AA}" presName="dummyMaxCanvas" presStyleCnt="0">
        <dgm:presLayoutVars/>
      </dgm:prSet>
      <dgm:spPr/>
    </dgm:pt>
    <dgm:pt modelId="{6A91DC1C-DA12-4292-836C-92A114864B92}" type="pres">
      <dgm:prSet presAssocID="{1AB55E6E-4A86-41CE-90B5-7206F22174AA}" presName="ThreeNodes_1" presStyleLbl="node1" presStyleIdx="0" presStyleCnt="3" custScaleY="59090" custLinFactNeighborX="1977" custLinFactNeighborY="-4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44D0B2-1CE5-4C70-B270-6861E37D6D88}" type="pres">
      <dgm:prSet presAssocID="{1AB55E6E-4A86-41CE-90B5-7206F22174AA}" presName="ThreeNodes_2" presStyleLbl="node1" presStyleIdx="1" presStyleCnt="3" custScaleY="68577" custLinFactNeighborX="2738" custLinFactNeighborY="-235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5017C6-884B-49D5-9818-C5E82F63E897}" type="pres">
      <dgm:prSet presAssocID="{1AB55E6E-4A86-41CE-90B5-7206F22174AA}" presName="ThreeNodes_3" presStyleLbl="node1" presStyleIdx="2" presStyleCnt="3" custScaleY="72652" custLinFactNeighborX="-840" custLinFactNeighborY="-418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B92E10-85D7-42AD-9AD6-77F1461BF07D}" type="pres">
      <dgm:prSet presAssocID="{1AB55E6E-4A86-41CE-90B5-7206F22174AA}" presName="ThreeConn_1-2" presStyleLbl="fgAccFollowNode1" presStyleIdx="0" presStyleCnt="2" custLinFactNeighborX="-55547" custLinFactNeighborY="-200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EB656-EE46-4AF8-AA63-B9A53AD54533}" type="pres">
      <dgm:prSet presAssocID="{1AB55E6E-4A86-41CE-90B5-7206F22174AA}" presName="ThreeConn_2-3" presStyleLbl="fgAccFollowNode1" presStyleIdx="1" presStyleCnt="2" custLinFactNeighborX="-22860" custLinFactNeighborY="-43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35D09A-BAA2-4A50-9158-CD18DCEA40D6}" type="pres">
      <dgm:prSet presAssocID="{1AB55E6E-4A86-41CE-90B5-7206F22174A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8F1DBD-D8F8-48E1-A9ED-A715409D1B7F}" type="pres">
      <dgm:prSet presAssocID="{1AB55E6E-4A86-41CE-90B5-7206F22174A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68D171-0CF8-497C-8185-409DA7DB72E5}" type="pres">
      <dgm:prSet presAssocID="{1AB55E6E-4A86-41CE-90B5-7206F22174A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CEF416-9916-4D28-A5C9-774DC38C752F}" type="presOf" srcId="{1AB55E6E-4A86-41CE-90B5-7206F22174AA}" destId="{D3DCFAF0-1E41-4C94-8032-FCE885404C87}" srcOrd="0" destOrd="0" presId="urn:microsoft.com/office/officeart/2005/8/layout/vProcess5"/>
    <dgm:cxn modelId="{BEDF1CD8-811F-46EE-8785-D2E668F71C5F}" type="presOf" srcId="{FC7CD4AD-1070-41BE-978F-CD34B33327E8}" destId="{0CB92E10-85D7-42AD-9AD6-77F1461BF07D}" srcOrd="0" destOrd="0" presId="urn:microsoft.com/office/officeart/2005/8/layout/vProcess5"/>
    <dgm:cxn modelId="{89C365B4-5FF2-40D7-B898-3716B6735870}" srcId="{1AB55E6E-4A86-41CE-90B5-7206F22174AA}" destId="{6780925F-932B-4705-88E4-3EC8671E84F2}" srcOrd="1" destOrd="0" parTransId="{1477F12C-13C2-45A6-A29C-3E932B8C771C}" sibTransId="{7FEADB4D-3DA8-475F-99A1-469BC558077C}"/>
    <dgm:cxn modelId="{349C74A2-A3F9-446D-A2FB-1EFDC979BD2B}" srcId="{1AB55E6E-4A86-41CE-90B5-7206F22174AA}" destId="{76F96069-9C7E-40D7-96D0-D8B7BDE73A99}" srcOrd="2" destOrd="0" parTransId="{42AEAF2C-B0DD-455B-84B2-3BC8AB1D32A1}" sibTransId="{0AE433D3-661C-4385-9C87-61FA19EAA7D0}"/>
    <dgm:cxn modelId="{C237F417-05E7-457A-B8B9-2B2EA5F86D35}" type="presOf" srcId="{76F96069-9C7E-40D7-96D0-D8B7BDE73A99}" destId="{425017C6-884B-49D5-9818-C5E82F63E897}" srcOrd="0" destOrd="0" presId="urn:microsoft.com/office/officeart/2005/8/layout/vProcess5"/>
    <dgm:cxn modelId="{7248C024-1ACB-40AF-8507-7E33A4EE03BF}" type="presOf" srcId="{588714B2-350E-48F5-9242-7B394CF188DD}" destId="{6635D09A-BAA2-4A50-9158-CD18DCEA40D6}" srcOrd="1" destOrd="0" presId="urn:microsoft.com/office/officeart/2005/8/layout/vProcess5"/>
    <dgm:cxn modelId="{23D1FD11-FCD1-4120-9B55-F039E0FB1EF4}" type="presOf" srcId="{76F96069-9C7E-40D7-96D0-D8B7BDE73A99}" destId="{BD68D171-0CF8-497C-8185-409DA7DB72E5}" srcOrd="1" destOrd="0" presId="urn:microsoft.com/office/officeart/2005/8/layout/vProcess5"/>
    <dgm:cxn modelId="{8749AF8E-06CE-4D86-BD56-51E2E7F8CDB9}" type="presOf" srcId="{6780925F-932B-4705-88E4-3EC8671E84F2}" destId="{7D44D0B2-1CE5-4C70-B270-6861E37D6D88}" srcOrd="0" destOrd="0" presId="urn:microsoft.com/office/officeart/2005/8/layout/vProcess5"/>
    <dgm:cxn modelId="{C49E047B-F3B4-4283-AC90-C40DC1D4BDC3}" srcId="{1AB55E6E-4A86-41CE-90B5-7206F22174AA}" destId="{588714B2-350E-48F5-9242-7B394CF188DD}" srcOrd="0" destOrd="0" parTransId="{00607F6B-B70B-4AB8-8F5F-DAD5C58E2711}" sibTransId="{FC7CD4AD-1070-41BE-978F-CD34B33327E8}"/>
    <dgm:cxn modelId="{EF036273-16D1-45B9-9F6F-F08D367424AA}" type="presOf" srcId="{7FEADB4D-3DA8-475F-99A1-469BC558077C}" destId="{7CCEB656-EE46-4AF8-AA63-B9A53AD54533}" srcOrd="0" destOrd="0" presId="urn:microsoft.com/office/officeart/2005/8/layout/vProcess5"/>
    <dgm:cxn modelId="{175C296E-BE4B-43A0-925B-AE5F54455A89}" type="presOf" srcId="{588714B2-350E-48F5-9242-7B394CF188DD}" destId="{6A91DC1C-DA12-4292-836C-92A114864B92}" srcOrd="0" destOrd="0" presId="urn:microsoft.com/office/officeart/2005/8/layout/vProcess5"/>
    <dgm:cxn modelId="{2704E7EF-18B9-4EA8-877F-7D841E7B0B6B}" type="presOf" srcId="{6780925F-932B-4705-88E4-3EC8671E84F2}" destId="{898F1DBD-D8F8-48E1-A9ED-A715409D1B7F}" srcOrd="1" destOrd="0" presId="urn:microsoft.com/office/officeart/2005/8/layout/vProcess5"/>
    <dgm:cxn modelId="{5AC857A7-30ED-49E9-AE60-D9AB9DB90966}" type="presParOf" srcId="{D3DCFAF0-1E41-4C94-8032-FCE885404C87}" destId="{06D94972-865C-43D1-BB18-7967CA95B79A}" srcOrd="0" destOrd="0" presId="urn:microsoft.com/office/officeart/2005/8/layout/vProcess5"/>
    <dgm:cxn modelId="{444108A2-6EF2-41FC-8C4D-FEAAA74900CF}" type="presParOf" srcId="{D3DCFAF0-1E41-4C94-8032-FCE885404C87}" destId="{6A91DC1C-DA12-4292-836C-92A114864B92}" srcOrd="1" destOrd="0" presId="urn:microsoft.com/office/officeart/2005/8/layout/vProcess5"/>
    <dgm:cxn modelId="{3DC7D1C4-2A04-4B9D-B3B8-7DDCB83868EA}" type="presParOf" srcId="{D3DCFAF0-1E41-4C94-8032-FCE885404C87}" destId="{7D44D0B2-1CE5-4C70-B270-6861E37D6D88}" srcOrd="2" destOrd="0" presId="urn:microsoft.com/office/officeart/2005/8/layout/vProcess5"/>
    <dgm:cxn modelId="{351FE436-99EF-45E8-A8BE-534FBE4CD8E3}" type="presParOf" srcId="{D3DCFAF0-1E41-4C94-8032-FCE885404C87}" destId="{425017C6-884B-49D5-9818-C5E82F63E897}" srcOrd="3" destOrd="0" presId="urn:microsoft.com/office/officeart/2005/8/layout/vProcess5"/>
    <dgm:cxn modelId="{0711D2D7-AB3C-4D0F-9423-7506D17E3A57}" type="presParOf" srcId="{D3DCFAF0-1E41-4C94-8032-FCE885404C87}" destId="{0CB92E10-85D7-42AD-9AD6-77F1461BF07D}" srcOrd="4" destOrd="0" presId="urn:microsoft.com/office/officeart/2005/8/layout/vProcess5"/>
    <dgm:cxn modelId="{149B3394-F00B-44A1-A6E8-955D542E0430}" type="presParOf" srcId="{D3DCFAF0-1E41-4C94-8032-FCE885404C87}" destId="{7CCEB656-EE46-4AF8-AA63-B9A53AD54533}" srcOrd="5" destOrd="0" presId="urn:microsoft.com/office/officeart/2005/8/layout/vProcess5"/>
    <dgm:cxn modelId="{3F54B742-708A-4BCA-8F6E-605816338B1B}" type="presParOf" srcId="{D3DCFAF0-1E41-4C94-8032-FCE885404C87}" destId="{6635D09A-BAA2-4A50-9158-CD18DCEA40D6}" srcOrd="6" destOrd="0" presId="urn:microsoft.com/office/officeart/2005/8/layout/vProcess5"/>
    <dgm:cxn modelId="{A6DE8CEE-5470-4615-A1B8-9C39248744A3}" type="presParOf" srcId="{D3DCFAF0-1E41-4C94-8032-FCE885404C87}" destId="{898F1DBD-D8F8-48E1-A9ED-A715409D1B7F}" srcOrd="7" destOrd="0" presId="urn:microsoft.com/office/officeart/2005/8/layout/vProcess5"/>
    <dgm:cxn modelId="{33F8FCF9-9CB2-4C75-A5F6-3B762A234060}" type="presParOf" srcId="{D3DCFAF0-1E41-4C94-8032-FCE885404C87}" destId="{BD68D171-0CF8-497C-8185-409DA7DB72E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B55E6E-4A86-41CE-90B5-7206F22174AA}" type="doc">
      <dgm:prSet loTypeId="urn:microsoft.com/office/officeart/2005/8/layout/v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0A9B5F-5920-4578-A8A0-E34B82A30AD0}">
      <dgm:prSet custT="1"/>
      <dgm:spPr/>
      <dgm:t>
        <a:bodyPr/>
        <a:lstStyle/>
        <a:p>
          <a:pPr rtl="0"/>
          <a:r>
            <a:rPr lang="ru-RU" sz="2000" i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передаёт информацию о Борисе Акунине по просмотренному видеоматериалу;</a:t>
          </a:r>
          <a:endParaRPr lang="ru-RU" sz="2000" i="1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EF209E-4919-49EF-91BD-2BF1F0B61DFF}" type="parTrans" cxnId="{95D20A8B-4E43-4507-B0A2-90F72BB1563E}">
      <dgm:prSet/>
      <dgm:spPr/>
      <dgm:t>
        <a:bodyPr/>
        <a:lstStyle/>
        <a:p>
          <a:endParaRPr lang="ru-RU"/>
        </a:p>
      </dgm:t>
    </dgm:pt>
    <dgm:pt modelId="{2D125E4D-4C0A-4E01-A22F-7EC691AECBF9}" type="sibTrans" cxnId="{95D20A8B-4E43-4507-B0A2-90F72BB1563E}">
      <dgm:prSet/>
      <dgm:spPr>
        <a:solidFill>
          <a:srgbClr val="C00000">
            <a:alpha val="90000"/>
          </a:srgbClr>
        </a:solidFill>
      </dgm:spPr>
      <dgm:t>
        <a:bodyPr/>
        <a:lstStyle/>
        <a:p>
          <a:endParaRPr lang="ru-RU"/>
        </a:p>
      </dgm:t>
    </dgm:pt>
    <dgm:pt modelId="{91EC7D5D-4A97-4FDB-97CD-2BE691829347}">
      <dgm:prSet custT="1"/>
      <dgm:spPr/>
      <dgm:t>
        <a:bodyPr/>
        <a:lstStyle/>
        <a:p>
          <a:pPr rtl="0"/>
          <a:r>
            <a:rPr lang="ru-RU" sz="2000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читает текст; выполняет задание по стратегии КМ, умело  применяет технологию критического мышления;</a:t>
          </a:r>
          <a:endParaRPr lang="ru-RU" sz="2000" dirty="0" smtClean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gm:t>
    </dgm:pt>
    <dgm:pt modelId="{C525375B-A732-4A41-90A3-614AC4E2421D}" type="parTrans" cxnId="{DE3DDDA0-6E25-4BE8-A878-F749360AED5C}">
      <dgm:prSet/>
      <dgm:spPr/>
      <dgm:t>
        <a:bodyPr/>
        <a:lstStyle/>
        <a:p>
          <a:endParaRPr lang="ru-RU"/>
        </a:p>
      </dgm:t>
    </dgm:pt>
    <dgm:pt modelId="{308B304C-A678-493C-A335-5D234D6DEEC5}" type="sibTrans" cxnId="{DE3DDDA0-6E25-4BE8-A878-F749360AED5C}">
      <dgm:prSet/>
      <dgm:spPr>
        <a:solidFill>
          <a:srgbClr val="C00000">
            <a:alpha val="90000"/>
          </a:srgbClr>
        </a:solidFill>
      </dgm:spPr>
      <dgm:t>
        <a:bodyPr/>
        <a:lstStyle/>
        <a:p>
          <a:endParaRPr lang="ru-RU" dirty="0"/>
        </a:p>
      </dgm:t>
    </dgm:pt>
    <dgm:pt modelId="{88CA70C7-6220-4C31-81FD-E58E0540F7CD}">
      <dgm:prSet custT="1"/>
      <dgm:spPr/>
      <dgm:t>
        <a:bodyPr/>
        <a:lstStyle/>
        <a:p>
          <a:pPr rtl="0"/>
          <a:r>
            <a:rPr lang="ru-RU" sz="2000" i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прогнозирует содержание текста  на основе утверждений;</a:t>
          </a:r>
          <a:endParaRPr lang="ru-RU" sz="2000" i="1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CCDAB3-44A8-4B6C-A64D-63A66DEB3581}" type="parTrans" cxnId="{0626B6D5-05F7-434C-BD3A-381D7368AFF6}">
      <dgm:prSet/>
      <dgm:spPr/>
      <dgm:t>
        <a:bodyPr/>
        <a:lstStyle/>
        <a:p>
          <a:endParaRPr lang="ru-RU"/>
        </a:p>
      </dgm:t>
    </dgm:pt>
    <dgm:pt modelId="{3D8286C4-B934-4AE2-85BF-C10285984434}" type="sibTrans" cxnId="{0626B6D5-05F7-434C-BD3A-381D7368AFF6}">
      <dgm:prSet/>
      <dgm:spPr>
        <a:solidFill>
          <a:srgbClr val="C00000">
            <a:alpha val="90000"/>
          </a:srgbClr>
        </a:solidFill>
      </dgm:spPr>
      <dgm:t>
        <a:bodyPr/>
        <a:lstStyle/>
        <a:p>
          <a:endParaRPr lang="ru-RU"/>
        </a:p>
      </dgm:t>
    </dgm:pt>
    <dgm:pt modelId="{F3C9DE52-3B19-4CD6-8856-F5C187F8649C}">
      <dgm:prSet custT="1"/>
      <dgm:spPr/>
      <dgm:t>
        <a:bodyPr/>
        <a:lstStyle/>
        <a:p>
          <a:pPr algn="l" rtl="0"/>
          <a:r>
            <a:rPr lang="ru-RU" sz="2000" i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готовит развернутый ответ-прогноз, с</a:t>
          </a:r>
          <a:r>
            <a:rPr lang="kk-KZ" sz="2000" i="1" dirty="0" smtClean="0">
              <a:solidFill>
                <a:srgbClr val="0000CC"/>
              </a:solidFill>
            </a:rPr>
            <a:t>оставляет вопросы по  данному началу, отвечает на вопросы, используя факты и мнения, приведенные в  тексте,выражает в ответе и собственную точку зрения;</a:t>
          </a:r>
          <a:endParaRPr lang="ru-RU" sz="2000" i="1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ED534E-CF85-4A0E-8868-A3D0CB46CE39}" type="sibTrans" cxnId="{8750F801-C344-4851-9D0E-5637475F9516}">
      <dgm:prSet/>
      <dgm:spPr>
        <a:solidFill>
          <a:srgbClr val="C00000">
            <a:alpha val="90000"/>
          </a:srgbClr>
        </a:solidFill>
      </dgm:spPr>
      <dgm:t>
        <a:bodyPr/>
        <a:lstStyle/>
        <a:p>
          <a:endParaRPr lang="ru-RU"/>
        </a:p>
      </dgm:t>
    </dgm:pt>
    <dgm:pt modelId="{07ACBF02-C996-46FA-9D5A-9545D0C3A710}" type="parTrans" cxnId="{8750F801-C344-4851-9D0E-5637475F9516}">
      <dgm:prSet/>
      <dgm:spPr/>
      <dgm:t>
        <a:bodyPr/>
        <a:lstStyle/>
        <a:p>
          <a:endParaRPr lang="ru-RU"/>
        </a:p>
      </dgm:t>
    </dgm:pt>
    <dgm:pt modelId="{D3DCFAF0-1E41-4C94-8032-FCE885404C87}" type="pres">
      <dgm:prSet presAssocID="{1AB55E6E-4A86-41CE-90B5-7206F22174A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D94972-865C-43D1-BB18-7967CA95B79A}" type="pres">
      <dgm:prSet presAssocID="{1AB55E6E-4A86-41CE-90B5-7206F22174AA}" presName="dummyMaxCanvas" presStyleCnt="0">
        <dgm:presLayoutVars/>
      </dgm:prSet>
      <dgm:spPr/>
    </dgm:pt>
    <dgm:pt modelId="{B8658A97-49D0-4266-B2D8-DA26D9C16770}" type="pres">
      <dgm:prSet presAssocID="{1AB55E6E-4A86-41CE-90B5-7206F22174AA}" presName="FourNodes_1" presStyleLbl="node1" presStyleIdx="0" presStyleCnt="4" custScaleY="49597" custLinFactNeighborX="3089" custLinFactNeighborY="13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F9A1BF-B4F2-4302-BC33-31BDCE8FADD4}" type="pres">
      <dgm:prSet presAssocID="{1AB55E6E-4A86-41CE-90B5-7206F22174AA}" presName="FourNodes_2" presStyleLbl="node1" presStyleIdx="1" presStyleCnt="4" custScaleY="94707" custLinFactNeighborX="-248" custLinFactNeighborY="-22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E67C5E-B7CD-4BBC-A2D7-F82C55CE941F}" type="pres">
      <dgm:prSet presAssocID="{1AB55E6E-4A86-41CE-90B5-7206F22174AA}" presName="FourNodes_3" presStyleLbl="node1" presStyleIdx="2" presStyleCnt="4" custScaleY="77906" custLinFactNeighborX="530" custLinFactNeighborY="-172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3DCCF3-8DB3-4119-AF3A-BF1CF8E872AC}" type="pres">
      <dgm:prSet presAssocID="{1AB55E6E-4A86-41CE-90B5-7206F22174AA}" presName="FourNodes_4" presStyleLbl="node1" presStyleIdx="3" presStyleCnt="4" custScaleY="119707" custLinFactNeighborX="-3775" custLinFactNeighborY="-159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E7B27D-D57A-4EB5-A25D-BB7932FECE8B}" type="pres">
      <dgm:prSet presAssocID="{1AB55E6E-4A86-41CE-90B5-7206F22174AA}" presName="FourConn_1-2" presStyleLbl="fgAccFollowNode1" presStyleIdx="0" presStyleCnt="3" custLinFactNeighborX="-41492" custLinFactNeighborY="-140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627278-7034-4883-87B4-0C574FAD875D}" type="pres">
      <dgm:prSet presAssocID="{1AB55E6E-4A86-41CE-90B5-7206F22174AA}" presName="FourConn_2-3" presStyleLbl="fgAccFollowNode1" presStyleIdx="1" presStyleCnt="3" custLinFactNeighborX="-45438" custLinFactNeighborY="-75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D4E5E-EBC0-412C-A6B2-831E6FBA6DFD}" type="pres">
      <dgm:prSet presAssocID="{1AB55E6E-4A86-41CE-90B5-7206F22174AA}" presName="FourConn_3-4" presStyleLbl="fgAccFollowNode1" presStyleIdx="2" presStyleCnt="3" custLinFactNeighborX="-7609" custLinFactNeighborY="-228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F1333A-53A9-49BB-A2CB-ADB92B7549FF}" type="pres">
      <dgm:prSet presAssocID="{1AB55E6E-4A86-41CE-90B5-7206F22174AA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C33BFD-0F66-4C80-AE42-27AE3DF4D133}" type="pres">
      <dgm:prSet presAssocID="{1AB55E6E-4A86-41CE-90B5-7206F22174AA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8F8C14-333E-466E-8254-5F54DD13741B}" type="pres">
      <dgm:prSet presAssocID="{1AB55E6E-4A86-41CE-90B5-7206F22174AA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2DA56B-EFD6-4C41-8B89-8CAD913E5687}" type="pres">
      <dgm:prSet presAssocID="{1AB55E6E-4A86-41CE-90B5-7206F22174AA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601519-0859-48C5-844F-18DA6AEA97BC}" type="presOf" srcId="{F3C9DE52-3B19-4CD6-8856-F5C187F8649C}" destId="{F92DA56B-EFD6-4C41-8B89-8CAD913E5687}" srcOrd="1" destOrd="0" presId="urn:microsoft.com/office/officeart/2005/8/layout/vProcess5"/>
    <dgm:cxn modelId="{DE3DDDA0-6E25-4BE8-A878-F749360AED5C}" srcId="{1AB55E6E-4A86-41CE-90B5-7206F22174AA}" destId="{91EC7D5D-4A97-4FDB-97CD-2BE691829347}" srcOrd="1" destOrd="0" parTransId="{C525375B-A732-4A41-90A3-614AC4E2421D}" sibTransId="{308B304C-A678-493C-A335-5D234D6DEEC5}"/>
    <dgm:cxn modelId="{BA57EC92-670A-49CE-A89E-81852863FFA4}" type="presOf" srcId="{500A9B5F-5920-4578-A8A0-E34B82A30AD0}" destId="{9DF1333A-53A9-49BB-A2CB-ADB92B7549FF}" srcOrd="1" destOrd="0" presId="urn:microsoft.com/office/officeart/2005/8/layout/vProcess5"/>
    <dgm:cxn modelId="{8750F801-C344-4851-9D0E-5637475F9516}" srcId="{1AB55E6E-4A86-41CE-90B5-7206F22174AA}" destId="{F3C9DE52-3B19-4CD6-8856-F5C187F8649C}" srcOrd="3" destOrd="0" parTransId="{07ACBF02-C996-46FA-9D5A-9545D0C3A710}" sibTransId="{EEED534E-CF85-4A0E-8868-A3D0CB46CE39}"/>
    <dgm:cxn modelId="{C6934CD2-C1A8-4BD8-B90D-D92625CAB22E}" type="presOf" srcId="{500A9B5F-5920-4578-A8A0-E34B82A30AD0}" destId="{B8658A97-49D0-4266-B2D8-DA26D9C16770}" srcOrd="0" destOrd="0" presId="urn:microsoft.com/office/officeart/2005/8/layout/vProcess5"/>
    <dgm:cxn modelId="{DF77804F-D7DB-43F0-B91B-042A63C065AD}" type="presOf" srcId="{F3C9DE52-3B19-4CD6-8856-F5C187F8649C}" destId="{2C3DCCF3-8DB3-4119-AF3A-BF1CF8E872AC}" srcOrd="0" destOrd="0" presId="urn:microsoft.com/office/officeart/2005/8/layout/vProcess5"/>
    <dgm:cxn modelId="{E87788F6-EE6A-44C4-90E8-86F192C1EE8C}" type="presOf" srcId="{88CA70C7-6220-4C31-81FD-E58E0540F7CD}" destId="{FF8F8C14-333E-466E-8254-5F54DD13741B}" srcOrd="1" destOrd="0" presId="urn:microsoft.com/office/officeart/2005/8/layout/vProcess5"/>
    <dgm:cxn modelId="{49E4D8F9-3F08-468E-8AAC-B4A9BE1753DD}" type="presOf" srcId="{308B304C-A678-493C-A335-5D234D6DEEC5}" destId="{30627278-7034-4883-87B4-0C574FAD875D}" srcOrd="0" destOrd="0" presId="urn:microsoft.com/office/officeart/2005/8/layout/vProcess5"/>
    <dgm:cxn modelId="{3C9A65EC-4232-48E0-9EBB-0BF4F02C7F4A}" type="presOf" srcId="{91EC7D5D-4A97-4FDB-97CD-2BE691829347}" destId="{4AF9A1BF-B4F2-4302-BC33-31BDCE8FADD4}" srcOrd="0" destOrd="0" presId="urn:microsoft.com/office/officeart/2005/8/layout/vProcess5"/>
    <dgm:cxn modelId="{134CEAE6-9CFD-4477-A548-44E56754784C}" type="presOf" srcId="{91EC7D5D-4A97-4FDB-97CD-2BE691829347}" destId="{B8C33BFD-0F66-4C80-AE42-27AE3DF4D133}" srcOrd="1" destOrd="0" presId="urn:microsoft.com/office/officeart/2005/8/layout/vProcess5"/>
    <dgm:cxn modelId="{95D20A8B-4E43-4507-B0A2-90F72BB1563E}" srcId="{1AB55E6E-4A86-41CE-90B5-7206F22174AA}" destId="{500A9B5F-5920-4578-A8A0-E34B82A30AD0}" srcOrd="0" destOrd="0" parTransId="{8DEF209E-4919-49EF-91BD-2BF1F0B61DFF}" sibTransId="{2D125E4D-4C0A-4E01-A22F-7EC691AECBF9}"/>
    <dgm:cxn modelId="{04D0E47B-C13F-4B60-B2EC-4A059F734687}" type="presOf" srcId="{88CA70C7-6220-4C31-81FD-E58E0540F7CD}" destId="{99E67C5E-B7CD-4BBC-A2D7-F82C55CE941F}" srcOrd="0" destOrd="0" presId="urn:microsoft.com/office/officeart/2005/8/layout/vProcess5"/>
    <dgm:cxn modelId="{CE8EFCCE-3E8A-42C8-9FFC-FAC8E0399DDD}" type="presOf" srcId="{1AB55E6E-4A86-41CE-90B5-7206F22174AA}" destId="{D3DCFAF0-1E41-4C94-8032-FCE885404C87}" srcOrd="0" destOrd="0" presId="urn:microsoft.com/office/officeart/2005/8/layout/vProcess5"/>
    <dgm:cxn modelId="{0626B6D5-05F7-434C-BD3A-381D7368AFF6}" srcId="{1AB55E6E-4A86-41CE-90B5-7206F22174AA}" destId="{88CA70C7-6220-4C31-81FD-E58E0540F7CD}" srcOrd="2" destOrd="0" parTransId="{3CCCDAB3-44A8-4B6C-A64D-63A66DEB3581}" sibTransId="{3D8286C4-B934-4AE2-85BF-C10285984434}"/>
    <dgm:cxn modelId="{7A107AA3-785C-4141-9D40-D31EE9D38FBE}" type="presOf" srcId="{3D8286C4-B934-4AE2-85BF-C10285984434}" destId="{70FD4E5E-EBC0-412C-A6B2-831E6FBA6DFD}" srcOrd="0" destOrd="0" presId="urn:microsoft.com/office/officeart/2005/8/layout/vProcess5"/>
    <dgm:cxn modelId="{29965603-24A3-46B5-B611-A68A5B24040D}" type="presOf" srcId="{2D125E4D-4C0A-4E01-A22F-7EC691AECBF9}" destId="{09E7B27D-D57A-4EB5-A25D-BB7932FECE8B}" srcOrd="0" destOrd="0" presId="urn:microsoft.com/office/officeart/2005/8/layout/vProcess5"/>
    <dgm:cxn modelId="{56691A76-C023-40B8-8EA5-7FDA7ED643B3}" type="presParOf" srcId="{D3DCFAF0-1E41-4C94-8032-FCE885404C87}" destId="{06D94972-865C-43D1-BB18-7967CA95B79A}" srcOrd="0" destOrd="0" presId="urn:microsoft.com/office/officeart/2005/8/layout/vProcess5"/>
    <dgm:cxn modelId="{9B4B4364-D5C2-4D55-B663-AFB6729050BA}" type="presParOf" srcId="{D3DCFAF0-1E41-4C94-8032-FCE885404C87}" destId="{B8658A97-49D0-4266-B2D8-DA26D9C16770}" srcOrd="1" destOrd="0" presId="urn:microsoft.com/office/officeart/2005/8/layout/vProcess5"/>
    <dgm:cxn modelId="{9D524EEA-BF75-4DBD-A824-9B1D6F3E9C08}" type="presParOf" srcId="{D3DCFAF0-1E41-4C94-8032-FCE885404C87}" destId="{4AF9A1BF-B4F2-4302-BC33-31BDCE8FADD4}" srcOrd="2" destOrd="0" presId="urn:microsoft.com/office/officeart/2005/8/layout/vProcess5"/>
    <dgm:cxn modelId="{7D1EE12F-958F-42E9-B853-18BE0F3CEF8A}" type="presParOf" srcId="{D3DCFAF0-1E41-4C94-8032-FCE885404C87}" destId="{99E67C5E-B7CD-4BBC-A2D7-F82C55CE941F}" srcOrd="3" destOrd="0" presId="urn:microsoft.com/office/officeart/2005/8/layout/vProcess5"/>
    <dgm:cxn modelId="{2B586D2D-870B-4322-A448-DEA37BCF735F}" type="presParOf" srcId="{D3DCFAF0-1E41-4C94-8032-FCE885404C87}" destId="{2C3DCCF3-8DB3-4119-AF3A-BF1CF8E872AC}" srcOrd="4" destOrd="0" presId="urn:microsoft.com/office/officeart/2005/8/layout/vProcess5"/>
    <dgm:cxn modelId="{B641253A-9881-4915-96C9-051034D52686}" type="presParOf" srcId="{D3DCFAF0-1E41-4C94-8032-FCE885404C87}" destId="{09E7B27D-D57A-4EB5-A25D-BB7932FECE8B}" srcOrd="5" destOrd="0" presId="urn:microsoft.com/office/officeart/2005/8/layout/vProcess5"/>
    <dgm:cxn modelId="{E7E644CC-D075-4C2B-860B-3674569BFAFD}" type="presParOf" srcId="{D3DCFAF0-1E41-4C94-8032-FCE885404C87}" destId="{30627278-7034-4883-87B4-0C574FAD875D}" srcOrd="6" destOrd="0" presId="urn:microsoft.com/office/officeart/2005/8/layout/vProcess5"/>
    <dgm:cxn modelId="{07D72006-79A8-4822-865B-8D297B335B85}" type="presParOf" srcId="{D3DCFAF0-1E41-4C94-8032-FCE885404C87}" destId="{70FD4E5E-EBC0-412C-A6B2-831E6FBA6DFD}" srcOrd="7" destOrd="0" presId="urn:microsoft.com/office/officeart/2005/8/layout/vProcess5"/>
    <dgm:cxn modelId="{26CE8414-3D13-4746-BAB0-DD9F1880DA4E}" type="presParOf" srcId="{D3DCFAF0-1E41-4C94-8032-FCE885404C87}" destId="{9DF1333A-53A9-49BB-A2CB-ADB92B7549FF}" srcOrd="8" destOrd="0" presId="urn:microsoft.com/office/officeart/2005/8/layout/vProcess5"/>
    <dgm:cxn modelId="{1DE253F2-D6E9-4F29-963C-5286B3D8C27C}" type="presParOf" srcId="{D3DCFAF0-1E41-4C94-8032-FCE885404C87}" destId="{B8C33BFD-0F66-4C80-AE42-27AE3DF4D133}" srcOrd="9" destOrd="0" presId="urn:microsoft.com/office/officeart/2005/8/layout/vProcess5"/>
    <dgm:cxn modelId="{B7B6B898-85FD-43C3-84BB-D8CF3DDC77DA}" type="presParOf" srcId="{D3DCFAF0-1E41-4C94-8032-FCE885404C87}" destId="{FF8F8C14-333E-466E-8254-5F54DD13741B}" srcOrd="10" destOrd="0" presId="urn:microsoft.com/office/officeart/2005/8/layout/vProcess5"/>
    <dgm:cxn modelId="{FD5C21DB-741D-4087-AAF4-E1CA6D429CFE}" type="presParOf" srcId="{D3DCFAF0-1E41-4C94-8032-FCE885404C87}" destId="{F92DA56B-EFD6-4C41-8B89-8CAD913E5687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91DC1C-DA12-4292-836C-92A114864B92}">
      <dsp:nvSpPr>
        <dsp:cNvPr id="0" name=""/>
        <dsp:cNvSpPr/>
      </dsp:nvSpPr>
      <dsp:spPr>
        <a:xfrm>
          <a:off x="143996" y="277002"/>
          <a:ext cx="7283609" cy="10163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ru-RU" sz="2000" kern="12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использует виды чтения, владеет техниками критического мышления при чтении;</a:t>
          </a:r>
          <a:endParaRPr lang="ru-RU" sz="2000" kern="1200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3763" y="306769"/>
        <a:ext cx="5468838" cy="956800"/>
      </dsp:txXfrm>
    </dsp:sp>
    <dsp:sp modelId="{7D44D0B2-1CE5-4C70-B270-6861E37D6D88}">
      <dsp:nvSpPr>
        <dsp:cNvPr id="0" name=""/>
        <dsp:cNvSpPr/>
      </dsp:nvSpPr>
      <dsp:spPr>
        <a:xfrm>
          <a:off x="842096" y="1872215"/>
          <a:ext cx="7283609" cy="11795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-формулирует вопросы, перефразируя информацию текста, и отвечает на них, различая факт и мнение;</a:t>
          </a:r>
          <a:endParaRPr lang="ru-RU" sz="2000" b="0" kern="1200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6643" y="1906762"/>
        <a:ext cx="5453858" cy="1110414"/>
      </dsp:txXfrm>
    </dsp:sp>
    <dsp:sp modelId="{425017C6-884B-49D5-9818-C5E82F63E897}">
      <dsp:nvSpPr>
        <dsp:cNvPr id="0" name=""/>
        <dsp:cNvSpPr/>
      </dsp:nvSpPr>
      <dsp:spPr>
        <a:xfrm>
          <a:off x="1224160" y="3528383"/>
          <a:ext cx="7283609" cy="12495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прогнозирует содержание текста на основе  утверждений;</a:t>
          </a:r>
        </a:p>
      </dsp:txBody>
      <dsp:txXfrm>
        <a:off x="1260759" y="3564982"/>
        <a:ext cx="5449754" cy="1176399"/>
      </dsp:txXfrm>
    </dsp:sp>
    <dsp:sp modelId="{0CB92E10-85D7-42AD-9AD6-77F1461BF07D}">
      <dsp:nvSpPr>
        <dsp:cNvPr id="0" name=""/>
        <dsp:cNvSpPr/>
      </dsp:nvSpPr>
      <dsp:spPr>
        <a:xfrm>
          <a:off x="5544616" y="1080115"/>
          <a:ext cx="1117985" cy="1117985"/>
        </a:xfrm>
        <a:prstGeom prst="downArrow">
          <a:avLst>
            <a:gd name="adj1" fmla="val 55000"/>
            <a:gd name="adj2" fmla="val 45000"/>
          </a:avLst>
        </a:prstGeom>
        <a:solidFill>
          <a:srgbClr val="C0000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5796163" y="1080115"/>
        <a:ext cx="614891" cy="841284"/>
      </dsp:txXfrm>
    </dsp:sp>
    <dsp:sp modelId="{7CCEB656-EE46-4AF8-AA63-B9A53AD54533}">
      <dsp:nvSpPr>
        <dsp:cNvPr id="0" name=""/>
        <dsp:cNvSpPr/>
      </dsp:nvSpPr>
      <dsp:spPr>
        <a:xfrm>
          <a:off x="6552724" y="2808313"/>
          <a:ext cx="1117985" cy="1117985"/>
        </a:xfrm>
        <a:prstGeom prst="downArrow">
          <a:avLst>
            <a:gd name="adj1" fmla="val 55000"/>
            <a:gd name="adj2" fmla="val 45000"/>
          </a:avLst>
        </a:prstGeom>
        <a:solidFill>
          <a:srgbClr val="C0000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804271" y="2808313"/>
        <a:ext cx="614891" cy="8412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658A97-49D0-4266-B2D8-DA26D9C16770}">
      <dsp:nvSpPr>
        <dsp:cNvPr id="0" name=""/>
        <dsp:cNvSpPr/>
      </dsp:nvSpPr>
      <dsp:spPr>
        <a:xfrm>
          <a:off x="220771" y="432045"/>
          <a:ext cx="7147014" cy="6285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передаёт информацию о Борисе Акунине по просмотренному видеоматериалу;</a:t>
          </a:r>
          <a:endParaRPr lang="ru-RU" sz="2000" i="1" kern="1200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9181" y="450455"/>
        <a:ext cx="5709782" cy="591743"/>
      </dsp:txXfrm>
    </dsp:sp>
    <dsp:sp modelId="{4AF9A1BF-B4F2-4302-BC33-31BDCE8FADD4}">
      <dsp:nvSpPr>
        <dsp:cNvPr id="0" name=""/>
        <dsp:cNvSpPr/>
      </dsp:nvSpPr>
      <dsp:spPr>
        <a:xfrm>
          <a:off x="580837" y="1440162"/>
          <a:ext cx="7147014" cy="12002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rPr>
            <a:t>читает текст; выполняет задание по стратегии КМ, умело  применяет технологию критического мышления;</a:t>
          </a:r>
          <a:endParaRPr lang="ru-RU" sz="2000" kern="1200" dirty="0" smtClean="0">
            <a:solidFill>
              <a:srgbClr val="0000CC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15991" y="1475316"/>
        <a:ext cx="5654372" cy="1129952"/>
      </dsp:txXfrm>
    </dsp:sp>
    <dsp:sp modelId="{99E67C5E-B7CD-4BBC-A2D7-F82C55CE941F}">
      <dsp:nvSpPr>
        <dsp:cNvPr id="0" name=""/>
        <dsp:cNvSpPr/>
      </dsp:nvSpPr>
      <dsp:spPr>
        <a:xfrm>
          <a:off x="1226070" y="2854341"/>
          <a:ext cx="7147014" cy="9873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прогнозирует содержание текста  на основе утверждений;</a:t>
          </a:r>
          <a:endParaRPr lang="ru-RU" sz="2000" i="1" kern="1200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54988" y="2883259"/>
        <a:ext cx="5675778" cy="929498"/>
      </dsp:txXfrm>
    </dsp:sp>
    <dsp:sp modelId="{2C3DCCF3-8DB3-4119-AF3A-BF1CF8E872AC}">
      <dsp:nvSpPr>
        <dsp:cNvPr id="0" name=""/>
        <dsp:cNvSpPr/>
      </dsp:nvSpPr>
      <dsp:spPr>
        <a:xfrm>
          <a:off x="1516953" y="4104450"/>
          <a:ext cx="7147014" cy="15170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готовит развернутый ответ-прогноз, с</a:t>
          </a:r>
          <a:r>
            <a:rPr lang="kk-KZ" sz="2000" i="1" kern="1200" dirty="0" smtClean="0">
              <a:solidFill>
                <a:srgbClr val="0000CC"/>
              </a:solidFill>
            </a:rPr>
            <a:t>оставляет вопросы по  данному началу, отвечает на вопросы, используя факты и мнения, приведенные в  тексте,выражает в ответе и собственную точку зрения;</a:t>
          </a:r>
          <a:endParaRPr lang="ru-RU" sz="2000" i="1" kern="1200" dirty="0">
            <a:solidFill>
              <a:srgbClr val="0000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61387" y="4148884"/>
        <a:ext cx="5635812" cy="1428227"/>
      </dsp:txXfrm>
    </dsp:sp>
    <dsp:sp modelId="{09E7B27D-D57A-4EB5-A25D-BB7932FECE8B}">
      <dsp:nvSpPr>
        <dsp:cNvPr id="0" name=""/>
        <dsp:cNvSpPr/>
      </dsp:nvSpPr>
      <dsp:spPr>
        <a:xfrm>
          <a:off x="5981443" y="792085"/>
          <a:ext cx="823771" cy="823771"/>
        </a:xfrm>
        <a:prstGeom prst="downArrow">
          <a:avLst>
            <a:gd name="adj1" fmla="val 55000"/>
            <a:gd name="adj2" fmla="val 45000"/>
          </a:avLst>
        </a:prstGeom>
        <a:solidFill>
          <a:srgbClr val="C0000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166791" y="792085"/>
        <a:ext cx="453075" cy="619888"/>
      </dsp:txXfrm>
    </dsp:sp>
    <dsp:sp modelId="{30627278-7034-4883-87B4-0C574FAD875D}">
      <dsp:nvSpPr>
        <dsp:cNvPr id="0" name=""/>
        <dsp:cNvSpPr/>
      </dsp:nvSpPr>
      <dsp:spPr>
        <a:xfrm>
          <a:off x="6547500" y="2343907"/>
          <a:ext cx="823771" cy="823771"/>
        </a:xfrm>
        <a:prstGeom prst="downArrow">
          <a:avLst>
            <a:gd name="adj1" fmla="val 55000"/>
            <a:gd name="adj2" fmla="val 45000"/>
          </a:avLst>
        </a:prstGeom>
        <a:solidFill>
          <a:srgbClr val="C0000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6732848" y="2343907"/>
        <a:ext cx="453075" cy="619888"/>
      </dsp:txXfrm>
    </dsp:sp>
    <dsp:sp modelId="{70FD4E5E-EBC0-412C-A6B2-831E6FBA6DFD}">
      <dsp:nvSpPr>
        <dsp:cNvPr id="0" name=""/>
        <dsp:cNvSpPr/>
      </dsp:nvSpPr>
      <dsp:spPr>
        <a:xfrm>
          <a:off x="7448753" y="3715521"/>
          <a:ext cx="823771" cy="823771"/>
        </a:xfrm>
        <a:prstGeom prst="downArrow">
          <a:avLst>
            <a:gd name="adj1" fmla="val 55000"/>
            <a:gd name="adj2" fmla="val 45000"/>
          </a:avLst>
        </a:prstGeom>
        <a:solidFill>
          <a:srgbClr val="C0000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634101" y="3715521"/>
        <a:ext cx="453075" cy="6198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FA507-1D96-4088-B205-CF0A65FF78E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5A924-B365-448F-A662-D74AB02FE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526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5A924-B365-448F-A662-D74AB02FEE3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68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5A924-B365-448F-A662-D74AB02FEE3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514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AB7-138C-45BC-BEE2-B7EE05B2EDFC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C4FA-EC85-4873-89E3-22932E4D64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808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AB7-138C-45BC-BEE2-B7EE05B2EDFC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C4FA-EC85-4873-89E3-22932E4D64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95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AB7-138C-45BC-BEE2-B7EE05B2EDFC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C4FA-EC85-4873-89E3-22932E4D64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872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AB7-138C-45BC-BEE2-B7EE05B2EDFC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C4FA-EC85-4873-89E3-22932E4D64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670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AB7-138C-45BC-BEE2-B7EE05B2EDFC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C4FA-EC85-4873-89E3-22932E4D64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705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AB7-138C-45BC-BEE2-B7EE05B2EDFC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C4FA-EC85-4873-89E3-22932E4D64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92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AB7-138C-45BC-BEE2-B7EE05B2EDFC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C4FA-EC85-4873-89E3-22932E4D64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11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AB7-138C-45BC-BEE2-B7EE05B2EDFC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C4FA-EC85-4873-89E3-22932E4D64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943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AB7-138C-45BC-BEE2-B7EE05B2EDFC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C4FA-EC85-4873-89E3-22932E4D64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957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AB7-138C-45BC-BEE2-B7EE05B2EDFC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C4FA-EC85-4873-89E3-22932E4D64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738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2AB7-138C-45BC-BEE2-B7EE05B2EDFC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8C4FA-EC85-4873-89E3-22932E4D64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58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2AB7-138C-45BC-BEE2-B7EE05B2EDFC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8C4FA-EC85-4873-89E3-22932E4D64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0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4%D0%B5%D0%B1%D1%8E%D1%82_(%D1%88%D0%B0%D1%85%D0%BC%D0%B0%D1%82%D1%8B)" TargetMode="External"/><Relationship Id="rId7" Type="http://schemas.openxmlformats.org/officeDocument/2006/relationships/hyperlink" Target="https://ru.wikipedia.org/wiki/%D0%9A%D0%BE%D0%BD%D1%82%D1%80%D0%B3%D0%B0%D0%BC%D0%B1%D0%B8%D1%82" TargetMode="External"/><Relationship Id="rId2" Type="http://schemas.openxmlformats.org/officeDocument/2006/relationships/hyperlink" Target="https://ru.wikipedia.org/wiki/%D0%98%D1%82%D0%B0%D0%BB%D1%8C%D1%8F%D0%BD%D1%81%D0%BA%D0%B8%D0%B9_%D1%8F%D0%B7%D1%8B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8%D0%B0%D1%85%D0%BC%D0%B0%D1%82%D0%BD%D1%8B%D0%B5_%D1%84%D0%B8%D0%B3%D1%83%D1%80%D1%8B" TargetMode="External"/><Relationship Id="rId5" Type="http://schemas.openxmlformats.org/officeDocument/2006/relationships/hyperlink" Target="https://ru.wikipedia.org/wiki/%D0%9F%D0%B5%D1%88%D0%BA%D0%B0" TargetMode="External"/><Relationship Id="rId4" Type="http://schemas.openxmlformats.org/officeDocument/2006/relationships/hyperlink" Target="https://ru.wikipedia.org/wiki/%D0%A6%D0%B5%D0%BD%D1%82%D1%80_(%D1%88%D0%B0%D1%85%D0%BC%D0%B0%D1%82%D1%8B)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31504" y="2492896"/>
            <a:ext cx="8712291" cy="274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altLang="ru-RU" sz="20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Раздел</a:t>
            </a:r>
            <a:r>
              <a:rPr lang="en-US" altLang="ru-RU" sz="20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 6</a:t>
            </a:r>
            <a:r>
              <a:rPr lang="ru-RU" altLang="ru-RU" sz="20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 </a:t>
            </a:r>
            <a:endParaRPr lang="ru-RU" altLang="ru-RU" sz="2000" b="1" dirty="0" smtClean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  <a:p>
            <a:pPr algn="ctr">
              <a:buClr>
                <a:srgbClr val="000000"/>
              </a:buClr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Молодёжь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средства массовой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информации</a:t>
            </a:r>
          </a:p>
          <a:p>
            <a:pPr algn="ctr">
              <a:buClr>
                <a:srgbClr val="000000"/>
              </a:buClr>
            </a:pPr>
            <a:r>
              <a:rPr lang="ru-RU" altLang="ru-RU" sz="20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60 урок 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Clr>
                <a:srgbClr val="000000"/>
              </a:buClr>
            </a:pPr>
            <a:r>
              <a:rPr lang="ru-RU" altLang="ru-RU" sz="2000" b="1" dirty="0" smtClean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Тема: Хроника в историческом детективе</a:t>
            </a:r>
          </a:p>
          <a:p>
            <a:pPr algn="ctr">
              <a:buClr>
                <a:srgbClr val="000000"/>
              </a:buClr>
            </a:pPr>
            <a:r>
              <a:rPr lang="ru-RU" altLang="ru-RU" sz="2000" b="1" dirty="0" smtClean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Русский </a:t>
            </a:r>
            <a:r>
              <a:rPr lang="ru-RU" altLang="ru-RU" sz="20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язык и литература. </a:t>
            </a:r>
            <a:r>
              <a:rPr lang="en-US" altLang="ru-RU" sz="20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9</a:t>
            </a:r>
            <a:r>
              <a:rPr lang="ru-RU" altLang="ru-RU" sz="2000" b="1" dirty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 </a:t>
            </a:r>
            <a:r>
              <a:rPr lang="ru-RU" altLang="ru-RU" sz="2000" b="1" dirty="0" smtClean="0">
                <a:solidFill>
                  <a:srgbClr val="090F78"/>
                </a:solidFill>
                <a:latin typeface="Times New Roman" pitchFamily="18" charset="0"/>
                <a:cs typeface="Times New Roman" pitchFamily="18" charset="0"/>
                <a:sym typeface="Open Sans" pitchFamily="34" charset="0"/>
              </a:rPr>
              <a:t>класс</a:t>
            </a:r>
          </a:p>
          <a:p>
            <a:pPr algn="ctr">
              <a:buClr>
                <a:srgbClr val="000000"/>
              </a:buClr>
            </a:pPr>
            <a:endParaRPr lang="ru-RU" altLang="ru-RU" sz="20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  <a:p>
            <a:pPr algn="ctr">
              <a:buClr>
                <a:srgbClr val="000000"/>
              </a:buClr>
            </a:pPr>
            <a:endParaRPr lang="ru-RU" altLang="ru-RU" sz="2000" b="1" dirty="0" smtClean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  <a:p>
            <a:pPr algn="ctr">
              <a:buClr>
                <a:srgbClr val="000000"/>
              </a:buClr>
            </a:pPr>
            <a:endParaRPr lang="ru-RU" altLang="ru-RU" sz="1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endParaRPr lang="ru-RU" altLang="ru-RU" sz="1500" b="1" dirty="0">
              <a:solidFill>
                <a:srgbClr val="090F78"/>
              </a:solidFill>
              <a:latin typeface="Times New Roman" pitchFamily="18" charset="0"/>
              <a:cs typeface="Times New Roman" pitchFamily="18" charset="0"/>
              <a:sym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0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3632" y="232483"/>
            <a:ext cx="4436729" cy="6042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Дескрипторы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19" name="Объект 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3457213"/>
              </p:ext>
            </p:extLst>
          </p:nvPr>
        </p:nvGraphicFramePr>
        <p:xfrm>
          <a:off x="1842752" y="836712"/>
          <a:ext cx="8933768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959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eopays.com/images/videos/50862/thumbs/pBiJ8lsZgB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736" y="703616"/>
            <a:ext cx="2863043" cy="177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1-goods.ozstatic.by/2000/310/898/10/10898310_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533" y="2781837"/>
            <a:ext cx="1843131" cy="194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БОРИС АКУНИН (audio-extractor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7568" y="5949281"/>
            <a:ext cx="576064" cy="3142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85" y="2636912"/>
            <a:ext cx="2219540" cy="2055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779" y="797523"/>
            <a:ext cx="2852054" cy="17134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115" y="763364"/>
            <a:ext cx="2836854" cy="17182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198" y="4847064"/>
            <a:ext cx="6007256" cy="15011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91" y="2746449"/>
            <a:ext cx="2555776" cy="1908845"/>
          </a:xfrm>
          <a:prstGeom prst="rect">
            <a:avLst/>
          </a:prstGeom>
        </p:spPr>
      </p:pic>
      <p:pic>
        <p:nvPicPr>
          <p:cNvPr id="11" name="Picture 20" descr="Картинка 29 из 14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2768189"/>
            <a:ext cx="1600938" cy="2011773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91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4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75758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35560" y="836713"/>
            <a:ext cx="7902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Что вы знаете о Борисе Акунине?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Систематизируйте имеющуюся информацию в таблицу.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Прослушайте аудиоматериал Борис Акунин книги и творчество.  </a:t>
            </a:r>
            <a:r>
              <a:rPr lang="kk-KZ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91089"/>
              </p:ext>
            </p:extLst>
          </p:nvPr>
        </p:nvGraphicFramePr>
        <p:xfrm>
          <a:off x="2135559" y="2204864"/>
          <a:ext cx="7956564" cy="24482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4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9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2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343">
                <a:tc>
                  <a:txBody>
                    <a:bodyPr/>
                    <a:lstStyle/>
                    <a:p>
                      <a:pPr algn="ctr"/>
                      <a:r>
                        <a:rPr lang="kk-KZ" sz="2000" b="1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Знаю</a:t>
                      </a:r>
                      <a:endParaRPr lang="ru-RU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000" b="1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Узнал</a:t>
                      </a:r>
                      <a:endParaRPr lang="ru-RU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000" b="1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Хочу</a:t>
                      </a:r>
                      <a:r>
                        <a:rPr lang="kk-KZ" sz="2000" b="1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узнать </a:t>
                      </a:r>
                      <a:endParaRPr lang="ru-RU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092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Писатель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литературовед,</a:t>
                      </a: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общественный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деятель,</a:t>
                      </a:r>
                    </a:p>
                    <a:p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переводчик , учёный  который изучал культуру Японии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059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ответы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03601" y="980729"/>
            <a:ext cx="8056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Что вы знаете о Борисе Акунине?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Систематизируйте имеющуюся информацию в таблицу.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Прослушайте аудиоматериал. Борис  Акунин книги и творчество.  Заполните таблицу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28815"/>
              </p:ext>
            </p:extLst>
          </p:nvPr>
        </p:nvGraphicFramePr>
        <p:xfrm>
          <a:off x="1999489" y="2542031"/>
          <a:ext cx="8083467" cy="384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9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3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10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2900">
                <a:tc>
                  <a:txBody>
                    <a:bodyPr/>
                    <a:lstStyle/>
                    <a:p>
                      <a:pPr algn="ctr"/>
                      <a:r>
                        <a:rPr lang="kk-KZ" sz="2000" b="1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Знаю</a:t>
                      </a:r>
                      <a:endParaRPr lang="ru-RU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000" b="1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Узнал</a:t>
                      </a:r>
                      <a:endParaRPr lang="ru-RU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000" b="1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Хочу</a:t>
                      </a:r>
                      <a:r>
                        <a:rPr lang="kk-KZ" sz="2000" b="1" baseline="0" dirty="0" smtClean="0"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 узнать </a:t>
                      </a:r>
                      <a:endParaRPr lang="ru-RU" sz="20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521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Писатель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литературовед,</a:t>
                      </a:r>
                    </a:p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общественный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деятель,</a:t>
                      </a:r>
                    </a:p>
                    <a:p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переводчик,</a:t>
                      </a:r>
                    </a:p>
                    <a:p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также учёный ,который  изучает культуру Японии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 том , что он публиковался под литературными псевдонимами:</a:t>
                      </a:r>
                    </a:p>
                    <a:p>
                      <a:pPr lvl="0"/>
                      <a:r>
                        <a:rPr lang="ru-RU" alt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Бори́с   Аку́нин. Анна Борисова, Анатолий Брусникин.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Документальные и критические работы писал под именем </a:t>
                      </a:r>
                      <a:r>
                        <a:rPr lang="ru-RU" alt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Георгий Чхартишвили</a:t>
                      </a:r>
                      <a:endParaRPr lang="ru-RU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чём же секрет успеха романов   </a:t>
                      </a:r>
                    </a:p>
                    <a:p>
                      <a:pPr lvl="0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Б. Акунина?</a:t>
                      </a:r>
                    </a:p>
                    <a:p>
                      <a:pPr lvl="0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 романе «Турецкий гамбит».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122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Содержимое 3"/>
          <p:cNvSpPr>
            <a:spLocks noGrp="1"/>
          </p:cNvSpPr>
          <p:nvPr>
            <p:ph sz="half" idx="2"/>
          </p:nvPr>
        </p:nvSpPr>
        <p:spPr>
          <a:xfrm>
            <a:off x="1774825" y="5143080"/>
            <a:ext cx="8497888" cy="1656184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ru-RU" sz="2200" dirty="0">
                <a:latin typeface="Book Antiqua" panose="02040602050305030304" pitchFamily="18" charset="0"/>
              </a:rPr>
              <a:t>        В 1998 году вышел детектив «Турецкий гамбит», в котором Фандорин вместе с петербургской красавицей Варварой Суворовой, приехавшей к жениху в зону боевых действий, разоблачает шпионский заговор во время русско-турецкой войны</a:t>
            </a:r>
          </a:p>
        </p:txBody>
      </p:sp>
      <p:pic>
        <p:nvPicPr>
          <p:cNvPr id="133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147" y="262935"/>
            <a:ext cx="5281647" cy="135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 descr="Картинка 41 из 9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31" y="1868984"/>
            <a:ext cx="5345624" cy="3024361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132856"/>
            <a:ext cx="36004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92265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476672"/>
            <a:ext cx="8219256" cy="43204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Словарная работа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400" y="1268760"/>
            <a:ext cx="10009112" cy="5112568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1600" dirty="0"/>
              <a:t>  </a:t>
            </a:r>
            <a:r>
              <a:rPr lang="ru-RU" sz="7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Гамбит</a:t>
            </a:r>
            <a:r>
              <a:rPr lang="ru-RU" sz="7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7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(от</a:t>
            </a:r>
            <a:r>
              <a:rPr lang="en-GB" sz="7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7400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hlinkClick r:id="rId2" tooltip="Итальянский язык"/>
              </a:rPr>
              <a:t>итал.</a:t>
            </a:r>
            <a:r>
              <a:rPr lang="en-GB" sz="7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it-IT" sz="74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gambetto</a:t>
            </a:r>
            <a:r>
              <a:rPr lang="en-GB" sz="7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7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— подножка)</a:t>
            </a:r>
            <a:r>
              <a:rPr lang="en-GB" sz="7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7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— общее название</a:t>
            </a:r>
            <a:r>
              <a:rPr lang="en-GB" sz="7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7400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hlinkClick r:id="rId3" tooltip="Дебют (шахматы)"/>
              </a:rPr>
              <a:t>дебютов</a:t>
            </a:r>
            <a:r>
              <a:rPr lang="ru-RU" sz="7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в которых одна из сторон в интересах быстрейшего развития, захвата</a:t>
            </a:r>
            <a:r>
              <a:rPr lang="en-GB" sz="7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7400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hlinkClick r:id="rId4" tooltip="Центр (шахматы)"/>
              </a:rPr>
              <a:t>центра</a:t>
            </a:r>
            <a:r>
              <a:rPr lang="en-GB" sz="7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7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или просто для обострения игры жертвует материал (обычно</a:t>
            </a:r>
            <a:r>
              <a:rPr lang="en-GB" sz="7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7400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hlinkClick r:id="rId5" tooltip="Пешка"/>
              </a:rPr>
              <a:t>пешку</a:t>
            </a:r>
            <a:r>
              <a:rPr lang="ru-RU" sz="7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но иногда и лёгкую</a:t>
            </a:r>
            <a:r>
              <a:rPr lang="en-GB" sz="7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7400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hlinkClick r:id="rId6" tooltip="Шахматные фигуры"/>
              </a:rPr>
              <a:t>фигуру</a:t>
            </a:r>
            <a:r>
              <a:rPr lang="ru-RU" sz="7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). Различают принятый гамбит (жертва принята), отказанный гамбит (жертва отклонена) и</a:t>
            </a:r>
            <a:r>
              <a:rPr lang="en-GB" sz="7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7400" u="sng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hlinkClick r:id="rId7" tooltip="Контргамбит"/>
              </a:rPr>
              <a:t>контргамбит</a:t>
            </a:r>
            <a:r>
              <a:rPr lang="en-GB" sz="7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7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(вместо принятия жертвы противник, в свою очередь, сам жертвует материал)</a:t>
            </a:r>
            <a:endParaRPr lang="ru-RU" sz="7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7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Названия «турецкий» в дебюте шахмат нет.</a:t>
            </a:r>
            <a:r>
              <a:rPr lang="ru-RU" sz="7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Есть белградский, будапештский, </a:t>
            </a:r>
            <a:r>
              <a:rPr lang="ru-RU" sz="7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сицилианский</a:t>
            </a:r>
            <a:r>
              <a:rPr lang="ru-RU" sz="7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и волжский, но турецкого нет. «Турецкий гамбит» - это книга не про игру, однако название заставляет тонко переосмыслить шахматный термин. </a:t>
            </a:r>
            <a:endParaRPr lang="ru-RU" sz="7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7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Литературная теория</a:t>
            </a:r>
            <a:endParaRPr lang="ru-RU" sz="7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7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Многие люди убеждены, что слово </a:t>
            </a:r>
            <a:r>
              <a:rPr lang="ru-RU" sz="7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«гамбит» </a:t>
            </a:r>
            <a:r>
              <a:rPr lang="ru-RU" sz="7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 наш повседневный обиход ввёл не кто иной, как известнейший современный писатель Борис Акунин. В 1998 году из-под его пера выходит вторая книга в серии, посвящённой Эрасту Фандорину, - </a:t>
            </a:r>
            <a:r>
              <a:rPr lang="ru-RU" sz="7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«Турецкий гамбит».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253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548679"/>
            <a:ext cx="11017224" cy="597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07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Турецкий гамбит трейлер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7408" y="404664"/>
            <a:ext cx="10945216" cy="5688632"/>
          </a:xfrm>
        </p:spPr>
      </p:pic>
    </p:spTree>
    <p:extLst>
      <p:ext uri="{BB962C8B-B14F-4D97-AF65-F5344CB8AC3E}">
        <p14:creationId xmlns:p14="http://schemas.microsoft.com/office/powerpoint/2010/main" val="386104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8788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400" y="476673"/>
            <a:ext cx="10801200" cy="56494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Детективная литература </a:t>
            </a:r>
            <a:r>
              <a:rPr lang="ru-RU" sz="30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(от  латинского </a:t>
            </a:r>
            <a:r>
              <a:rPr lang="en-US" sz="30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30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deterio</a:t>
            </a:r>
            <a:r>
              <a:rPr lang="ru-RU" sz="30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«раскрытие»)-вид художественной литературы ,в которой  усложненный сюжет обычно построен или на логическом раскрытии загадочного преступления , или на детальном выяснении таинственных и странных обстоятельств , связанных с судьбами героев. Конфликт строится на борьбе разума и справедливости с силами зла и насилия</a:t>
            </a:r>
            <a:r>
              <a:rPr lang="ru-RU" sz="3000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3000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Шпионский детектив</a:t>
            </a:r>
            <a:r>
              <a:rPr lang="ru-RU" sz="3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– остросюжетное произведение,  повествование о деятельности разведчиков, шпионов и диверсантов как в военное, так и в мирное время на «невидимом фронте»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352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384" y="404664"/>
            <a:ext cx="10945216" cy="5832648"/>
          </a:xfrm>
        </p:spPr>
        <p:txBody>
          <a:bodyPr>
            <a:norm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Используя приём  </a:t>
            </a:r>
            <a:r>
              <a:rPr lang="ru-RU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Инсерт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Чтение с пометками</a:t>
            </a:r>
            <a:r>
              <a:rPr lang="ru-RU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 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прочитайте текст.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354826"/>
              </p:ext>
            </p:extLst>
          </p:nvPr>
        </p:nvGraphicFramePr>
        <p:xfrm>
          <a:off x="1975947" y="3547466"/>
          <a:ext cx="8182616" cy="218579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310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3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3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85790">
                <a:tc>
                  <a:txBody>
                    <a:bodyPr/>
                    <a:lstStyle/>
                    <a:p>
                      <a:pPr algn="ctr"/>
                      <a:r>
                        <a:rPr lang="ru-RU" sz="4400" b="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ru-RU" sz="4400" b="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4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—</a:t>
                      </a:r>
                      <a:endParaRPr lang="ru-RU" sz="4400" b="1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ru-RU" sz="4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 rot="10800000" flipV="1">
            <a:off x="2036063" y="1408177"/>
            <a:ext cx="8080670" cy="185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я это знаю;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это новая информация для меня;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я думал по-другому, это противоречит тому, что я знал;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это мне непонятно, нужны объяснения, уточнения.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7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936" y="764704"/>
            <a:ext cx="6338312" cy="5112568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Б. Акунин.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Роман </a:t>
            </a:r>
            <a:r>
              <a:rPr lang="ru-RU" sz="6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«Турецкий гамбит» </a:t>
            </a:r>
            <a:endParaRPr lang="ru-RU" sz="66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056" y="620688"/>
            <a:ext cx="468052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3573016"/>
            <a:ext cx="4966944" cy="2520280"/>
          </a:xfrm>
          <a:prstGeom prst="roundRect">
            <a:avLst>
              <a:gd name="adj" fmla="val 859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5887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3392" y="548680"/>
            <a:ext cx="11161240" cy="604867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Чтение с пометками </a:t>
            </a:r>
          </a:p>
          <a:p>
            <a:pPr marL="0" indent="0" algn="ctr">
              <a:buNone/>
            </a:pPr>
            <a:r>
              <a:rPr lang="ru-RU" sz="9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Сообщение</a:t>
            </a:r>
            <a:r>
              <a:rPr lang="ru-RU" sz="96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9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русско-турецкой войне 1877-1878 годов и  ее отражении в романе</a:t>
            </a:r>
            <a:r>
              <a:rPr lang="ru-RU" sz="9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7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   </a:t>
            </a:r>
          </a:p>
          <a:p>
            <a:pPr marL="0" indent="0">
              <a:buNone/>
            </a:pPr>
            <a:r>
              <a:rPr lang="ru-RU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0" indent="0" algn="just">
              <a:buNone/>
            </a:pPr>
            <a:r>
              <a:rPr lang="ru-RU" sz="72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7200" i="1" dirty="0">
                <a:latin typeface="Times New Roman" pitchFamily="18" charset="0"/>
                <a:cs typeface="Times New Roman" pitchFamily="18" charset="0"/>
              </a:rPr>
              <a:t>Эта война была вызвана подъемом национально-освободительного движения на Балканах и обострением международных противоречий. Восстания против турецкого ига в Боснии, Герцеговине и Болгарии вызвали широкое общественное движение в России в пользу братских славянских народов. </a:t>
            </a:r>
          </a:p>
          <a:p>
            <a:pPr marL="0" indent="0" algn="just">
              <a:buNone/>
            </a:pPr>
            <a:r>
              <a:rPr lang="ru-RU" sz="7200" i="1" dirty="0">
                <a:latin typeface="Times New Roman" pitchFamily="18" charset="0"/>
                <a:cs typeface="Times New Roman" pitchFamily="18" charset="0"/>
              </a:rPr>
              <a:t>      В романе действуют представители царской фамилии: это великий князь Николай Николаевич, формально командующий русскими войсками, и император Александр </a:t>
            </a:r>
            <a:r>
              <a:rPr lang="en-US" sz="7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7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Императора Акунин показал нам через восприятие Варвары Суворовой, которая отмечает «знаменитые романовские глаза», проникающие в самую душу. Другое дело – присутствующий здесь же государственный канцлер Михаил Александрович Горчаков - «личность в некотором роде легендарная» и легко узнаваемая: образованный, талантливый, умный государственный деятель, учился в лицее с Поэтом – великим Пушкиным и оказался тем человеком, кому «под старость день Лицея торжествовать придется одному» .Но самой колоритной фигурой, имеющий конкретный исторический прототип, является в романе генерал Михаил Дмитриевич Соболев.    </a:t>
            </a:r>
          </a:p>
          <a:p>
            <a:pPr marL="0" indent="0" algn="just">
              <a:buNone/>
            </a:pPr>
            <a:r>
              <a:rPr lang="ru-RU" sz="7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Царское правительство в целях усиления своего влияния на Балканах выступило в поддержку восставших и объявило войну Турции. На стороне России выступила Румыния, но её войска активно действовали лишь в начале войны. Военные действия шли с переменным успехом. Сложным моментом войны стал штурм стратегически важного пункта – небольшого болгарского городка Плевны. </a:t>
            </a:r>
            <a:r>
              <a:rPr lang="ru-RU" sz="7200" b="1" i="1" dirty="0">
                <a:latin typeface="Times New Roman" pitchFamily="18" charset="0"/>
                <a:cs typeface="Times New Roman" pitchFamily="18" charset="0"/>
              </a:rPr>
              <a:t>Акунин</a:t>
            </a:r>
            <a:r>
              <a:rPr lang="ru-RU" sz="7200" i="1" dirty="0">
                <a:latin typeface="Times New Roman" pitchFamily="18" charset="0"/>
                <a:cs typeface="Times New Roman" pitchFamily="18" charset="0"/>
              </a:rPr>
              <a:t> описал в своём романе </a:t>
            </a:r>
            <a:r>
              <a:rPr lang="ru-RU" sz="7200" b="1" i="1" dirty="0">
                <a:latin typeface="Times New Roman" pitchFamily="18" charset="0"/>
                <a:cs typeface="Times New Roman" pitchFamily="18" charset="0"/>
              </a:rPr>
              <a:t>три штурма Плевны</a:t>
            </a:r>
            <a:r>
              <a:rPr lang="ru-RU" sz="7200" i="1" dirty="0">
                <a:latin typeface="Times New Roman" pitchFamily="18" charset="0"/>
                <a:cs typeface="Times New Roman" pitchFamily="18" charset="0"/>
              </a:rPr>
              <a:t>, два из которых окончились неудачей и сковали действия русских войск. Гарнизон Плевны капитулировал лишь в результате плотной блокады её со стороны русских войск. Историческая наука объясняет эти неудачи плохой подготовкой вышеназванных штурмов, </a:t>
            </a:r>
            <a:r>
              <a:rPr lang="ru-RU" sz="7200" b="1" i="1" dirty="0">
                <a:latin typeface="Times New Roman" pitchFamily="18" charset="0"/>
                <a:cs typeface="Times New Roman" pitchFamily="18" charset="0"/>
              </a:rPr>
              <a:t>Автор</a:t>
            </a:r>
            <a:r>
              <a:rPr lang="ru-RU" sz="7200" i="1" dirty="0">
                <a:latin typeface="Times New Roman" pitchFamily="18" charset="0"/>
                <a:cs typeface="Times New Roman" pitchFamily="18" charset="0"/>
              </a:rPr>
              <a:t> причину неудач русских войск видит в успешной </a:t>
            </a:r>
            <a:r>
              <a:rPr lang="ru-RU" sz="7200" b="1" i="1" dirty="0">
                <a:latin typeface="Times New Roman" pitchFamily="18" charset="0"/>
                <a:cs typeface="Times New Roman" pitchFamily="18" charset="0"/>
              </a:rPr>
              <a:t>контрразведывательной деятельности турков.</a:t>
            </a: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400" i="1" dirty="0">
                <a:latin typeface="Times New Roman" pitchFamily="18" charset="0"/>
                <a:cs typeface="Times New Roman" pitchFamily="18" charset="0"/>
              </a:rPr>
              <a:t>  </a:t>
            </a:r>
            <a:endParaRPr lang="ru-RU" sz="6400" dirty="0"/>
          </a:p>
        </p:txBody>
      </p:sp>
    </p:spTree>
    <p:extLst>
      <p:ext uri="{BB962C8B-B14F-4D97-AF65-F5344CB8AC3E}">
        <p14:creationId xmlns:p14="http://schemas.microsoft.com/office/powerpoint/2010/main" val="223775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1504" y="260648"/>
            <a:ext cx="8928992" cy="6480720"/>
          </a:xfrm>
        </p:spPr>
        <p:txBody>
          <a:bodyPr>
            <a:norm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Используя приём  Инсерт </a:t>
            </a:r>
            <a:r>
              <a:rPr lang="ru-RU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Чтение с пометками</a:t>
            </a:r>
            <a:r>
              <a:rPr lang="ru-RU" sz="2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 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прочитайте текст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185301"/>
              </p:ext>
            </p:extLst>
          </p:nvPr>
        </p:nvGraphicFramePr>
        <p:xfrm>
          <a:off x="2017776" y="3529584"/>
          <a:ext cx="8140787" cy="239532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24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4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38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5604">
                <a:tc>
                  <a:txBody>
                    <a:bodyPr/>
                    <a:lstStyle/>
                    <a:p>
                      <a:pPr algn="ctr"/>
                      <a:r>
                        <a:rPr lang="ru-RU" sz="4400" b="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endParaRPr lang="ru-RU" sz="4400" b="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endParaRPr lang="ru-RU" sz="4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—</a:t>
                      </a:r>
                      <a:endParaRPr lang="ru-RU" sz="4400" b="1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ru-RU" sz="4400" b="1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9718">
                <a:tc>
                  <a:txBody>
                    <a:bodyPr/>
                    <a:lstStyle/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 </a:t>
                      </a:r>
                      <a:endParaRPr lang="ru-RU" sz="1600" b="0" dirty="0" smtClean="0">
                        <a:effectLst/>
                      </a:endParaRP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</a:t>
                      </a:r>
                      <a:r>
                        <a:rPr lang="ru-RU" sz="16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усско-турецкая война </a:t>
                      </a:r>
                    </a:p>
                    <a:p>
                      <a:pPr algn="just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1877-1878 годов 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Среди героев «Турецкого гамбита» есть исторические персонажи, а также много героев, имеющих исторические прототипы.</a:t>
                      </a:r>
                      <a:r>
                        <a:rPr lang="ru-RU" sz="160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романе действуют представители царской фамилии.</a:t>
                      </a:r>
                      <a:endParaRPr lang="ru-RU" sz="16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Здесь</a:t>
                      </a:r>
                      <a:r>
                        <a:rPr lang="ru-RU" sz="16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говорится  о </a:t>
                      </a:r>
                      <a:r>
                        <a:rPr lang="ru-RU" sz="16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трёх штурмах Плевны, </a:t>
                      </a:r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два из которых окончились неудачей.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Что</a:t>
                      </a:r>
                      <a:r>
                        <a:rPr lang="ru-RU" sz="16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послужило причиной неудач русских войск?</a:t>
                      </a:r>
                      <a:r>
                        <a:rPr lang="ru-RU" sz="16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6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 rot="10800000" flipV="1">
            <a:off x="1991610" y="1412777"/>
            <a:ext cx="8125125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я это знаю;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это новая информация для меня;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я думал по-другому, это противоречит тому, что я знал;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r>
              <a:rPr lang="ru-RU" sz="2400" dirty="0">
                <a:solidFill>
                  <a:srgbClr val="00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это мне непонятно, нужны объяснения, уточнения.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46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416" y="476672"/>
            <a:ext cx="11089232" cy="612068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Используя </a:t>
            </a:r>
            <a:r>
              <a:rPr lang="ru-RU" sz="3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приём </a:t>
            </a:r>
            <a:r>
              <a:rPr lang="ru-RU" sz="3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«Шапка вопросов</a:t>
            </a:r>
            <a:r>
              <a:rPr lang="ru-RU" sz="3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составьте  вопросы разных видов. </a:t>
            </a:r>
            <a:r>
              <a:rPr lang="kk-KZ" sz="3400" b="1" i="1" dirty="0">
                <a:solidFill>
                  <a:srgbClr val="C00000"/>
                </a:solidFill>
              </a:rPr>
              <a:t>Ответьте на них, приводя факты и мнения из текста, а также выражая свою точку </a:t>
            </a:r>
            <a:r>
              <a:rPr lang="kk-KZ" sz="3400" b="1" i="1" dirty="0" smtClean="0">
                <a:solidFill>
                  <a:srgbClr val="C00000"/>
                </a:solidFill>
              </a:rPr>
              <a:t>зрения.</a:t>
            </a:r>
            <a:endParaRPr lang="ru-RU" sz="3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Вопрос на репродукцию знаний по данной теме. Они могут начинаться со слов</a:t>
            </a:r>
          </a:p>
          <a:p>
            <a:r>
              <a:rPr lang="ru-RU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Когда ..? </a:t>
            </a:r>
            <a:endParaRPr lang="ru-RU" sz="3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Сколько..?</a:t>
            </a:r>
            <a:endParaRPr lang="ru-RU" sz="3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Кто</a:t>
            </a:r>
            <a:r>
              <a:rPr lang="ru-RU" sz="3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..?</a:t>
            </a:r>
            <a:r>
              <a:rPr lang="ru-RU" sz="3400" dirty="0"/>
              <a:t> </a:t>
            </a:r>
          </a:p>
          <a:p>
            <a:r>
              <a:rPr lang="ru-RU" sz="3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Что</a:t>
            </a:r>
            <a:r>
              <a:rPr lang="ru-RU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..? </a:t>
            </a:r>
            <a:endParaRPr lang="ru-RU" sz="3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Или формулируются вопросы о так называемых процессуальных знаниях.</a:t>
            </a:r>
          </a:p>
          <a:p>
            <a:r>
              <a:rPr lang="ru-RU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Почему..?</a:t>
            </a:r>
            <a:r>
              <a:rPr lang="ru-RU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(поиск причинно-следственных связей)</a:t>
            </a:r>
          </a:p>
          <a:p>
            <a:r>
              <a:rPr lang="ru-RU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Как..?</a:t>
            </a:r>
            <a:r>
              <a:rPr lang="ru-RU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(описывающие какие-то процессы)</a:t>
            </a:r>
          </a:p>
          <a:p>
            <a:pPr marL="0" indent="0">
              <a:buNone/>
            </a:pPr>
            <a:r>
              <a:rPr lang="ru-RU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Вопросы оценочных суждений, которые могут формулироваться по следующему алгоритму:</a:t>
            </a:r>
          </a:p>
          <a:p>
            <a:r>
              <a:rPr lang="ru-RU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«Я считаю, что … А ты как думаешь (считаешь)?»</a:t>
            </a:r>
            <a:endParaRPr lang="ru-RU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Вопросы, позволяющие оценить уровень знаний и в то же время направить на расширение кругозора.</a:t>
            </a:r>
          </a:p>
          <a:p>
            <a:pPr marL="0" indent="0">
              <a:buNone/>
            </a:pPr>
            <a:r>
              <a:rPr lang="ru-RU" sz="3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Эти вопросы могут начинаться со слов : </a:t>
            </a:r>
            <a:r>
              <a:rPr lang="ru-RU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«Я не знаю…»</a:t>
            </a:r>
            <a:endParaRPr lang="ru-RU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731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416" y="548680"/>
            <a:ext cx="10873208" cy="576064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Приём «Шапка вопросов».</a:t>
            </a:r>
            <a:r>
              <a:rPr lang="kk-KZ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</a:t>
            </a:r>
            <a:r>
              <a:rPr lang="kk-KZ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Проверим</a:t>
            </a:r>
          </a:p>
          <a:p>
            <a:pPr marL="0" indent="0" algn="just">
              <a:buNone/>
            </a:pPr>
            <a:r>
              <a:rPr lang="ru-RU" sz="1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Когда ..?                        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Когда   происходило событие ?</a:t>
            </a:r>
          </a:p>
          <a:p>
            <a:pPr marL="0" indent="0" algn="just">
              <a:buNone/>
            </a:pPr>
            <a:r>
              <a:rPr lang="ru-RU" sz="1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Событие  происходило в 1877-1878 </a:t>
            </a:r>
            <a:r>
              <a:rPr lang="ru-RU" sz="1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годах.</a:t>
            </a:r>
            <a:endParaRPr lang="ru-RU" sz="14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endParaRPr lang="en-US" sz="1400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Сколько..?                   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Сколько исторических лиц участвовало в войне?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ru-RU" sz="1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(Великий князь Николай</a:t>
            </a:r>
            <a:r>
              <a:rPr lang="en-US" sz="1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Николаевич, </a:t>
            </a:r>
            <a:r>
              <a:rPr lang="en-US" sz="1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император Александр </a:t>
            </a:r>
            <a:r>
              <a:rPr lang="en-US" sz="1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   </a:t>
            </a:r>
          </a:p>
          <a:p>
            <a:pPr marL="0" indent="0" algn="just">
              <a:buNone/>
            </a:pPr>
            <a:r>
              <a:rPr lang="ru-RU" sz="1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Государственный канцлер Михаил Горчаков , генерал Михаил Дмитриевич Соболев)</a:t>
            </a:r>
          </a:p>
          <a:p>
            <a:pPr marL="0" indent="0" algn="just">
              <a:buNone/>
            </a:pPr>
            <a:r>
              <a:rPr lang="ru-RU" sz="1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Кто..?                         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из царскосельских лицеистов изображен в «Турецком гамбите»? </a:t>
            </a:r>
            <a:endParaRPr lang="en-US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Александрович Горчаков</a:t>
            </a:r>
            <a:endParaRPr lang="ru-RU" sz="1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Что..?                      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Что видит генерал Соболев? </a:t>
            </a:r>
            <a:r>
              <a:rPr lang="ru-RU" sz="1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Видит великую сильную Россию, объединившую славянские    </a:t>
            </a:r>
          </a:p>
          <a:p>
            <a:pPr marL="0" indent="0" algn="just">
              <a:buNone/>
            </a:pPr>
            <a:r>
              <a:rPr lang="ru-RU" sz="1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               земли от Архангельска до Царьграда.</a:t>
            </a:r>
          </a:p>
          <a:p>
            <a:pPr marL="0" indent="0" algn="just">
              <a:buNone/>
            </a:pPr>
            <a:r>
              <a:rPr lang="ru-RU" sz="1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Почему..?</a:t>
            </a: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Почему сложным моментом войны стал штурм стратегически важного пункта – </a:t>
            </a:r>
          </a:p>
          <a:p>
            <a:pPr marL="0" indent="0" algn="just">
              <a:buNone/>
            </a:pP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                                         небольшого болгарского городка Плевны?        </a:t>
            </a:r>
          </a:p>
          <a:p>
            <a:pPr marL="0" indent="0" algn="just">
              <a:buNone/>
            </a:pP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ru-RU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 причину неудач русских войск видит в успешной контрразведывательной  </a:t>
            </a:r>
          </a:p>
          <a:p>
            <a:pPr marL="0" indent="0" algn="just">
              <a:buNone/>
            </a:pPr>
            <a:r>
              <a:rPr lang="ru-RU" sz="1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деятельности  турков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Как..?</a:t>
            </a: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Как  вы думаете  , что является ярким событием последующего наступления русских войск ? </a:t>
            </a:r>
          </a:p>
          <a:p>
            <a:pPr marL="0" indent="0" algn="just">
              <a:buNone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Автор заканчивает  «Турецкий  гамбит</a:t>
            </a:r>
            <a:r>
              <a:rPr lang="ru-RU" sz="1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»  </a:t>
            </a: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штурмом Сан-</a:t>
            </a:r>
            <a:r>
              <a:rPr lang="ru-RU" sz="1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Стефано</a:t>
            </a: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где был заключён Сан-</a:t>
            </a:r>
            <a:r>
              <a:rPr lang="ru-RU" sz="1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Стефанский</a:t>
            </a: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  <a:p>
            <a:pPr marL="0" indent="0" algn="just">
              <a:buNone/>
            </a:pPr>
            <a:r>
              <a:rPr lang="ru-RU" sz="1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       мирный договор.  </a:t>
            </a:r>
            <a:endParaRPr lang="ru-RU" sz="1400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«Я считаю, что …              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«Я считаю, что  война – ужасная гадость. На ней не бывает ни правых, ни виноватых. А хорошие и плохие есть  с обеих сторон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just">
              <a:buNone/>
            </a:pPr>
            <a:r>
              <a:rPr lang="ru-RU" sz="1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А ты как думаешь (считаешь)?»</a:t>
            </a:r>
            <a:r>
              <a:rPr lang="ru-RU" sz="1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А ты как думаешь?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думаю так ,  если  не договорились бы, тогда  сыновья и внуки  снова проливали  свою и чужую кровь.</a:t>
            </a:r>
          </a:p>
        </p:txBody>
      </p:sp>
    </p:spTree>
    <p:extLst>
      <p:ext uri="{BB962C8B-B14F-4D97-AF65-F5344CB8AC3E}">
        <p14:creationId xmlns:p14="http://schemas.microsoft.com/office/powerpoint/2010/main" val="218173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672" y="481522"/>
            <a:ext cx="8211312" cy="282554"/>
          </a:xfrm>
        </p:spPr>
        <p:txBody>
          <a:bodyPr>
            <a:noAutofit/>
          </a:bodyPr>
          <a:lstStyle/>
          <a:p>
            <a:pPr algn="l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героя»                                  Найдите соответствия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 rot="10800000" flipH="1" flipV="1">
            <a:off x="1631503" y="1057436"/>
            <a:ext cx="4713709" cy="764678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Чертенок в юбке, Божье наказание, полоумная нигилистка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 rot="10800000" flipH="1" flipV="1">
            <a:off x="1631503" y="2115474"/>
            <a:ext cx="4713709" cy="96211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33 года свитский генерал, два «Георгия»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 rot="10800000" flipH="1" flipV="1">
            <a:off x="1631503" y="3262089"/>
            <a:ext cx="4713709" cy="1379283"/>
          </a:xfrm>
          <a:prstGeom prst="round2DiagRect">
            <a:avLst>
              <a:gd name="adj1" fmla="val 8728"/>
              <a:gd name="adj2" fmla="val 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примерно 35 лет назад. По некоторым сведениям, в боснийском мусульманском городишке Хевраис. Родители неизвестны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 rot="10800000" flipH="1" flipV="1">
            <a:off x="1631504" y="4825874"/>
            <a:ext cx="4713710" cy="1036777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Бледное и, несмотря на седоватые виски, очень молодое, почти мальчишеское лицо с холодными голубыми глазами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 rot="10800000" flipH="1" flipV="1">
            <a:off x="7842750" y="4825874"/>
            <a:ext cx="2594315" cy="1036777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Иванович Соболев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 rot="10800000" flipH="1" flipV="1">
            <a:off x="7916784" y="2115473"/>
            <a:ext cx="2520280" cy="962113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Эраст Фандорин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 rot="10800000" flipH="1" flipV="1">
            <a:off x="7916784" y="1057435"/>
            <a:ext cx="2520280" cy="76468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Анвар-эфенди.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rot="10800000" flipH="1" flipV="1">
            <a:off x="7916785" y="3262089"/>
            <a:ext cx="2520279" cy="1379284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Варвара Суворова</a:t>
            </a:r>
          </a:p>
        </p:txBody>
      </p:sp>
    </p:spTree>
    <p:extLst>
      <p:ext uri="{BB962C8B-B14F-4D97-AF65-F5344CB8AC3E}">
        <p14:creationId xmlns:p14="http://schemas.microsoft.com/office/powerpoint/2010/main" val="16145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9006" y="399938"/>
            <a:ext cx="8267079" cy="332989"/>
          </a:xfrm>
        </p:spPr>
        <p:txBody>
          <a:bodyPr>
            <a:noAutofit/>
          </a:bodyPr>
          <a:lstStyle/>
          <a:p>
            <a:pPr algn="l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героя»                                                           Проверим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 rot="10800000" flipH="1" flipV="1">
            <a:off x="1415479" y="967177"/>
            <a:ext cx="5041694" cy="764678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Чертенок в юбке, Божье наказание, полоумная нигилистка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 rot="10800000" flipH="1" flipV="1">
            <a:off x="1415479" y="2132599"/>
            <a:ext cx="5041694" cy="1051655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33 года свитский генерал, два «Георгия»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 rot="10800000" flipH="1" flipV="1">
            <a:off x="1415480" y="3501008"/>
            <a:ext cx="5041693" cy="1008112"/>
          </a:xfrm>
          <a:prstGeom prst="round2DiagRect">
            <a:avLst>
              <a:gd name="adj1" fmla="val 8728"/>
              <a:gd name="adj2" fmla="val 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примерно 35 лет назад. По некоторым сведениям, в боснийском мусульманском городишке Хевраис. Родители неизвестны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 rot="10800000" flipH="1" flipV="1">
            <a:off x="1415481" y="4825874"/>
            <a:ext cx="5092794" cy="1036777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Бледное и, несмотря на седоватые виски, очень молодое, почти мальчишеское лицо с холодными голубыми глазами</a:t>
            </a: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 rot="10800000" flipH="1" flipV="1">
            <a:off x="7842750" y="4825874"/>
            <a:ext cx="3149794" cy="1036777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Иванович Соболев</a:t>
            </a: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 rot="10800000" flipH="1" flipV="1">
            <a:off x="7916784" y="2132599"/>
            <a:ext cx="3075760" cy="1051654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Эраст Фандорин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 rot="10800000" flipH="1" flipV="1">
            <a:off x="7916784" y="967176"/>
            <a:ext cx="3075760" cy="734301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Анвар-эфенди.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 rot="10800000" flipH="1" flipV="1">
            <a:off x="7842751" y="3501008"/>
            <a:ext cx="3149794" cy="100811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Варвара Суворова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6456484" y="1473588"/>
            <a:ext cx="1424538" cy="20566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491101" y="1645019"/>
            <a:ext cx="1389921" cy="18817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459504" y="3121973"/>
            <a:ext cx="1403139" cy="18294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6512071" y="2588916"/>
            <a:ext cx="1368951" cy="22369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29979" y="5862652"/>
            <a:ext cx="130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1-В       3-А</a:t>
            </a:r>
          </a:p>
          <a:p>
            <a:r>
              <a:rPr lang="ru-RU" sz="1600" dirty="0"/>
              <a:t>2-Г        4-Б</a:t>
            </a:r>
          </a:p>
        </p:txBody>
      </p:sp>
    </p:spTree>
    <p:extLst>
      <p:ext uri="{BB962C8B-B14F-4D97-AF65-F5344CB8AC3E}">
        <p14:creationId xmlns:p14="http://schemas.microsoft.com/office/powerpoint/2010/main" val="250273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464152" y="1196752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  <a:endParaRPr lang="ru-RU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7590102"/>
              </p:ext>
            </p:extLst>
          </p:nvPr>
        </p:nvGraphicFramePr>
        <p:xfrm>
          <a:off x="1487488" y="3861048"/>
          <a:ext cx="9361040" cy="21254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3258">
                  <a:extLst>
                    <a:ext uri="{9D8B030D-6E8A-4147-A177-3AD203B41FA5}">
                      <a16:colId xmlns:a16="http://schemas.microsoft.com/office/drawing/2014/main" val="3815463980"/>
                    </a:ext>
                  </a:extLst>
                </a:gridCol>
                <a:gridCol w="2956116">
                  <a:extLst>
                    <a:ext uri="{9D8B030D-6E8A-4147-A177-3AD203B41FA5}">
                      <a16:colId xmlns:a16="http://schemas.microsoft.com/office/drawing/2014/main" val="2398398116"/>
                    </a:ext>
                  </a:extLst>
                </a:gridCol>
                <a:gridCol w="3811666">
                  <a:extLst>
                    <a:ext uri="{9D8B030D-6E8A-4147-A177-3AD203B41FA5}">
                      <a16:colId xmlns:a16="http://schemas.microsoft.com/office/drawing/2014/main" val="3210057179"/>
                    </a:ext>
                  </a:extLst>
                </a:gridCol>
              </a:tblGrid>
              <a:tr h="107950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полезного я узнал </a:t>
                      </a:r>
                    </a:p>
                    <a:p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уроке?</a:t>
                      </a:r>
                      <a:r>
                        <a:rPr lang="kk-KZ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Чему научился? </a:t>
                      </a:r>
                      <a:endParaRPr lang="ru-RU" sz="2400" b="1" dirty="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Что нужно сделать для улучшения работы?</a:t>
                      </a:r>
                      <a:endPara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147199"/>
                  </a:ext>
                </a:extLst>
              </a:tr>
              <a:tr h="9367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258768"/>
                  </a:ext>
                </a:extLst>
              </a:tr>
            </a:tbl>
          </a:graphicData>
        </a:graphic>
      </p:graphicFrame>
      <p:pic>
        <p:nvPicPr>
          <p:cNvPr id="7" name="Picture 2" descr="Мастер –класс «Рефлексия как этап современного урока в условиях ФГОС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8" t="25032" r="1978" b="18452"/>
          <a:stretch/>
        </p:blipFill>
        <p:spPr bwMode="auto">
          <a:xfrm>
            <a:off x="1478400" y="764704"/>
            <a:ext cx="4473584" cy="26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89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408" y="1844824"/>
            <a:ext cx="11017224" cy="4752528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ком  и о чём мы узнали?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 Борисе Акунине. Романы   Акунина строятся  на постоянном смещении границ между реальным историческим фактом и художественным  вымыслом.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 жизненной  достоверности удивительным способностям, масштабом раскрытых преступлений  главный герой его произведений Эраст Фандорин  занимает достойное место в ряду самых ярких художественных образов гениев сыска.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Чему научились? </a:t>
            </a:r>
            <a:br>
              <a:rPr lang="ru-RU" sz="27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(использовать виды чтения, владеть техниками критического мышления при чтении)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207568" y="908720"/>
            <a:ext cx="6912768" cy="57606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 урока </a:t>
            </a:r>
            <a:br>
              <a:rPr lang="ru-RU" sz="4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14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5600" y="404664"/>
            <a:ext cx="6624736" cy="1224136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Рекомендуемое задание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0760" y="1772816"/>
            <a:ext cx="106818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kk-KZ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Прочитайте текст и подготовьтесь к пересказу.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kk-KZ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Определите </a:t>
            </a:r>
            <a:r>
              <a:rPr lang="kk-KZ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проблему и</a:t>
            </a:r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kk-KZ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позицию автора. </a:t>
            </a:r>
          </a:p>
          <a:p>
            <a:pPr lvl="0"/>
            <a:endParaRPr lang="kk-KZ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Выскажите </a:t>
            </a:r>
            <a:r>
              <a:rPr lang="kk-KZ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устно свое отношение к позиции автора.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5407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404664"/>
            <a:ext cx="8712968" cy="61926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На уроке вы:</a:t>
            </a:r>
          </a:p>
          <a:p>
            <a:pPr marL="0" indent="0">
              <a:buNone/>
            </a:pPr>
            <a:r>
              <a:rPr lang="ru-RU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-познакомитесь с творчеством Б. Акунина, выясните причины его феноменальной популярности;</a:t>
            </a:r>
          </a:p>
          <a:p>
            <a:pPr marL="0" indent="0">
              <a:buNone/>
            </a:pPr>
            <a:r>
              <a:rPr lang="ru-RU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-прочитаете сообщение о  романе «Турецкий гамбит»</a:t>
            </a:r>
            <a:r>
              <a:rPr lang="ru-RU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рассмотрите особенности жанра исторического детектива;</a:t>
            </a:r>
            <a:r>
              <a:rPr lang="kk-KZ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kk-KZ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Вы научитесь:</a:t>
            </a:r>
          </a:p>
          <a:p>
            <a:pPr marL="0" indent="0">
              <a:buNone/>
            </a:pPr>
            <a:r>
              <a:rPr lang="ru-RU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-использовать виды чтения, владеть техниками      критического мышления при чтении;</a:t>
            </a:r>
          </a:p>
          <a:p>
            <a:pPr marL="0" indent="0">
              <a:buNone/>
            </a:pP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41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440" y="1124744"/>
            <a:ext cx="4211961" cy="5472608"/>
          </a:xfrm>
        </p:spPr>
        <p:txBody>
          <a:bodyPr>
            <a:noAutofit/>
          </a:bodyPr>
          <a:lstStyle/>
          <a:p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Георгий Чхартишвили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мая 1956 года 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Грузии в семье офицера и учительницы. 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1958 году семья переехала в Москву.  В 1973 году окончил английскую школу № 36. </a:t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Закончил историко-филологическое отделение Института стран Азии и Африки (МГУ), имеет диплом историка-японоведа.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57" r="5645"/>
          <a:stretch/>
        </p:blipFill>
        <p:spPr>
          <a:xfrm>
            <a:off x="5735960" y="2348880"/>
            <a:ext cx="4392489" cy="4176464"/>
          </a:xfrm>
          <a:prstGeom prst="rect">
            <a:avLst/>
          </a:prstGeom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401324"/>
            <a:ext cx="7812361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85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Текст 3"/>
          <p:cNvSpPr>
            <a:spLocks noGrp="1"/>
          </p:cNvSpPr>
          <p:nvPr>
            <p:ph type="body" sz="half" idx="2"/>
          </p:nvPr>
        </p:nvSpPr>
        <p:spPr>
          <a:xfrm>
            <a:off x="4727848" y="1989138"/>
            <a:ext cx="5688013" cy="4608513"/>
          </a:xfrm>
        </p:spPr>
        <p:txBody>
          <a:bodyPr/>
          <a:lstStyle/>
          <a:p>
            <a:pPr eaLnBrk="1" hangingPunct="1"/>
            <a:r>
              <a:rPr lang="ru-RU" altLang="ru-RU" sz="2400" dirty="0">
                <a:latin typeface="Book Antiqua" panose="02040602050305030304" pitchFamily="18" charset="0"/>
              </a:rPr>
              <a:t>     Борис  Акунин также учёный,</a:t>
            </a:r>
          </a:p>
          <a:p>
            <a:pPr eaLnBrk="1" hangingPunct="1"/>
            <a:r>
              <a:rPr lang="ru-RU" altLang="ru-RU" sz="2400" dirty="0">
                <a:latin typeface="Book Antiqua" panose="02040602050305030304" pitchFamily="18" charset="0"/>
              </a:rPr>
              <a:t>который   изучает культуру Японии. Занимается  литературным переводом с японского и английского языков. </a:t>
            </a:r>
          </a:p>
          <a:p>
            <a:pPr eaLnBrk="1" hangingPunct="1"/>
            <a:endParaRPr lang="ru-RU" altLang="ru-RU" sz="2400" dirty="0">
              <a:latin typeface="Book Antiqua" panose="02040602050305030304" pitchFamily="18" charset="0"/>
            </a:endParaRPr>
          </a:p>
          <a:p>
            <a:pPr eaLnBrk="1" hangingPunct="1"/>
            <a:r>
              <a:rPr lang="ru-RU" altLang="ru-RU" sz="2400" dirty="0">
                <a:latin typeface="Book Antiqua" panose="02040602050305030304" pitchFamily="18" charset="0"/>
              </a:rPr>
              <a:t>    В переводе Чхартишвили вышли  книги  таких известных в Японии авторов, как    </a:t>
            </a:r>
            <a:r>
              <a:rPr lang="ru-RU" altLang="ru-RU" sz="2400" b="1" dirty="0">
                <a:latin typeface="Book Antiqua" panose="02040602050305030304" pitchFamily="18" charset="0"/>
              </a:rPr>
              <a:t>Юкио Мисима, </a:t>
            </a:r>
            <a:r>
              <a:rPr lang="ru-RU" altLang="ru-RU" sz="2400" b="1" dirty="0" err="1">
                <a:latin typeface="Book Antiqua" panose="02040602050305030304" pitchFamily="18" charset="0"/>
              </a:rPr>
              <a:t>Кэндзи</a:t>
            </a:r>
            <a:r>
              <a:rPr lang="ru-RU" altLang="ru-RU" sz="2400" b="1" dirty="0">
                <a:latin typeface="Book Antiqua" panose="02040602050305030304" pitchFamily="18" charset="0"/>
              </a:rPr>
              <a:t>  </a:t>
            </a:r>
            <a:r>
              <a:rPr lang="ru-RU" altLang="ru-RU" sz="2400" b="1" dirty="0" err="1">
                <a:latin typeface="Book Antiqua" panose="02040602050305030304" pitchFamily="18" charset="0"/>
              </a:rPr>
              <a:t>Маруяма</a:t>
            </a:r>
            <a:r>
              <a:rPr lang="ru-RU" altLang="ru-RU" sz="2400" b="1" dirty="0">
                <a:latin typeface="Book Antiqua" panose="02040602050305030304" pitchFamily="18" charset="0"/>
              </a:rPr>
              <a:t>,  </a:t>
            </a:r>
            <a:r>
              <a:rPr lang="ru-RU" altLang="ru-RU" sz="2400" b="1" dirty="0" err="1">
                <a:latin typeface="Book Antiqua" panose="02040602050305030304" pitchFamily="18" charset="0"/>
              </a:rPr>
              <a:t>Ясуси</a:t>
            </a:r>
            <a:r>
              <a:rPr lang="ru-RU" altLang="ru-RU" sz="2400" b="1" dirty="0">
                <a:latin typeface="Book Antiqua" panose="02040602050305030304" pitchFamily="18" charset="0"/>
              </a:rPr>
              <a:t> </a:t>
            </a:r>
            <a:r>
              <a:rPr lang="ru-RU" altLang="ru-RU" sz="2400" b="1" dirty="0" err="1">
                <a:latin typeface="Book Antiqua" panose="02040602050305030304" pitchFamily="18" charset="0"/>
              </a:rPr>
              <a:t>Иноуэ</a:t>
            </a:r>
            <a:r>
              <a:rPr lang="ru-RU" altLang="ru-RU" sz="2400" b="1" dirty="0">
                <a:latin typeface="Book Antiqua" panose="02040602050305030304" pitchFamily="18" charset="0"/>
              </a:rPr>
              <a:t>, </a:t>
            </a:r>
            <a:r>
              <a:rPr lang="ru-RU" altLang="ru-RU" sz="2400" b="1" dirty="0" err="1">
                <a:latin typeface="Book Antiqua" panose="02040602050305030304" pitchFamily="18" charset="0"/>
              </a:rPr>
              <a:t>Масахико</a:t>
            </a:r>
            <a:r>
              <a:rPr lang="ru-RU" altLang="ru-RU" sz="2400" b="1" dirty="0">
                <a:latin typeface="Book Antiqua" panose="02040602050305030304" pitchFamily="18" charset="0"/>
              </a:rPr>
              <a:t> </a:t>
            </a:r>
            <a:r>
              <a:rPr lang="ru-RU" altLang="ru-RU" sz="2400" b="1" dirty="0" err="1">
                <a:latin typeface="Book Antiqua" panose="02040602050305030304" pitchFamily="18" charset="0"/>
              </a:rPr>
              <a:t>Симада</a:t>
            </a:r>
            <a:endParaRPr lang="ru-RU" altLang="ru-RU" sz="2400" b="1" dirty="0">
              <a:latin typeface="Book Antiqua" panose="02040602050305030304" pitchFamily="18" charset="0"/>
            </a:endParaRPr>
          </a:p>
        </p:txBody>
      </p:sp>
      <p:pic>
        <p:nvPicPr>
          <p:cNvPr id="5" name="Содержимое 6" descr="akunin02-25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5626" y="2349501"/>
            <a:ext cx="2886075" cy="4248150"/>
          </a:xfrm>
        </p:spPr>
      </p:pic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30" y="615872"/>
            <a:ext cx="432117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9"/>
          <a:stretch>
            <a:fillRect/>
          </a:stretch>
        </p:blipFill>
        <p:spPr bwMode="auto">
          <a:xfrm>
            <a:off x="839416" y="369888"/>
            <a:ext cx="4468813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8528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Текст 3"/>
          <p:cNvSpPr>
            <a:spLocks noGrp="1"/>
          </p:cNvSpPr>
          <p:nvPr>
            <p:ph type="body" sz="half" idx="2"/>
          </p:nvPr>
        </p:nvSpPr>
        <p:spPr>
          <a:xfrm>
            <a:off x="1273969" y="2166938"/>
            <a:ext cx="4968875" cy="4691062"/>
          </a:xfrm>
        </p:spPr>
        <p:txBody>
          <a:bodyPr/>
          <a:lstStyle/>
          <a:p>
            <a:pPr eaLnBrk="1" hangingPunct="1"/>
            <a:r>
              <a:rPr lang="ru-RU" altLang="ru-RU" sz="2100" dirty="0">
                <a:latin typeface="Book Antiqua" panose="02040602050305030304" pitchFamily="18" charset="0"/>
              </a:rPr>
              <a:t>С 1998 года Георгий Чхартишвили пишет художественную прозу под псевдонимом </a:t>
            </a:r>
            <a:r>
              <a:rPr lang="ru-RU" altLang="ru-RU" sz="2100" b="1" dirty="0">
                <a:latin typeface="Book Antiqua" panose="02040602050305030304" pitchFamily="18" charset="0"/>
              </a:rPr>
              <a:t>«</a:t>
            </a:r>
            <a:r>
              <a:rPr lang="ru-RU" altLang="ru-RU" sz="2100" b="1" i="1" dirty="0">
                <a:latin typeface="Book Antiqua" panose="02040602050305030304" pitchFamily="18" charset="0"/>
              </a:rPr>
              <a:t>Борис Акунин</a:t>
            </a:r>
            <a:r>
              <a:rPr lang="ru-RU" altLang="ru-RU" sz="2100" b="1" dirty="0">
                <a:latin typeface="Book Antiqua" panose="02040602050305030304" pitchFamily="18" charset="0"/>
              </a:rPr>
              <a:t>».</a:t>
            </a:r>
            <a:r>
              <a:rPr lang="ru-RU" altLang="ru-RU" sz="2100" dirty="0">
                <a:latin typeface="Book Antiqua" panose="02040602050305030304" pitchFamily="18" charset="0"/>
              </a:rPr>
              <a:t> </a:t>
            </a:r>
          </a:p>
          <a:p>
            <a:pPr eaLnBrk="1" hangingPunct="1"/>
            <a:endParaRPr lang="ru-RU" altLang="ru-RU" sz="2100" dirty="0">
              <a:latin typeface="Book Antiqua" panose="02040602050305030304" pitchFamily="18" charset="0"/>
            </a:endParaRPr>
          </a:p>
          <a:p>
            <a:pPr eaLnBrk="1" hangingPunct="1"/>
            <a:r>
              <a:rPr lang="ru-RU" altLang="ru-RU" sz="2100" dirty="0">
                <a:latin typeface="Book Antiqua" panose="02040602050305030304" pitchFamily="18" charset="0"/>
              </a:rPr>
              <a:t>     Японское слово «</a:t>
            </a:r>
            <a:r>
              <a:rPr lang="ru-RU" altLang="ru-RU" sz="2100" b="1" dirty="0" err="1">
                <a:latin typeface="Book Antiqua" panose="02040602050305030304" pitchFamily="18" charset="0"/>
              </a:rPr>
              <a:t>акунин</a:t>
            </a:r>
            <a:r>
              <a:rPr lang="ru-RU" altLang="ru-RU" sz="2100" dirty="0">
                <a:latin typeface="Book Antiqua" panose="02040602050305030304" pitchFamily="18" charset="0"/>
              </a:rPr>
              <a:t>» (яп.)     не имеет адекватного перевода на русский язык. Приблизительно его можно перевести как «злой человек». </a:t>
            </a:r>
          </a:p>
          <a:p>
            <a:pPr eaLnBrk="1" hangingPunct="1"/>
            <a:endParaRPr lang="ru-RU" altLang="ru-RU" sz="2100" dirty="0">
              <a:latin typeface="Book Antiqua" panose="02040602050305030304" pitchFamily="18" charset="0"/>
            </a:endParaRPr>
          </a:p>
          <a:p>
            <a:pPr eaLnBrk="1" hangingPunct="1"/>
            <a:r>
              <a:rPr lang="ru-RU" altLang="ru-RU" sz="2100" dirty="0">
                <a:latin typeface="Book Antiqua" panose="02040602050305030304" pitchFamily="18" charset="0"/>
              </a:rPr>
              <a:t>     Подробнее об этом слове можно узнать в книге Б. Акунина «Алмазная колесница».</a:t>
            </a:r>
          </a:p>
          <a:p>
            <a:pPr eaLnBrk="1" hangingPunct="1"/>
            <a:endParaRPr lang="ru-RU" altLang="ru-RU" sz="2100" dirty="0">
              <a:latin typeface="Book Antiqua" panose="02040602050305030304" pitchFamily="18" charset="0"/>
            </a:endParaRPr>
          </a:p>
        </p:txBody>
      </p:sp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260648"/>
            <a:ext cx="4392612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9"/>
          <a:stretch>
            <a:fillRect/>
          </a:stretch>
        </p:blipFill>
        <p:spPr bwMode="auto">
          <a:xfrm>
            <a:off x="1523999" y="291735"/>
            <a:ext cx="4468813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6969_sml30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102" y="2180229"/>
            <a:ext cx="2814638" cy="42481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80808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72647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Текст 3"/>
          <p:cNvSpPr>
            <a:spLocks noGrp="1"/>
          </p:cNvSpPr>
          <p:nvPr>
            <p:ph type="body" sz="half" idx="2"/>
          </p:nvPr>
        </p:nvSpPr>
        <p:spPr>
          <a:xfrm>
            <a:off x="1178720" y="2276872"/>
            <a:ext cx="4356100" cy="467995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 sz="2000" dirty="0">
                <a:latin typeface="Book Antiqua" panose="02040602050305030304" pitchFamily="18" charset="0"/>
              </a:rPr>
              <a:t>     </a:t>
            </a:r>
          </a:p>
          <a:p>
            <a:pPr eaLnBrk="1" hangingPunct="1">
              <a:lnSpc>
                <a:spcPct val="90000"/>
              </a:lnSpc>
            </a:pPr>
            <a:endParaRPr lang="ru-RU" altLang="ru-RU" sz="20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sz="2000" dirty="0">
                <a:latin typeface="Book Antiqua" panose="02040602050305030304" pitchFamily="18" charset="0"/>
              </a:rPr>
              <a:t>Книги </a:t>
            </a:r>
            <a:r>
              <a:rPr lang="ru-RU" altLang="ru-RU" sz="2000" dirty="0" err="1">
                <a:latin typeface="Book Antiqua" panose="02040602050305030304" pitchFamily="18" charset="0"/>
              </a:rPr>
              <a:t>Б.Акунина</a:t>
            </a:r>
            <a:r>
              <a:rPr lang="ru-RU" altLang="ru-RU" sz="2000" dirty="0">
                <a:latin typeface="Book Antiqua" panose="02040602050305030304" pitchFamily="18" charset="0"/>
              </a:rPr>
              <a:t> вышли в Италии, Франции, Японии. </a:t>
            </a:r>
          </a:p>
          <a:p>
            <a:pPr eaLnBrk="1" hangingPunct="1">
              <a:lnSpc>
                <a:spcPct val="90000"/>
              </a:lnSpc>
            </a:pPr>
            <a:endParaRPr lang="ru-RU" altLang="ru-RU" sz="20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ru-RU" altLang="ru-RU" sz="20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sz="2000" dirty="0">
                <a:latin typeface="Book Antiqua" panose="02040602050305030304" pitchFamily="18" charset="0"/>
              </a:rPr>
              <a:t>     Даже Голливуд не остался равнодушным к его произведениям .Несколько  романов собираются экранизировать. </a:t>
            </a:r>
          </a:p>
          <a:p>
            <a:pPr eaLnBrk="1" hangingPunct="1">
              <a:lnSpc>
                <a:spcPct val="90000"/>
              </a:lnSpc>
            </a:pPr>
            <a:endParaRPr lang="ru-RU" altLang="ru-RU" sz="2000" dirty="0">
              <a:latin typeface="Book Antiqua" panose="0204060205030503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ru-RU" altLang="ru-RU" sz="2000" dirty="0">
              <a:latin typeface="Book Antiqua" panose="02040602050305030304" pitchFamily="18" charset="0"/>
            </a:endParaRPr>
          </a:p>
        </p:txBody>
      </p:sp>
      <p:pic>
        <p:nvPicPr>
          <p:cNvPr id="24584" name="Picture 8" descr="Картинка 5 из 2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766" y="2305239"/>
            <a:ext cx="15525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0" descr="Картинка 7 из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301" y="3861048"/>
            <a:ext cx="17145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2" descr="Картинка 1 из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143" y="2214751"/>
            <a:ext cx="16383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8" y="692696"/>
            <a:ext cx="33337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9"/>
          <a:stretch>
            <a:fillRect/>
          </a:stretch>
        </p:blipFill>
        <p:spPr bwMode="auto">
          <a:xfrm>
            <a:off x="928688" y="404664"/>
            <a:ext cx="4468813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37927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6" name="Picture 12" descr="Картинка 3 из 9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824" y="2063203"/>
            <a:ext cx="3305175" cy="222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21"/>
          <p:cNvSpPr txBox="1">
            <a:spLocks noChangeArrowheads="1"/>
          </p:cNvSpPr>
          <p:nvPr/>
        </p:nvSpPr>
        <p:spPr bwMode="auto">
          <a:xfrm>
            <a:off x="191345" y="4572818"/>
            <a:ext cx="389002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ru-RU" altLang="ru-RU" sz="1600" b="1" dirty="0" smtClean="0">
                <a:latin typeface="Arial" panose="020B0604020202020204" pitchFamily="34" charset="0"/>
              </a:rPr>
              <a:t>2002</a:t>
            </a:r>
            <a:r>
              <a:rPr lang="en-US" altLang="ru-RU" sz="1600" b="1" dirty="0" smtClean="0">
                <a:latin typeface="Arial" panose="020B0604020202020204" pitchFamily="34" charset="0"/>
              </a:rPr>
              <a:t>- </a:t>
            </a:r>
            <a:r>
              <a:rPr lang="ru-RU" altLang="ru-RU" sz="1600" b="1" dirty="0" smtClean="0">
                <a:latin typeface="Arial" panose="020B0604020202020204" pitchFamily="34" charset="0"/>
              </a:rPr>
              <a:t>«Азазель»</a:t>
            </a:r>
            <a:endParaRPr lang="en-US" altLang="ru-RU" sz="1600" b="1" dirty="0" smtClean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ru-RU" altLang="ru-RU" sz="1600" dirty="0">
                <a:latin typeface="Arial" panose="020B0604020202020204" pitchFamily="34" charset="0"/>
              </a:rPr>
              <a:t>р</a:t>
            </a:r>
            <a:r>
              <a:rPr lang="ru-RU" altLang="ru-RU" sz="1600" dirty="0" smtClean="0">
                <a:latin typeface="Arial" panose="020B0604020202020204" pitchFamily="34" charset="0"/>
              </a:rPr>
              <a:t>ежиссер </a:t>
            </a:r>
            <a:endParaRPr lang="ru-RU" altLang="ru-RU" sz="16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</a:rPr>
              <a:t>Александр </a:t>
            </a:r>
            <a:r>
              <a:rPr lang="ru-RU" altLang="ru-RU" sz="1600" dirty="0" smtClean="0">
                <a:latin typeface="Arial" panose="020B0604020202020204" pitchFamily="34" charset="0"/>
              </a:rPr>
              <a:t>Адабашьян</a:t>
            </a:r>
            <a:endParaRPr lang="en-US" altLang="ru-RU" sz="1600" dirty="0" smtClean="0">
              <a:latin typeface="Arial" panose="020B0604020202020204" pitchFamily="34" charset="0"/>
            </a:endParaRPr>
          </a:p>
        </p:txBody>
      </p:sp>
      <p:pic>
        <p:nvPicPr>
          <p:cNvPr id="21527" name="Picture 23" descr="Картинка 5 из 17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532" y="2101303"/>
            <a:ext cx="3095625" cy="207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24"/>
          <p:cNvSpPr txBox="1">
            <a:spLocks noChangeArrowheads="1"/>
          </p:cNvSpPr>
          <p:nvPr/>
        </p:nvSpPr>
        <p:spPr bwMode="auto">
          <a:xfrm>
            <a:off x="7570789" y="4633767"/>
            <a:ext cx="30972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ru-RU" altLang="ru-RU" sz="1600" b="1" dirty="0" smtClean="0">
                <a:latin typeface="Arial" panose="020B0604020202020204" pitchFamily="34" charset="0"/>
              </a:rPr>
              <a:t>2005 </a:t>
            </a:r>
            <a:r>
              <a:rPr lang="en-US" altLang="ru-RU" sz="1600" b="1" dirty="0" smtClean="0">
                <a:latin typeface="Arial" panose="020B0604020202020204" pitchFamily="34" charset="0"/>
              </a:rPr>
              <a:t>- </a:t>
            </a:r>
            <a:r>
              <a:rPr lang="ru-RU" altLang="ru-RU" sz="1600" b="1" dirty="0">
                <a:latin typeface="Arial" panose="020B0604020202020204" pitchFamily="34" charset="0"/>
              </a:rPr>
              <a:t>«Статский советник»</a:t>
            </a:r>
            <a:endParaRPr lang="ru-RU" altLang="ru-RU" sz="1600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ru-RU" altLang="ru-RU" sz="1600" b="1" dirty="0" smtClean="0">
                <a:latin typeface="Arial" panose="020B0604020202020204" pitchFamily="34" charset="0"/>
              </a:rPr>
              <a:t> </a:t>
            </a:r>
            <a:r>
              <a:rPr lang="ru-RU" altLang="ru-RU" sz="1600" dirty="0">
                <a:latin typeface="Arial" panose="020B0604020202020204" pitchFamily="34" charset="0"/>
              </a:rPr>
              <a:t>р</a:t>
            </a:r>
            <a:r>
              <a:rPr lang="ru-RU" altLang="ru-RU" sz="1600" dirty="0" smtClean="0">
                <a:latin typeface="Arial" panose="020B0604020202020204" pitchFamily="34" charset="0"/>
              </a:rPr>
              <a:t>ежиссер </a:t>
            </a:r>
            <a:endParaRPr lang="ru-RU" altLang="ru-RU" sz="16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</a:rPr>
              <a:t>Филипп </a:t>
            </a:r>
            <a:r>
              <a:rPr lang="ru-RU" altLang="ru-RU" sz="1600" dirty="0" smtClean="0">
                <a:latin typeface="Arial" panose="020B0604020202020204" pitchFamily="34" charset="0"/>
              </a:rPr>
              <a:t>Янковский</a:t>
            </a:r>
            <a:endParaRPr lang="en-US" altLang="ru-RU" sz="1600" dirty="0" smtClean="0">
              <a:latin typeface="Arial" panose="020B0604020202020204" pitchFamily="34" charset="0"/>
            </a:endParaRPr>
          </a:p>
        </p:txBody>
      </p:sp>
      <p:sp>
        <p:nvSpPr>
          <p:cNvPr id="21511" name="Text Box 25"/>
          <p:cNvSpPr txBox="1">
            <a:spLocks noChangeArrowheads="1"/>
          </p:cNvSpPr>
          <p:nvPr/>
        </p:nvSpPr>
        <p:spPr bwMode="auto">
          <a:xfrm>
            <a:off x="4448214" y="5242348"/>
            <a:ext cx="300739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ru-RU" altLang="ru-RU" sz="1600" b="1" dirty="0" smtClean="0">
                <a:latin typeface="Arial" panose="020B0604020202020204" pitchFamily="34" charset="0"/>
              </a:rPr>
              <a:t>2005 </a:t>
            </a:r>
            <a:r>
              <a:rPr lang="en-US" altLang="ru-RU" sz="1600" b="1" dirty="0" smtClean="0">
                <a:latin typeface="Arial" panose="020B0604020202020204" pitchFamily="34" charset="0"/>
              </a:rPr>
              <a:t>-</a:t>
            </a:r>
            <a:r>
              <a:rPr lang="ru-RU" altLang="ru-RU" sz="1600" b="1" dirty="0" smtClean="0">
                <a:latin typeface="Arial" panose="020B0604020202020204" pitchFamily="34" charset="0"/>
              </a:rPr>
              <a:t> «Турецкий </a:t>
            </a:r>
            <a:r>
              <a:rPr lang="ru-RU" altLang="ru-RU" sz="1600" b="1" dirty="0">
                <a:latin typeface="Arial" panose="020B0604020202020204" pitchFamily="34" charset="0"/>
              </a:rPr>
              <a:t>гамбит»</a:t>
            </a:r>
            <a:endParaRPr lang="ru-RU" altLang="ru-RU" sz="1600" dirty="0"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ru-RU" altLang="ru-RU" sz="1600" dirty="0" smtClean="0">
                <a:latin typeface="Arial" panose="020B0604020202020204" pitchFamily="34" charset="0"/>
              </a:rPr>
              <a:t>режиссер </a:t>
            </a:r>
            <a:endParaRPr lang="ru-RU" altLang="ru-RU" sz="16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600" dirty="0" err="1">
                <a:latin typeface="Arial" panose="020B0604020202020204" pitchFamily="34" charset="0"/>
              </a:rPr>
              <a:t>Джаник</a:t>
            </a:r>
            <a:r>
              <a:rPr lang="ru-RU" altLang="ru-RU" sz="1600" dirty="0">
                <a:latin typeface="Arial" panose="020B0604020202020204" pitchFamily="34" charset="0"/>
              </a:rPr>
              <a:t> </a:t>
            </a:r>
            <a:r>
              <a:rPr lang="ru-RU" altLang="ru-RU" sz="1600" dirty="0" err="1" smtClean="0">
                <a:latin typeface="Arial" panose="020B0604020202020204" pitchFamily="34" charset="0"/>
              </a:rPr>
              <a:t>Файзиев</a:t>
            </a:r>
            <a:endParaRPr lang="en-US" altLang="ru-RU" sz="1600" dirty="0" smtClean="0">
              <a:latin typeface="Arial" panose="020B0604020202020204" pitchFamily="34" charset="0"/>
            </a:endParaRPr>
          </a:p>
        </p:txBody>
      </p:sp>
      <p:pic>
        <p:nvPicPr>
          <p:cNvPr id="21531" name="Picture 27" descr="Картинка 13 из 47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915" y="2708920"/>
            <a:ext cx="3019425" cy="213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28" descr="c091f660907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6" y="378045"/>
            <a:ext cx="32766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30" descr="c091f660907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52"/>
          <a:stretch>
            <a:fillRect/>
          </a:stretch>
        </p:blipFill>
        <p:spPr bwMode="auto">
          <a:xfrm>
            <a:off x="8480924" y="431343"/>
            <a:ext cx="21240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5304" y="976932"/>
            <a:ext cx="390844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hlink"/>
              </a:buClr>
              <a:buSzPts val="1920"/>
            </a:pPr>
            <a:r>
              <a:rPr lang="ru-RU" sz="2800" b="1" i="1" dirty="0">
                <a:solidFill>
                  <a:schemeClr val="dk1"/>
                </a:solidFill>
                <a:latin typeface="Georgia" panose="02040502050405020303" pitchFamily="18" charset="0"/>
                <a:ea typeface="Arial Black"/>
                <a:cs typeface="Arial Black"/>
                <a:sym typeface="Arial Black"/>
              </a:rPr>
              <a:t>Экранизации книг </a:t>
            </a:r>
          </a:p>
          <a:p>
            <a:pPr lvl="0" algn="ctr">
              <a:buClr>
                <a:schemeClr val="hlink"/>
              </a:buClr>
              <a:buSzPts val="1920"/>
            </a:pPr>
            <a:r>
              <a:rPr lang="ru-RU" sz="2800" b="1" i="1" dirty="0">
                <a:solidFill>
                  <a:schemeClr val="dk1"/>
                </a:solidFill>
                <a:latin typeface="Georgia" panose="02040502050405020303" pitchFamily="18" charset="0"/>
                <a:ea typeface="Arial Black"/>
                <a:cs typeface="Arial Black"/>
                <a:sym typeface="Arial Black"/>
              </a:rPr>
              <a:t>Б. Акунина</a:t>
            </a:r>
            <a:endParaRPr lang="ru-RU" sz="2800" b="1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44744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9616" y="260648"/>
            <a:ext cx="6912768" cy="7200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оценивания</a:t>
            </a:r>
            <a:endParaRPr lang="ru-RU" sz="3600" dirty="0">
              <a:solidFill>
                <a:srgbClr val="C00000"/>
              </a:solidFill>
            </a:endParaRPr>
          </a:p>
        </p:txBody>
      </p:sp>
      <p:graphicFrame>
        <p:nvGraphicFramePr>
          <p:cNvPr id="19" name="Объект 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3585923"/>
              </p:ext>
            </p:extLst>
          </p:nvPr>
        </p:nvGraphicFramePr>
        <p:xfrm>
          <a:off x="1775520" y="836713"/>
          <a:ext cx="8568952" cy="5733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789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4849</TotalTime>
  <Words>1281</Words>
  <Application>Microsoft Office PowerPoint</Application>
  <PresentationFormat>Широкоэкранный</PresentationFormat>
  <Paragraphs>204</Paragraphs>
  <Slides>28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Arial</vt:lpstr>
      <vt:lpstr>Arial Black</vt:lpstr>
      <vt:lpstr>Book Antiqua</vt:lpstr>
      <vt:lpstr>Calibri</vt:lpstr>
      <vt:lpstr>Georgia</vt:lpstr>
      <vt:lpstr>Open Sans</vt:lpstr>
      <vt:lpstr>Tahoma</vt:lpstr>
      <vt:lpstr>Times New Roman</vt:lpstr>
      <vt:lpstr>Wingdings</vt:lpstr>
      <vt:lpstr>Тема Office</vt:lpstr>
      <vt:lpstr>Презентация PowerPoint</vt:lpstr>
      <vt:lpstr>Б. Акунин. Роман «Турецкий гамбит» </vt:lpstr>
      <vt:lpstr>Презентация PowerPoint</vt:lpstr>
      <vt:lpstr>Георгий Чхартишвили  родился  20 мая 1956 года  в Грузии в семье офицера и учительницы.             В 1958 году семья переехала в Москву.  В 1973 году окончил английскую школу № 36.       Закончил историко-филологическое отделение Института стран Азии и Африки (МГУ), имеет диплом историка-японоведа.</vt:lpstr>
      <vt:lpstr>Презентация PowerPoint</vt:lpstr>
      <vt:lpstr>Презентация PowerPoint</vt:lpstr>
      <vt:lpstr>Презентация PowerPoint</vt:lpstr>
      <vt:lpstr>Презентация PowerPoint</vt:lpstr>
      <vt:lpstr>Критерии оценивания</vt:lpstr>
      <vt:lpstr>Дескрипторы</vt:lpstr>
      <vt:lpstr>Презентация PowerPoint</vt:lpstr>
      <vt:lpstr>Задание1</vt:lpstr>
      <vt:lpstr>Примерные ответы</vt:lpstr>
      <vt:lpstr>Презентация PowerPoint</vt:lpstr>
      <vt:lpstr>Словарная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«Назови героя»                                  Найдите соответствия</vt:lpstr>
      <vt:lpstr>«Назови героя»                                                           Проверим</vt:lpstr>
      <vt:lpstr>Презентация PowerPoint</vt:lpstr>
      <vt:lpstr>О ком  и о чём мы узнали?  (О Борисе Акунине. Романы   Акунина строятся  на постоянном смещении границ между реальным историческим фактом и художественным  вымыслом.      По жизненной  достоверности удивительным способностям, масштабом раскрытых преступлений  главный герой его произведений Эраст Фандорин  занимает достойное место в ряду самых ярких художественных образов гениев сыска.  Чему научились?  (использовать виды чтения, владеть техниками критического мышления при чтении) </vt:lpstr>
      <vt:lpstr> Рекомендуемое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Б. Акунин. Роман «Турецкий гамбит»</dc:title>
  <dc:creator>User</dc:creator>
  <cp:lastModifiedBy>Данагул</cp:lastModifiedBy>
  <cp:revision>200</cp:revision>
  <dcterms:created xsi:type="dcterms:W3CDTF">2020-02-07T07:31:33Z</dcterms:created>
  <dcterms:modified xsi:type="dcterms:W3CDTF">2024-12-13T14:01:20Z</dcterms:modified>
</cp:coreProperties>
</file>