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87" r:id="rId2"/>
    <p:sldId id="288" r:id="rId3"/>
    <p:sldId id="289" r:id="rId4"/>
    <p:sldId id="290" r:id="rId5"/>
    <p:sldId id="291" r:id="rId6"/>
    <p:sldId id="292"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3" r:id="rId31"/>
    <p:sldId id="294" r:id="rId32"/>
  </p:sldIdLst>
  <p:sldSz cx="12192000" cy="6858000"/>
  <p:notesSz cx="6858000" cy="9144000"/>
  <p:embeddedFontLst>
    <p:embeddedFont>
      <p:font typeface="Century Gothic" panose="020B0502020202020204" pitchFamily="34" charset="0"/>
      <p:regular r:id="rId34"/>
      <p:bold r:id="rId35"/>
      <p:italic r:id="rId36"/>
      <p:boldItalic r:id="rId37"/>
    </p:embeddedFont>
    <p:embeddedFont>
      <p:font typeface="Source Sans Pro" panose="020B0604020202020204" charset="0"/>
      <p:regular r:id="rId38"/>
      <p:bold r:id="rId39"/>
      <p:italic r:id="rId40"/>
      <p:boldItalic r:id="rId41"/>
    </p:embeddedFont>
    <p:embeddedFont>
      <p:font typeface="Roboto Condensed" panose="020B0604020202020204" charset="0"/>
      <p:regular r:id="rId42"/>
      <p:bold r:id="rId43"/>
      <p:italic r:id="rId44"/>
      <p:boldItalic r:id="rId45"/>
    </p:embeddedFont>
    <p:embeddedFont>
      <p:font typeface="Tahoma" panose="020B0604030504040204" pitchFamily="34" charset="0"/>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31">
          <p15:clr>
            <a:srgbClr val="A4A3A4"/>
          </p15:clr>
        </p15:guide>
        <p15:guide id="2" pos="6106">
          <p15:clr>
            <a:srgbClr val="A4A3A4"/>
          </p15:clr>
        </p15:guide>
        <p15:guide id="3" pos="582">
          <p15:clr>
            <a:srgbClr val="9AA0A6"/>
          </p15:clr>
        </p15:guide>
        <p15:guide id="4" orient="horz" pos="264">
          <p15:clr>
            <a:srgbClr val="9AA0A6"/>
          </p15:clr>
        </p15:guide>
        <p15:guide id="5" pos="7105">
          <p15:clr>
            <a:srgbClr val="9AA0A6"/>
          </p15:clr>
        </p15:guide>
        <p15:guide id="6" orient="horz" pos="3714">
          <p15:clr>
            <a:srgbClr val="9AA0A6"/>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66suMADdyMt5xB4JeDMD23s7G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9A8B14-60E1-4285-A4B8-587066F14FE9}">
  <a:tblStyle styleId="{679A8B14-60E1-4285-A4B8-587066F14FE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6CD16F-A08B-4E16-89A0-1080599E4574}" styleName="Table_1">
    <a:wholeTbl>
      <a:tcTxStyle b="off" i="off">
        <a:font>
          <a:latin typeface="Source Sans Pro"/>
          <a:ea typeface="Source Sans Pro"/>
          <a:cs typeface="Source Sans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7EE"/>
          </a:solidFill>
        </a:fill>
      </a:tcStyle>
    </a:wholeTbl>
    <a:band1H>
      <a:tcTxStyle/>
      <a:tcStyle>
        <a:tcBdr/>
        <a:fill>
          <a:solidFill>
            <a:srgbClr val="D0CCDB"/>
          </a:solidFill>
        </a:fill>
      </a:tcStyle>
    </a:band1H>
    <a:band2H>
      <a:tcTxStyle/>
      <a:tcStyle>
        <a:tcBdr/>
      </a:tcStyle>
    </a:band2H>
    <a:band1V>
      <a:tcTxStyle/>
      <a:tcStyle>
        <a:tcBdr/>
        <a:fill>
          <a:solidFill>
            <a:srgbClr val="D0CCDB"/>
          </a:solidFill>
        </a:fill>
      </a:tcStyle>
    </a:band1V>
    <a:band2V>
      <a:tcTxStyle/>
      <a:tcStyle>
        <a:tcBdr/>
      </a:tcStyle>
    </a:band2V>
    <a:lastCol>
      <a:tcTxStyle b="on" i="off">
        <a:font>
          <a:latin typeface="Source Sans Pro"/>
          <a:ea typeface="Source Sans Pro"/>
          <a:cs typeface="Source Sans Pro"/>
        </a:font>
        <a:schemeClr val="lt1"/>
      </a:tcTxStyle>
      <a:tcStyle>
        <a:tcBdr/>
        <a:fill>
          <a:solidFill>
            <a:schemeClr val="accent1"/>
          </a:solidFill>
        </a:fill>
      </a:tcStyle>
    </a:lastCol>
    <a:firstCol>
      <a:tcTxStyle b="on" i="off">
        <a:font>
          <a:latin typeface="Source Sans Pro"/>
          <a:ea typeface="Source Sans Pro"/>
          <a:cs typeface="Source Sans Pro"/>
        </a:font>
        <a:schemeClr val="lt1"/>
      </a:tcTxStyle>
      <a:tcStyle>
        <a:tcBdr/>
        <a:fill>
          <a:solidFill>
            <a:schemeClr val="accent1"/>
          </a:solidFill>
        </a:fill>
      </a:tcStyle>
    </a:firstCol>
    <a:lastRow>
      <a:tcTxStyle b="on" i="off">
        <a:font>
          <a:latin typeface="Source Sans Pro"/>
          <a:ea typeface="Source Sans Pro"/>
          <a:cs typeface="Source Sans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ource Sans Pro"/>
          <a:ea typeface="Source Sans Pro"/>
          <a:cs typeface="Source Sans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231"/>
        <p:guide pos="6106"/>
        <p:guide pos="582"/>
        <p:guide orient="horz" pos="264"/>
        <p:guide pos="7105"/>
        <p:guide orient="horz" pos="371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606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a2b363e5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a2b363e5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41"/>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6"/>
        <p:cNvGrpSpPr/>
        <p:nvPr/>
      </p:nvGrpSpPr>
      <p:grpSpPr>
        <a:xfrm>
          <a:off x="0" y="0"/>
          <a:ext cx="0" cy="0"/>
          <a:chOff x="0" y="0"/>
          <a:chExt cx="0" cy="0"/>
        </a:xfrm>
      </p:grpSpPr>
      <p:sp>
        <p:nvSpPr>
          <p:cNvPr id="37" name="Google Shape;37;p42"/>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2"/>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
        <p:cNvGrpSpPr/>
        <p:nvPr/>
      </p:nvGrpSpPr>
      <p:grpSpPr>
        <a:xfrm>
          <a:off x="0" y="0"/>
          <a:ext cx="0" cy="0"/>
          <a:chOff x="0" y="0"/>
          <a:chExt cx="0" cy="0"/>
        </a:xfrm>
      </p:grpSpPr>
      <p:sp>
        <p:nvSpPr>
          <p:cNvPr id="40" name="Google Shape;40;p43"/>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43"/>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43"/>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44"/>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44"/>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44"/>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45"/>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45"/>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
        <p:cNvGrpSpPr/>
        <p:nvPr/>
      </p:nvGrpSpPr>
      <p:grpSpPr>
        <a:xfrm>
          <a:off x="0" y="0"/>
          <a:ext cx="0" cy="0"/>
          <a:chOff x="0" y="0"/>
          <a:chExt cx="0" cy="0"/>
        </a:xfrm>
      </p:grpSpPr>
      <p:sp>
        <p:nvSpPr>
          <p:cNvPr id="52" name="Google Shape;52;p46"/>
          <p:cNvSpPr>
            <a:spLocks noGrp="1"/>
          </p:cNvSpPr>
          <p:nvPr>
            <p:ph type="pic" idx="2"/>
          </p:nvPr>
        </p:nvSpPr>
        <p:spPr>
          <a:xfrm>
            <a:off x="6300488"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46"/>
          <p:cNvSpPr>
            <a:spLocks noGrp="1"/>
          </p:cNvSpPr>
          <p:nvPr>
            <p:ph type="pic" idx="3"/>
          </p:nvPr>
        </p:nvSpPr>
        <p:spPr>
          <a:xfrm>
            <a:off x="942714"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46"/>
          <p:cNvSpPr txBox="1">
            <a:spLocks noGrp="1"/>
          </p:cNvSpPr>
          <p:nvPr>
            <p:ph type="ctrTitle"/>
          </p:nvPr>
        </p:nvSpPr>
        <p:spPr>
          <a:xfrm>
            <a:off x="942716" y="8969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47"/>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47"/>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7"/>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47"/>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48"/>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48"/>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48"/>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49"/>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9"/>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50"/>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33"/>
          <p:cNvSpPr txBox="1">
            <a:spLocks noGrp="1"/>
          </p:cNvSpPr>
          <p:nvPr>
            <p:ph type="ctrTitle"/>
          </p:nvPr>
        </p:nvSpPr>
        <p:spPr>
          <a:xfrm>
            <a:off x="835196" y="1120817"/>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51"/>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52"/>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53"/>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54"/>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55"/>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55"/>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55"/>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55"/>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55"/>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56"/>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6"/>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56"/>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56"/>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57"/>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57"/>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79898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1133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815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34"/>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35"/>
          <p:cNvSpPr>
            <a:spLocks noGrp="1"/>
          </p:cNvSpPr>
          <p:nvPr>
            <p:ph type="pic" idx="2"/>
          </p:nvPr>
        </p:nvSpPr>
        <p:spPr>
          <a:xfrm>
            <a:off x="0" y="0"/>
            <a:ext cx="12192000" cy="6858000"/>
          </a:xfrm>
          <a:prstGeom prst="rect">
            <a:avLst/>
          </a:prstGeom>
          <a:solidFill>
            <a:srgbClr val="BFBFBF"/>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36"/>
          <p:cNvSpPr txBox="1">
            <a:spLocks noGrp="1"/>
          </p:cNvSpPr>
          <p:nvPr>
            <p:ph type="ctrTitle"/>
          </p:nvPr>
        </p:nvSpPr>
        <p:spPr>
          <a:xfrm>
            <a:off x="835196" y="83582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sp>
        <p:nvSpPr>
          <p:cNvPr id="25" name="Google Shape;25;p37"/>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38"/>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39"/>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39"/>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1"/>
        <p:cNvGrpSpPr/>
        <p:nvPr/>
      </p:nvGrpSpPr>
      <p:grpSpPr>
        <a:xfrm>
          <a:off x="0" y="0"/>
          <a:ext cx="0" cy="0"/>
          <a:chOff x="0" y="0"/>
          <a:chExt cx="0" cy="0"/>
        </a:xfrm>
      </p:grpSpPr>
      <p:sp>
        <p:nvSpPr>
          <p:cNvPr id="32" name="Google Shape;32;p40"/>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40"/>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1" name="Google Shape;77;p1"/>
          <p:cNvCxnSpPr>
            <a:cxnSpLocks noChangeShapeType="1"/>
          </p:cNvCxnSpPr>
          <p:nvPr/>
        </p:nvCxnSpPr>
        <p:spPr bwMode="auto">
          <a:xfrm>
            <a:off x="1411782" y="5189215"/>
            <a:ext cx="925259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572871" y="5300084"/>
            <a:ext cx="8950332"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Google Shape;76;p1"/>
          <p:cNvSpPr>
            <a:spLocks noChangeArrowheads="1"/>
          </p:cNvSpPr>
          <p:nvPr/>
        </p:nvSpPr>
        <p:spPr bwMode="auto">
          <a:xfrm>
            <a:off x="1007435" y="3140968"/>
            <a:ext cx="10567373"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lvl="0" algn="ctr"/>
            <a:r>
              <a:rPr lang="ru-RU" sz="25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Уроки нравственности в рассказе </a:t>
            </a:r>
          </a:p>
          <a:p>
            <a:pPr lvl="0" algn="ctr"/>
            <a:r>
              <a:rPr lang="ru-RU" sz="25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rPr>
              <a:t>К. Г. Паустовского «Телеграмма»</a:t>
            </a:r>
          </a:p>
          <a:p>
            <a:pPr algn="ctr" eaLnBrk="1" hangingPunct="1">
              <a:buClr>
                <a:srgbClr val="000000"/>
              </a:buClr>
              <a:buFont typeface="Arial" pitchFamily="34" charset="0"/>
              <a:buNone/>
            </a:pP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Русский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язык и литература</a:t>
            </a:r>
            <a:r>
              <a:rPr lang="ru-RU" altLang="ru-RU" sz="2500" b="1" dirty="0" smtClean="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 9 </a:t>
            </a:r>
            <a:r>
              <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Open Sans" pitchFamily="34" charset="0"/>
              </a:rPr>
              <a:t>класс</a:t>
            </a:r>
          </a:p>
          <a:p>
            <a:pPr algn="ctr" eaLnBrk="1" hangingPunct="1">
              <a:buClr>
                <a:srgbClr val="000000"/>
              </a:buClr>
              <a:buFont typeface="Arial" pitchFamily="34" charset="0"/>
              <a:buNone/>
            </a:pPr>
            <a:endParaRPr lang="ru-RU" altLang="ru-RU" sz="2500" b="1" dirty="0">
              <a:solidFill>
                <a:srgbClr val="090F78"/>
              </a:solidFill>
              <a:latin typeface="Tahoma" panose="020B0604030504040204" pitchFamily="34" charset="0"/>
              <a:ea typeface="Tahoma" panose="020B0604030504040204" pitchFamily="34" charset="0"/>
              <a:cs typeface="Tahoma" panose="020B0604030504040204" pitchFamily="34" charset="0"/>
              <a:sym typeface="Century Gothic" pitchFamily="34" charset="0"/>
            </a:endParaRPr>
          </a:p>
        </p:txBody>
      </p:sp>
    </p:spTree>
    <p:extLst>
      <p:ext uri="{BB962C8B-B14F-4D97-AF65-F5344CB8AC3E}">
        <p14:creationId xmlns:p14="http://schemas.microsoft.com/office/powerpoint/2010/main" val="1812930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0"/>
          <p:cNvSpPr txBox="1"/>
          <p:nvPr/>
        </p:nvSpPr>
        <p:spPr>
          <a:xfrm>
            <a:off x="1034143" y="468086"/>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24" name="Google Shape;424;p10"/>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25" name="Google Shape;425;p10"/>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26" name="Google Shape;426;p10"/>
          <p:cNvGraphicFramePr/>
          <p:nvPr/>
        </p:nvGraphicFramePr>
        <p:xfrm>
          <a:off x="1034158" y="878766"/>
          <a:ext cx="10003900" cy="5325650"/>
        </p:xfrm>
        <a:graphic>
          <a:graphicData uri="http://schemas.openxmlformats.org/drawingml/2006/table">
            <a:tbl>
              <a:tblPr>
                <a:noFill/>
                <a:tableStyleId>{679A8B14-60E1-4285-A4B8-587066F14FE9}</a:tableStyleId>
              </a:tblPr>
              <a:tblGrid>
                <a:gridCol w="10003900">
                  <a:extLst>
                    <a:ext uri="{9D8B030D-6E8A-4147-A177-3AD203B41FA5}">
                      <a16:colId xmlns:a16="http://schemas.microsoft.com/office/drawing/2014/main" val="20000"/>
                    </a:ext>
                  </a:extLst>
                </a:gridCol>
              </a:tblGrid>
              <a:tr h="5325650">
                <a:tc>
                  <a:txBody>
                    <a:bodyPr/>
                    <a:lstStyle/>
                    <a:p>
                      <a:pPr marL="0" lvl="0" indent="0" algn="l" rtl="0">
                        <a:spcBef>
                          <a:spcPts val="0"/>
                        </a:spcBef>
                        <a:spcAft>
                          <a:spcPts val="0"/>
                        </a:spcAft>
                        <a:buNone/>
                      </a:pPr>
                      <a:r>
                        <a:rPr lang="ru-RU" sz="2500" b="1">
                          <a:solidFill>
                            <a:schemeClr val="accent4"/>
                          </a:solidFill>
                          <a:latin typeface="Tahoma"/>
                          <a:ea typeface="Tahoma"/>
                          <a:cs typeface="Tahoma"/>
                          <a:sym typeface="Tahoma"/>
                        </a:rPr>
                        <a:t>В:</a:t>
                      </a:r>
                      <a:r>
                        <a:rPr lang="ru-RU" sz="2500" b="1">
                          <a:solidFill>
                            <a:srgbClr val="434343"/>
                          </a:solidFill>
                          <a:latin typeface="Tahoma"/>
                          <a:ea typeface="Tahoma"/>
                          <a:cs typeface="Tahoma"/>
                          <a:sym typeface="Tahoma"/>
                        </a:rPr>
                        <a:t> </a:t>
                      </a:r>
                      <a:r>
                        <a:rPr lang="ru-RU" sz="2500">
                          <a:solidFill>
                            <a:srgbClr val="434343"/>
                          </a:solidFill>
                          <a:latin typeface="Tahoma"/>
                          <a:ea typeface="Tahoma"/>
                          <a:cs typeface="Tahoma"/>
                          <a:sym typeface="Tahoma"/>
                        </a:rPr>
                        <a:t> Найдите в этом отрывке словосочетания, характеризующие внутреннее состояние Катерины Петровны. Опишите душевное состояние главной героини. Докажите, что в выделенном БСП второе предложение дополняет первое.</a:t>
                      </a:r>
                      <a:endParaRPr sz="2500">
                        <a:solidFill>
                          <a:srgbClr val="FF0000"/>
                        </a:solidFill>
                        <a:latin typeface="Tahoma"/>
                        <a:ea typeface="Tahoma"/>
                        <a:cs typeface="Tahoma"/>
                        <a:sym typeface="Tahoma"/>
                      </a:endParaRPr>
                    </a:p>
                    <a:p>
                      <a:pPr marL="0" marR="0" lvl="0" indent="0" algn="l" rtl="0">
                        <a:spcBef>
                          <a:spcPts val="0"/>
                        </a:spcBef>
                        <a:spcAft>
                          <a:spcPts val="0"/>
                        </a:spcAft>
                        <a:buNone/>
                      </a:pPr>
                      <a:endParaRPr sz="1800">
                        <a:solidFill>
                          <a:schemeClr val="dk1"/>
                        </a:solidFill>
                        <a:latin typeface="Tahoma"/>
                        <a:ea typeface="Tahoma"/>
                        <a:cs typeface="Tahoma"/>
                        <a:sym typeface="Tahoma"/>
                      </a:endParaRPr>
                    </a:p>
                    <a:p>
                      <a:pPr marL="0" marR="0" lvl="0" indent="0" algn="l" rtl="0">
                        <a:spcBef>
                          <a:spcPts val="0"/>
                        </a:spcBef>
                        <a:spcAft>
                          <a:spcPts val="0"/>
                        </a:spcAft>
                        <a:buNone/>
                      </a:pPr>
                      <a:endParaRPr sz="2200">
                        <a:solidFill>
                          <a:schemeClr val="accent1"/>
                        </a:solidFill>
                        <a:latin typeface="Tahoma"/>
                        <a:ea typeface="Tahoma"/>
                        <a:cs typeface="Tahoma"/>
                        <a:sym typeface="Tahoma"/>
                      </a:endParaRPr>
                    </a:p>
                    <a:p>
                      <a:pPr marL="0" marR="0" lvl="0" indent="0" algn="l" rtl="0">
                        <a:spcBef>
                          <a:spcPts val="0"/>
                        </a:spcBef>
                        <a:spcAft>
                          <a:spcPts val="0"/>
                        </a:spcAft>
                        <a:buNone/>
                      </a:pPr>
                      <a:endParaRPr sz="2200">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27" name="Google Shape;427;p10"/>
          <p:cNvPicPr preferRelativeResize="0"/>
          <p:nvPr/>
        </p:nvPicPr>
        <p:blipFill>
          <a:blip r:embed="rId3">
            <a:alphaModFix/>
          </a:blip>
          <a:stretch>
            <a:fillRect/>
          </a:stretch>
        </p:blipFill>
        <p:spPr>
          <a:xfrm>
            <a:off x="1125924" y="3253500"/>
            <a:ext cx="3828200" cy="1947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a2b363e54a_0_0"/>
          <p:cNvSpPr txBox="1"/>
          <p:nvPr/>
        </p:nvSpPr>
        <p:spPr>
          <a:xfrm>
            <a:off x="1034143" y="468086"/>
            <a:ext cx="97101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33" name="Google Shape;433;ga2b363e54a_0_0"/>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34" name="Google Shape;434;ga2b363e54a_0_0"/>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35" name="Google Shape;435;ga2b363e54a_0_0"/>
          <p:cNvGraphicFramePr/>
          <p:nvPr/>
        </p:nvGraphicFramePr>
        <p:xfrm>
          <a:off x="1034158" y="570166"/>
          <a:ext cx="10003900" cy="5325650"/>
        </p:xfrm>
        <a:graphic>
          <a:graphicData uri="http://schemas.openxmlformats.org/drawingml/2006/table">
            <a:tbl>
              <a:tblPr>
                <a:noFill/>
                <a:tableStyleId>{679A8B14-60E1-4285-A4B8-587066F14FE9}</a:tableStyleId>
              </a:tblPr>
              <a:tblGrid>
                <a:gridCol w="10003900">
                  <a:extLst>
                    <a:ext uri="{9D8B030D-6E8A-4147-A177-3AD203B41FA5}">
                      <a16:colId xmlns:a16="http://schemas.microsoft.com/office/drawing/2014/main" val="20000"/>
                    </a:ext>
                  </a:extLst>
                </a:gridCol>
              </a:tblGrid>
              <a:tr h="5325650">
                <a:tc>
                  <a:txBody>
                    <a:bodyPr/>
                    <a:lstStyle/>
                    <a:p>
                      <a:pPr marL="0" lvl="0" indent="0" algn="l" rtl="0">
                        <a:spcBef>
                          <a:spcPts val="0"/>
                        </a:spcBef>
                        <a:spcAft>
                          <a:spcPts val="0"/>
                        </a:spcAft>
                        <a:buNone/>
                      </a:pPr>
                      <a:endParaRPr sz="2200">
                        <a:solidFill>
                          <a:srgbClr val="FF0000"/>
                        </a:solidFill>
                        <a:latin typeface="Tahoma"/>
                        <a:ea typeface="Tahoma"/>
                        <a:cs typeface="Tahoma"/>
                        <a:sym typeface="Tahoma"/>
                      </a:endParaRPr>
                    </a:p>
                    <a:p>
                      <a:pPr marL="0" marR="0" lvl="0" indent="0" algn="l" rtl="0">
                        <a:spcBef>
                          <a:spcPts val="0"/>
                        </a:spcBef>
                        <a:spcAft>
                          <a:spcPts val="0"/>
                        </a:spcAft>
                        <a:buNone/>
                      </a:pPr>
                      <a:r>
                        <a:rPr lang="ru-RU" sz="2200" b="1">
                          <a:solidFill>
                            <a:schemeClr val="accent4"/>
                          </a:solidFill>
                          <a:latin typeface="Tahoma"/>
                          <a:ea typeface="Tahoma"/>
                          <a:cs typeface="Tahoma"/>
                          <a:sym typeface="Tahoma"/>
                        </a:rPr>
                        <a:t>О:</a:t>
                      </a:r>
                      <a:r>
                        <a:rPr lang="ru-RU" sz="2200">
                          <a:solidFill>
                            <a:srgbClr val="FF0000"/>
                          </a:solidFill>
                          <a:latin typeface="Tahoma"/>
                          <a:ea typeface="Tahoma"/>
                          <a:cs typeface="Tahoma"/>
                          <a:sym typeface="Tahoma"/>
                        </a:rPr>
                        <a:t> </a:t>
                      </a:r>
                      <a:r>
                        <a:rPr lang="ru-RU" sz="2200">
                          <a:solidFill>
                            <a:schemeClr val="dk1"/>
                          </a:solidFill>
                          <a:latin typeface="Tahoma"/>
                          <a:ea typeface="Tahoma"/>
                          <a:cs typeface="Tahoma"/>
                          <a:sym typeface="Tahoma"/>
                        </a:rPr>
                        <a:t>Заколоченная несколько лет калитка; впервые за этот год вышла из дома; шла медленно, ощупью; позабытые звёзды; палые листья; побрела назад.</a:t>
                      </a:r>
                      <a:endParaRPr sz="2200"/>
                    </a:p>
                    <a:p>
                      <a:pPr marL="0" marR="0" lvl="0" indent="0" algn="l" rtl="0">
                        <a:spcBef>
                          <a:spcPts val="0"/>
                        </a:spcBef>
                        <a:spcAft>
                          <a:spcPts val="0"/>
                        </a:spcAft>
                        <a:buNone/>
                      </a:pPr>
                      <a:r>
                        <a:rPr lang="ru-RU" sz="2200">
                          <a:solidFill>
                            <a:schemeClr val="dk1"/>
                          </a:solidFill>
                          <a:latin typeface="Tahoma"/>
                          <a:ea typeface="Tahoma"/>
                          <a:cs typeface="Tahoma"/>
                          <a:sym typeface="Tahoma"/>
                        </a:rPr>
                        <a:t>     Главная героиня чувствует одиночество. Заколоченная калитка говорит о том, что к ней никто не ходит, кроме сторожа Тихона и Манюшки, дочери соседа. Она сильно болеет, потому что уже почти год не выходит из дома.</a:t>
                      </a:r>
                      <a:endParaRPr sz="2200"/>
                    </a:p>
                    <a:p>
                      <a:pPr marL="0" marR="0" lvl="0" indent="0" algn="l" rtl="0">
                        <a:spcBef>
                          <a:spcPts val="0"/>
                        </a:spcBef>
                        <a:spcAft>
                          <a:spcPts val="0"/>
                        </a:spcAft>
                        <a:buNone/>
                      </a:pPr>
                      <a:endParaRPr sz="1800">
                        <a:solidFill>
                          <a:schemeClr val="dk1"/>
                        </a:solidFill>
                        <a:latin typeface="Tahoma"/>
                        <a:ea typeface="Tahoma"/>
                        <a:cs typeface="Tahoma"/>
                        <a:sym typeface="Tahoma"/>
                      </a:endParaRPr>
                    </a:p>
                    <a:p>
                      <a:pPr marL="0" marR="0" lvl="0" indent="0" algn="l" rtl="0">
                        <a:spcBef>
                          <a:spcPts val="0"/>
                        </a:spcBef>
                        <a:spcAft>
                          <a:spcPts val="0"/>
                        </a:spcAft>
                        <a:buNone/>
                      </a:pPr>
                      <a:r>
                        <a:rPr lang="ru-RU" sz="2200">
                          <a:solidFill>
                            <a:schemeClr val="accent1"/>
                          </a:solidFill>
                          <a:latin typeface="Tahoma"/>
                          <a:ea typeface="Tahoma"/>
                          <a:cs typeface="Tahoma"/>
                          <a:sym typeface="Tahoma"/>
                        </a:rPr>
                        <a:t>В выделенном БСП второе предложение дополняет первое, и это </a:t>
                      </a:r>
                      <a:endParaRPr sz="2200">
                        <a:solidFill>
                          <a:schemeClr val="accent1"/>
                        </a:solidFill>
                        <a:latin typeface="Tahoma"/>
                        <a:ea typeface="Tahoma"/>
                        <a:cs typeface="Tahoma"/>
                        <a:sym typeface="Tahoma"/>
                      </a:endParaRPr>
                    </a:p>
                    <a:p>
                      <a:pPr marL="0" marR="0" lvl="0" indent="0" algn="l" rtl="0">
                        <a:spcBef>
                          <a:spcPts val="0"/>
                        </a:spcBef>
                        <a:spcAft>
                          <a:spcPts val="0"/>
                        </a:spcAft>
                        <a:buNone/>
                      </a:pPr>
                      <a:r>
                        <a:rPr lang="ru-RU" sz="2200">
                          <a:solidFill>
                            <a:schemeClr val="accent1"/>
                          </a:solidFill>
                          <a:latin typeface="Tahoma"/>
                          <a:ea typeface="Tahoma"/>
                          <a:cs typeface="Tahoma"/>
                          <a:sym typeface="Tahoma"/>
                        </a:rPr>
                        <a:t>можно проверить союзом ЧТО. </a:t>
                      </a:r>
                      <a:r>
                        <a:rPr lang="ru-RU" sz="2200" i="1">
                          <a:solidFill>
                            <a:schemeClr val="accent1"/>
                          </a:solidFill>
                          <a:latin typeface="Tahoma"/>
                          <a:ea typeface="Tahoma"/>
                          <a:cs typeface="Tahoma"/>
                          <a:sym typeface="Tahoma"/>
                        </a:rPr>
                        <a:t>Она задохнулась, остановилась </a:t>
                      </a:r>
                      <a:endParaRPr sz="2200" i="1">
                        <a:solidFill>
                          <a:schemeClr val="accent1"/>
                        </a:solidFill>
                        <a:latin typeface="Tahoma"/>
                        <a:ea typeface="Tahoma"/>
                        <a:cs typeface="Tahoma"/>
                        <a:sym typeface="Tahoma"/>
                      </a:endParaRPr>
                    </a:p>
                    <a:p>
                      <a:pPr marL="0" marR="0" lvl="0" indent="0" algn="l" rtl="0">
                        <a:spcBef>
                          <a:spcPts val="0"/>
                        </a:spcBef>
                        <a:spcAft>
                          <a:spcPts val="0"/>
                        </a:spcAft>
                        <a:buNone/>
                      </a:pPr>
                      <a:r>
                        <a:rPr lang="ru-RU" sz="2200" i="1">
                          <a:solidFill>
                            <a:schemeClr val="accent1"/>
                          </a:solidFill>
                          <a:latin typeface="Tahoma"/>
                          <a:ea typeface="Tahoma"/>
                          <a:cs typeface="Tahoma"/>
                          <a:sym typeface="Tahoma"/>
                        </a:rPr>
                        <a:t>у старого дерева, взялась рукой за холодную, мокрую ветку и </a:t>
                      </a:r>
                      <a:endParaRPr sz="2200" i="1">
                        <a:solidFill>
                          <a:schemeClr val="accent1"/>
                        </a:solidFill>
                        <a:latin typeface="Tahoma"/>
                        <a:ea typeface="Tahoma"/>
                        <a:cs typeface="Tahoma"/>
                        <a:sym typeface="Tahoma"/>
                      </a:endParaRPr>
                    </a:p>
                    <a:p>
                      <a:pPr marL="0" marR="0" lvl="0" indent="0" algn="l" rtl="0">
                        <a:spcBef>
                          <a:spcPts val="0"/>
                        </a:spcBef>
                        <a:spcAft>
                          <a:spcPts val="0"/>
                        </a:spcAft>
                        <a:buNone/>
                      </a:pPr>
                      <a:r>
                        <a:rPr lang="ru-RU" sz="2200" i="1">
                          <a:solidFill>
                            <a:schemeClr val="accent1"/>
                          </a:solidFill>
                          <a:latin typeface="Tahoma"/>
                          <a:ea typeface="Tahoma"/>
                          <a:cs typeface="Tahoma"/>
                          <a:sym typeface="Tahoma"/>
                        </a:rPr>
                        <a:t>узнала, ЧТО  это был её клён.</a:t>
                      </a:r>
                      <a:endParaRPr sz="2200">
                        <a:solidFill>
                          <a:schemeClr val="accent1"/>
                        </a:solidFill>
                        <a:latin typeface="Tahoma"/>
                        <a:ea typeface="Tahoma"/>
                        <a:cs typeface="Tahoma"/>
                        <a:sym typeface="Tahoma"/>
                      </a:endParaRPr>
                    </a:p>
                    <a:p>
                      <a:pPr marL="0" marR="0" lvl="0" indent="0" algn="l" rtl="0">
                        <a:spcBef>
                          <a:spcPts val="0"/>
                        </a:spcBef>
                        <a:spcAft>
                          <a:spcPts val="0"/>
                        </a:spcAft>
                        <a:buNone/>
                      </a:pPr>
                      <a:endParaRPr sz="2200">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1"/>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41" name="Google Shape;441;p11"/>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42" name="Google Shape;442;p11"/>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43" name="Google Shape;443;p11"/>
          <p:cNvGraphicFramePr/>
          <p:nvPr>
            <p:extLst>
              <p:ext uri="{D42A27DB-BD31-4B8C-83A1-F6EECF244321}">
                <p14:modId xmlns:p14="http://schemas.microsoft.com/office/powerpoint/2010/main" val="4153946507"/>
              </p:ext>
            </p:extLst>
          </p:nvPr>
        </p:nvGraphicFramePr>
        <p:xfrm>
          <a:off x="488080" y="609600"/>
          <a:ext cx="7432500" cy="5120640"/>
        </p:xfrm>
        <a:graphic>
          <a:graphicData uri="http://schemas.openxmlformats.org/drawingml/2006/table">
            <a:tbl>
              <a:tblPr>
                <a:noFill/>
                <a:tableStyleId>{679A8B14-60E1-4285-A4B8-587066F14FE9}</a:tableStyleId>
              </a:tblPr>
              <a:tblGrid>
                <a:gridCol w="7432500">
                  <a:extLst>
                    <a:ext uri="{9D8B030D-6E8A-4147-A177-3AD203B41FA5}">
                      <a16:colId xmlns:a16="http://schemas.microsoft.com/office/drawing/2014/main" val="20000"/>
                    </a:ext>
                  </a:extLst>
                </a:gridCol>
              </a:tblGrid>
              <a:tr h="2383975">
                <a:tc>
                  <a:txBody>
                    <a:bodyPr/>
                    <a:lstStyle/>
                    <a:p>
                      <a:pPr marL="0" marR="0" lvl="0" indent="0" algn="l" rtl="0">
                        <a:spcBef>
                          <a:spcPts val="0"/>
                        </a:spcBef>
                        <a:spcAft>
                          <a:spcPts val="0"/>
                        </a:spcAft>
                        <a:buNone/>
                      </a:pPr>
                      <a:r>
                        <a:rPr lang="ru-RU" sz="2400" b="1" dirty="0">
                          <a:solidFill>
                            <a:schemeClr val="accent4"/>
                          </a:solidFill>
                          <a:latin typeface="Tahoma"/>
                          <a:ea typeface="Tahoma"/>
                          <a:cs typeface="Tahoma"/>
                          <a:sym typeface="Tahoma"/>
                        </a:rPr>
                        <a:t>Т:</a:t>
                      </a:r>
                      <a:r>
                        <a:rPr lang="ru-RU" sz="2400" dirty="0">
                          <a:solidFill>
                            <a:srgbClr val="434343"/>
                          </a:solidFill>
                          <a:latin typeface="Tahoma"/>
                          <a:ea typeface="Tahoma"/>
                          <a:cs typeface="Tahoma"/>
                          <a:sym typeface="Tahoma"/>
                        </a:rPr>
                        <a:t> «Ненаглядная моя!</a:t>
                      </a:r>
                      <a:endParaRPr sz="2400" dirty="0">
                        <a:solidFill>
                          <a:srgbClr val="434343"/>
                        </a:solidFill>
                      </a:endParaRPr>
                    </a:p>
                    <a:p>
                      <a:pPr marL="0" marR="0" lvl="0" indent="0" algn="l" rtl="0">
                        <a:spcBef>
                          <a:spcPts val="0"/>
                        </a:spcBef>
                        <a:spcAft>
                          <a:spcPts val="0"/>
                        </a:spcAft>
                        <a:buNone/>
                      </a:pPr>
                      <a:r>
                        <a:rPr lang="ru-RU" sz="2400" dirty="0">
                          <a:solidFill>
                            <a:srgbClr val="434343"/>
                          </a:solidFill>
                          <a:latin typeface="Tahoma"/>
                          <a:ea typeface="Tahoma"/>
                          <a:cs typeface="Tahoma"/>
                          <a:sym typeface="Tahoma"/>
                        </a:rPr>
                        <a:t>Зиму эту я не переживу. Приезжай хоть на день. Дай хоть поглядеть на тебя, подержать твои руки. Стара я стала и слаба до того, что тяжело мне не то что ходить, а даже сидеть и лежать. Смерть забыла ко мне дорогу. Сад сохнет – совсем уж не тот, да я его и не вижу. Нынче осень плохая. Так тяжело; что вся жизнь, кажется, не была такая длинная, как одна эта осень».</a:t>
                      </a:r>
                      <a:endParaRPr sz="2400" dirty="0">
                        <a:solidFill>
                          <a:srgbClr val="434343"/>
                        </a:solidFill>
                      </a:endParaRPr>
                    </a:p>
                    <a:p>
                      <a:pPr marL="0" marR="0" lvl="0" indent="0" algn="l" rtl="0">
                        <a:spcBef>
                          <a:spcPts val="0"/>
                        </a:spcBef>
                        <a:spcAft>
                          <a:spcPts val="0"/>
                        </a:spcAft>
                        <a:buNone/>
                      </a:pPr>
                      <a:endParaRPr sz="2400" dirty="0">
                        <a:solidFill>
                          <a:srgbClr val="434343"/>
                        </a:solidFill>
                        <a:latin typeface="Tahoma"/>
                        <a:ea typeface="Tahoma"/>
                        <a:cs typeface="Tahoma"/>
                        <a:sym typeface="Tahoma"/>
                      </a:endParaRPr>
                    </a:p>
                    <a:p>
                      <a:pPr marL="0" marR="0" lvl="0" indent="0" algn="l" rtl="0">
                        <a:spcBef>
                          <a:spcPts val="0"/>
                        </a:spcBef>
                        <a:spcAft>
                          <a:spcPts val="0"/>
                        </a:spcAft>
                        <a:buNone/>
                      </a:pPr>
                      <a:r>
                        <a:rPr lang="ru-RU" sz="2400" b="1" dirty="0">
                          <a:solidFill>
                            <a:schemeClr val="accent4"/>
                          </a:solidFill>
                          <a:latin typeface="Tahoma"/>
                          <a:ea typeface="Tahoma"/>
                          <a:cs typeface="Tahoma"/>
                          <a:sym typeface="Tahoma"/>
                        </a:rPr>
                        <a:t>В:</a:t>
                      </a:r>
                      <a:r>
                        <a:rPr lang="ru-RU" sz="2400" dirty="0">
                          <a:solidFill>
                            <a:srgbClr val="434343"/>
                          </a:solidFill>
                          <a:latin typeface="Tahoma"/>
                          <a:ea typeface="Tahoma"/>
                          <a:cs typeface="Tahoma"/>
                          <a:sym typeface="Tahoma"/>
                        </a:rPr>
                        <a:t> Что вас удивило в письме Катерины Петровны? Почему в таком коротком письме она пишет об окружающей природе, если обычно в письмах сообщают о знакомых или родственниках?</a:t>
                      </a:r>
                      <a:endParaRPr sz="2400" dirty="0">
                        <a:solidFill>
                          <a:srgbClr val="434343"/>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44" name="Google Shape;444;p11" descr="C:\Users\Компьютер-8\Desktop\img1.jpg"/>
          <p:cNvPicPr preferRelativeResize="0"/>
          <p:nvPr/>
        </p:nvPicPr>
        <p:blipFill rotWithShape="1">
          <a:blip r:embed="rId3">
            <a:alphaModFix/>
          </a:blip>
          <a:srcRect l="56856"/>
          <a:stretch/>
        </p:blipFill>
        <p:spPr>
          <a:xfrm>
            <a:off x="8039827" y="1924323"/>
            <a:ext cx="2758800" cy="28905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50" name="Google Shape;450;p12"/>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51" name="Google Shape;451;p12"/>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52" name="Google Shape;452;p12"/>
          <p:cNvSpPr/>
          <p:nvPr/>
        </p:nvSpPr>
        <p:spPr>
          <a:xfrm>
            <a:off x="1211250" y="620975"/>
            <a:ext cx="97695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chemeClr val="accent4"/>
                </a:solidFill>
                <a:latin typeface="Tahoma"/>
                <a:ea typeface="Tahoma"/>
                <a:cs typeface="Tahoma"/>
                <a:sym typeface="Tahoma"/>
              </a:rPr>
              <a:t>О:</a:t>
            </a:r>
            <a:r>
              <a:rPr lang="ru-RU" sz="2400">
                <a:solidFill>
                  <a:schemeClr val="dk1"/>
                </a:solidFill>
                <a:latin typeface="Tahoma"/>
                <a:ea typeface="Tahoma"/>
                <a:cs typeface="Tahoma"/>
                <a:sym typeface="Tahoma"/>
              </a:rPr>
              <a:t> Катерине Петровне не о ком писать. Единственная родная душа для неё – это дочь Настя. А «плохая осень» – это одиночество матери.</a:t>
            </a:r>
            <a:endParaRPr sz="2400">
              <a:solidFill>
                <a:schemeClr val="dk1"/>
              </a:solidFill>
              <a:latin typeface="Tahoma"/>
              <a:ea typeface="Tahoma"/>
              <a:cs typeface="Tahoma"/>
              <a:sym typeface="Tahoma"/>
            </a:endParaRPr>
          </a:p>
        </p:txBody>
      </p:sp>
      <p:pic>
        <p:nvPicPr>
          <p:cNvPr id="453" name="Google Shape;453;p12" descr="C:\Users\Компьютер-8\Desktop\unnamed (1).jpg"/>
          <p:cNvPicPr preferRelativeResize="0"/>
          <p:nvPr/>
        </p:nvPicPr>
        <p:blipFill rotWithShape="1">
          <a:blip r:embed="rId3">
            <a:alphaModFix/>
          </a:blip>
          <a:srcRect/>
          <a:stretch/>
        </p:blipFill>
        <p:spPr>
          <a:xfrm>
            <a:off x="3860100" y="1939275"/>
            <a:ext cx="4471800" cy="37056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3"/>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59" name="Google Shape;459;p13"/>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60" name="Google Shape;460;p13"/>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61" name="Google Shape;461;p13"/>
          <p:cNvSpPr/>
          <p:nvPr/>
        </p:nvSpPr>
        <p:spPr>
          <a:xfrm>
            <a:off x="1164775" y="609600"/>
            <a:ext cx="6808800" cy="415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chemeClr val="accent4"/>
                </a:solidFill>
                <a:latin typeface="Tahoma"/>
                <a:ea typeface="Tahoma"/>
                <a:cs typeface="Tahoma"/>
                <a:sym typeface="Tahoma"/>
              </a:rPr>
              <a:t>Т:</a:t>
            </a:r>
            <a:r>
              <a:rPr lang="ru-RU" sz="2400">
                <a:solidFill>
                  <a:srgbClr val="FF0000"/>
                </a:solidFill>
                <a:latin typeface="Tahoma"/>
                <a:ea typeface="Tahoma"/>
                <a:cs typeface="Tahoma"/>
                <a:sym typeface="Tahoma"/>
              </a:rPr>
              <a:t> </a:t>
            </a:r>
            <a:r>
              <a:rPr lang="ru-RU" sz="2400">
                <a:solidFill>
                  <a:schemeClr val="dk1"/>
                </a:solidFill>
                <a:latin typeface="Tahoma"/>
                <a:ea typeface="Tahoma"/>
                <a:cs typeface="Tahoma"/>
                <a:sym typeface="Tahoma"/>
              </a:rPr>
              <a:t>«Письмо от Катерины Петровны Настя получила на службе. Она спрятала его в сумочку, не читая, — решила прочесть после работы. Письма Катерины Петровны вызывали у Насти вздох облегчения: раз мать пишет — значит, жива. Но вместе с тем от них начиналось глухое беспокойство, будто каждое письмо было безмолвным укором. … Художники звали её Сольвейг за русые волосы и большие холодные глаза».</a:t>
            </a:r>
            <a:endParaRPr sz="2400">
              <a:latin typeface="Tahoma"/>
              <a:ea typeface="Tahoma"/>
              <a:cs typeface="Tahoma"/>
              <a:sym typeface="Tahoma"/>
            </a:endParaRPr>
          </a:p>
          <a:p>
            <a:pPr marL="0" marR="0" lvl="0" indent="0" algn="l" rtl="0">
              <a:spcBef>
                <a:spcPts val="0"/>
              </a:spcBef>
              <a:spcAft>
                <a:spcPts val="0"/>
              </a:spcAft>
              <a:buNone/>
            </a:pPr>
            <a:endParaRPr sz="2400">
              <a:solidFill>
                <a:schemeClr val="dk1"/>
              </a:solidFill>
              <a:latin typeface="Tahoma"/>
              <a:ea typeface="Tahoma"/>
              <a:cs typeface="Tahoma"/>
              <a:sym typeface="Tahoma"/>
            </a:endParaRPr>
          </a:p>
          <a:p>
            <a:pPr marL="0" marR="0" lvl="0" indent="0" algn="l" rtl="0">
              <a:spcBef>
                <a:spcPts val="0"/>
              </a:spcBef>
              <a:spcAft>
                <a:spcPts val="0"/>
              </a:spcAft>
              <a:buNone/>
            </a:pPr>
            <a:r>
              <a:rPr lang="ru-RU" sz="2400" b="1">
                <a:solidFill>
                  <a:schemeClr val="accent4"/>
                </a:solidFill>
                <a:latin typeface="Tahoma"/>
                <a:ea typeface="Tahoma"/>
                <a:cs typeface="Tahoma"/>
                <a:sym typeface="Tahoma"/>
              </a:rPr>
              <a:t>В:</a:t>
            </a:r>
            <a:r>
              <a:rPr lang="ru-RU" sz="2400">
                <a:solidFill>
                  <a:schemeClr val="dk1"/>
                </a:solidFill>
                <a:latin typeface="Tahoma"/>
                <a:ea typeface="Tahoma"/>
                <a:cs typeface="Tahoma"/>
                <a:sym typeface="Tahoma"/>
              </a:rPr>
              <a:t> Найдите словосочетания, характеризующие душевное состояние Насти.</a:t>
            </a:r>
            <a:endParaRPr sz="2400">
              <a:solidFill>
                <a:schemeClr val="dk1"/>
              </a:solidFill>
              <a:latin typeface="Tahoma"/>
              <a:ea typeface="Tahoma"/>
              <a:cs typeface="Tahoma"/>
              <a:sym typeface="Tahoma"/>
            </a:endParaRPr>
          </a:p>
        </p:txBody>
      </p:sp>
      <p:pic>
        <p:nvPicPr>
          <p:cNvPr id="462" name="Google Shape;462;p13"/>
          <p:cNvPicPr preferRelativeResize="0"/>
          <p:nvPr/>
        </p:nvPicPr>
        <p:blipFill>
          <a:blip r:embed="rId3">
            <a:alphaModFix/>
          </a:blip>
          <a:stretch>
            <a:fillRect/>
          </a:stretch>
        </p:blipFill>
        <p:spPr>
          <a:xfrm>
            <a:off x="7973575" y="3434686"/>
            <a:ext cx="2552138" cy="3031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4"/>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68" name="Google Shape;468;p14"/>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69" name="Google Shape;469;p14"/>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70" name="Google Shape;470;p14"/>
          <p:cNvGraphicFramePr/>
          <p:nvPr>
            <p:extLst>
              <p:ext uri="{D42A27DB-BD31-4B8C-83A1-F6EECF244321}">
                <p14:modId xmlns:p14="http://schemas.microsoft.com/office/powerpoint/2010/main" val="3785058941"/>
              </p:ext>
            </p:extLst>
          </p:nvPr>
        </p:nvGraphicFramePr>
        <p:xfrm>
          <a:off x="409420" y="335280"/>
          <a:ext cx="9735450" cy="1463040"/>
        </p:xfrm>
        <a:graphic>
          <a:graphicData uri="http://schemas.openxmlformats.org/drawingml/2006/table">
            <a:tbl>
              <a:tblPr>
                <a:noFill/>
                <a:tableStyleId>{679A8B14-60E1-4285-A4B8-587066F14FE9}</a:tableStyleId>
              </a:tblPr>
              <a:tblGrid>
                <a:gridCol w="9735450">
                  <a:extLst>
                    <a:ext uri="{9D8B030D-6E8A-4147-A177-3AD203B41FA5}">
                      <a16:colId xmlns:a16="http://schemas.microsoft.com/office/drawing/2014/main" val="20000"/>
                    </a:ext>
                  </a:extLst>
                </a:gridCol>
              </a:tblGrid>
              <a:tr h="254000">
                <a:tc>
                  <a:txBody>
                    <a:bodyPr/>
                    <a:lstStyle/>
                    <a:p>
                      <a:pPr marL="0" marR="0" lvl="0" indent="0" algn="l" rtl="0">
                        <a:spcBef>
                          <a:spcPts val="0"/>
                        </a:spcBef>
                        <a:spcAft>
                          <a:spcPts val="0"/>
                        </a:spcAft>
                        <a:buNone/>
                      </a:pPr>
                      <a:r>
                        <a:rPr lang="ru-RU" sz="2400" b="1" dirty="0">
                          <a:solidFill>
                            <a:schemeClr val="accent4"/>
                          </a:solidFill>
                          <a:latin typeface="Tahoma"/>
                          <a:ea typeface="Tahoma"/>
                          <a:cs typeface="Tahoma"/>
                          <a:sym typeface="Tahoma"/>
                        </a:rPr>
                        <a:t>О: </a:t>
                      </a:r>
                      <a:r>
                        <a:rPr lang="ru-RU" sz="2400" dirty="0">
                          <a:solidFill>
                            <a:schemeClr val="dk1"/>
                          </a:solidFill>
                          <a:latin typeface="Tahoma"/>
                          <a:ea typeface="Tahoma"/>
                          <a:cs typeface="Tahoma"/>
                          <a:sym typeface="Tahoma"/>
                        </a:rPr>
                        <a:t>Глухое беспокойство, безмолвный укор и холодные глаза. Совесть героини спит, но она есть. И есть надежда, что когда-нибудь её совесть проснется. Не было бы поздно.</a:t>
                      </a:r>
                      <a:endParaRPr sz="2400" dirty="0"/>
                    </a:p>
                    <a:p>
                      <a:pPr marL="0" marR="0" lvl="0" indent="0" algn="l" rtl="0">
                        <a:spcBef>
                          <a:spcPts val="0"/>
                        </a:spcBef>
                        <a:spcAft>
                          <a:spcPts val="0"/>
                        </a:spcAft>
                        <a:buNone/>
                      </a:pPr>
                      <a:r>
                        <a:rPr lang="ru-RU" sz="2400" dirty="0">
                          <a:solidFill>
                            <a:schemeClr val="dk1"/>
                          </a:solidFill>
                          <a:latin typeface="Source Sans Pro"/>
                          <a:ea typeface="Source Sans Pro"/>
                          <a:cs typeface="Source Sans Pro"/>
                          <a:sym typeface="Source Sans Pro"/>
                        </a:rPr>
                        <a:t> </a:t>
                      </a:r>
                      <a:endParaRPr sz="2400" dirty="0">
                        <a:solidFill>
                          <a:schemeClr val="dk1"/>
                        </a:solidFill>
                        <a:latin typeface="Source Sans Pro"/>
                        <a:ea typeface="Source Sans Pro"/>
                        <a:cs typeface="Source Sans Pro"/>
                        <a:sym typeface="Source Sans Pro"/>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71" name="Google Shape;471;p14" descr="C:\Users\Компьютер-8\Desktop\Telegramma_1.jpg"/>
          <p:cNvPicPr preferRelativeResize="0"/>
          <p:nvPr/>
        </p:nvPicPr>
        <p:blipFill rotWithShape="1">
          <a:blip r:embed="rId3">
            <a:alphaModFix/>
          </a:blip>
          <a:srcRect/>
          <a:stretch/>
        </p:blipFill>
        <p:spPr>
          <a:xfrm>
            <a:off x="3472511" y="1820764"/>
            <a:ext cx="5247000" cy="39351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5"/>
          <p:cNvSpPr txBox="1"/>
          <p:nvPr/>
        </p:nvSpPr>
        <p:spPr>
          <a:xfrm>
            <a:off x="1077686" y="914400"/>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77" name="Google Shape;477;p15"/>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78" name="Google Shape;478;p15"/>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79" name="Google Shape;479;p15"/>
          <p:cNvSpPr/>
          <p:nvPr/>
        </p:nvSpPr>
        <p:spPr>
          <a:xfrm>
            <a:off x="1077674" y="468750"/>
            <a:ext cx="98952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300" b="1">
                <a:solidFill>
                  <a:schemeClr val="accent4"/>
                </a:solidFill>
                <a:latin typeface="Tahoma"/>
                <a:ea typeface="Tahoma"/>
                <a:cs typeface="Tahoma"/>
                <a:sym typeface="Tahoma"/>
              </a:rPr>
              <a:t>Т:</a:t>
            </a:r>
            <a:r>
              <a:rPr lang="ru-RU" sz="2300">
                <a:solidFill>
                  <a:srgbClr val="FF0000"/>
                </a:solidFill>
                <a:latin typeface="Tahoma"/>
                <a:ea typeface="Tahoma"/>
                <a:cs typeface="Tahoma"/>
                <a:sym typeface="Tahoma"/>
              </a:rPr>
              <a:t> </a:t>
            </a:r>
            <a:r>
              <a:rPr lang="ru-RU" sz="2300">
                <a:solidFill>
                  <a:schemeClr val="dk1"/>
                </a:solidFill>
                <a:latin typeface="Tahoma"/>
                <a:ea typeface="Tahoma"/>
                <a:cs typeface="Tahoma"/>
                <a:sym typeface="Tahoma"/>
              </a:rPr>
              <a:t>«В дверях появилась курьерша из Союза — добрая и бестолковая Даша. Она делала Насте какие-то знаки. Настя подошла к ней и Даша, ухмыляясь, подала ей телеграмму.</a:t>
            </a:r>
            <a:endParaRPr sz="2300">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Настя вернулась на свое место, незаметно вскрыла телеграмму, прочла и ничего не поняла:</a:t>
            </a:r>
            <a:endParaRPr sz="2300">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"Катя помирает. Тихон"</a:t>
            </a:r>
            <a:endParaRPr sz="2300">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"Какая Катя? — растерянно подумала Настя. — Какой Тихон? Должно быть, это не мне".</a:t>
            </a:r>
            <a:endParaRPr sz="2300">
              <a:latin typeface="Tahoma"/>
              <a:ea typeface="Tahoma"/>
              <a:cs typeface="Tahoma"/>
              <a:sym typeface="Tahoma"/>
            </a:endParaRPr>
          </a:p>
          <a:p>
            <a:pPr marL="0" marR="0" lvl="0" indent="0" algn="l" rtl="0">
              <a:spcBef>
                <a:spcPts val="0"/>
              </a:spcBef>
              <a:spcAft>
                <a:spcPts val="0"/>
              </a:spcAft>
              <a:buNone/>
            </a:pPr>
            <a:r>
              <a:rPr lang="ru-RU" sz="2300" b="1" i="1">
                <a:solidFill>
                  <a:schemeClr val="dk1"/>
                </a:solidFill>
                <a:latin typeface="Tahoma"/>
                <a:ea typeface="Tahoma"/>
                <a:cs typeface="Tahoma"/>
                <a:sym typeface="Tahoma"/>
              </a:rPr>
              <a:t>Она посмотрела на адрес: телеграмма была ей.</a:t>
            </a:r>
            <a:r>
              <a:rPr lang="ru-RU" sz="2300">
                <a:solidFill>
                  <a:schemeClr val="dk1"/>
                </a:solidFill>
                <a:latin typeface="Tahoma"/>
                <a:ea typeface="Tahoma"/>
                <a:cs typeface="Tahoma"/>
                <a:sym typeface="Tahoma"/>
              </a:rPr>
              <a:t> Тогда </a:t>
            </a:r>
            <a:endParaRPr sz="2300">
              <a:solidFill>
                <a:schemeClr val="dk1"/>
              </a:solidFill>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только она заметила тонкие печатные буквы на бумажной </a:t>
            </a:r>
            <a:endParaRPr sz="2300">
              <a:solidFill>
                <a:schemeClr val="dk1"/>
              </a:solidFill>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ленте: "Заборье".</a:t>
            </a:r>
            <a:endParaRPr sz="2300">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Настя скомкала телеграмму и нахмурилась».</a:t>
            </a:r>
            <a:endParaRPr sz="2300">
              <a:latin typeface="Tahoma"/>
              <a:ea typeface="Tahoma"/>
              <a:cs typeface="Tahoma"/>
              <a:sym typeface="Tahoma"/>
            </a:endParaRPr>
          </a:p>
          <a:p>
            <a:pPr marL="0" marR="0" lvl="0" indent="0" algn="l" rtl="0">
              <a:spcBef>
                <a:spcPts val="0"/>
              </a:spcBef>
              <a:spcAft>
                <a:spcPts val="0"/>
              </a:spcAft>
              <a:buNone/>
            </a:pPr>
            <a:r>
              <a:rPr lang="ru-RU" sz="2300" b="1">
                <a:solidFill>
                  <a:schemeClr val="accent4"/>
                </a:solidFill>
                <a:latin typeface="Tahoma"/>
                <a:ea typeface="Tahoma"/>
                <a:cs typeface="Tahoma"/>
                <a:sym typeface="Tahoma"/>
              </a:rPr>
              <a:t>В:</a:t>
            </a:r>
            <a:r>
              <a:rPr lang="ru-RU" sz="2300">
                <a:solidFill>
                  <a:srgbClr val="FF0000"/>
                </a:solidFill>
                <a:latin typeface="Tahoma"/>
                <a:ea typeface="Tahoma"/>
                <a:cs typeface="Tahoma"/>
                <a:sym typeface="Tahoma"/>
              </a:rPr>
              <a:t>  </a:t>
            </a:r>
            <a:r>
              <a:rPr lang="ru-RU" sz="2300">
                <a:solidFill>
                  <a:schemeClr val="dk1"/>
                </a:solidFill>
                <a:latin typeface="Tahoma"/>
                <a:ea typeface="Tahoma"/>
                <a:cs typeface="Tahoma"/>
                <a:sym typeface="Tahoma"/>
              </a:rPr>
              <a:t>Как характеризует Настю отношение к телеграмме? </a:t>
            </a:r>
            <a:endParaRPr sz="2300">
              <a:solidFill>
                <a:schemeClr val="dk1"/>
              </a:solidFill>
              <a:latin typeface="Tahoma"/>
              <a:ea typeface="Tahoma"/>
              <a:cs typeface="Tahoma"/>
              <a:sym typeface="Tahoma"/>
            </a:endParaRPr>
          </a:p>
          <a:p>
            <a:pPr marL="0" marR="0" lvl="0" indent="0" algn="l" rtl="0">
              <a:spcBef>
                <a:spcPts val="0"/>
              </a:spcBef>
              <a:spcAft>
                <a:spcPts val="0"/>
              </a:spcAft>
              <a:buNone/>
            </a:pPr>
            <a:r>
              <a:rPr lang="ru-RU" sz="2300">
                <a:solidFill>
                  <a:schemeClr val="dk1"/>
                </a:solidFill>
                <a:latin typeface="Tahoma"/>
                <a:ea typeface="Tahoma"/>
                <a:cs typeface="Tahoma"/>
                <a:sym typeface="Tahoma"/>
              </a:rPr>
              <a:t>Установите смысловые связи в выделенном БСП и составьте графическую схему.</a:t>
            </a:r>
            <a:endParaRPr sz="2300">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6"/>
          <p:cNvSpPr txBox="1"/>
          <p:nvPr/>
        </p:nvSpPr>
        <p:spPr>
          <a:xfrm>
            <a:off x="1088571" y="947057"/>
            <a:ext cx="971005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p:txBody>
      </p:sp>
      <p:sp>
        <p:nvSpPr>
          <p:cNvPr id="485" name="Google Shape;485;p16"/>
          <p:cNvSpPr/>
          <p:nvPr/>
        </p:nvSpPr>
        <p:spPr>
          <a:xfrm>
            <a:off x="0" y="4572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86" name="Google Shape;486;p16"/>
          <p:cNvSpPr/>
          <p:nvPr/>
        </p:nvSpPr>
        <p:spPr>
          <a:xfrm>
            <a:off x="0" y="762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87" name="Google Shape;487;p16"/>
          <p:cNvGraphicFramePr/>
          <p:nvPr>
            <p:extLst>
              <p:ext uri="{D42A27DB-BD31-4B8C-83A1-F6EECF244321}">
                <p14:modId xmlns:p14="http://schemas.microsoft.com/office/powerpoint/2010/main" val="2529123171"/>
              </p:ext>
            </p:extLst>
          </p:nvPr>
        </p:nvGraphicFramePr>
        <p:xfrm>
          <a:off x="1088576" y="608659"/>
          <a:ext cx="6568950" cy="5120640"/>
        </p:xfrm>
        <a:graphic>
          <a:graphicData uri="http://schemas.openxmlformats.org/drawingml/2006/table">
            <a:tbl>
              <a:tblPr>
                <a:noFill/>
                <a:tableStyleId>{679A8B14-60E1-4285-A4B8-587066F14FE9}</a:tableStyleId>
              </a:tblPr>
              <a:tblGrid>
                <a:gridCol w="6568950">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ru-RU" sz="2400" b="1" u="none" dirty="0">
                          <a:solidFill>
                            <a:schemeClr val="accent4"/>
                          </a:solidFill>
                          <a:latin typeface="Tahoma"/>
                          <a:ea typeface="Tahoma"/>
                          <a:cs typeface="Tahoma"/>
                          <a:sym typeface="Tahoma"/>
                        </a:rPr>
                        <a:t>О:</a:t>
                      </a:r>
                      <a:r>
                        <a:rPr lang="ru-RU" sz="2400" u="none" dirty="0">
                          <a:solidFill>
                            <a:srgbClr val="FF0000"/>
                          </a:solidFill>
                          <a:latin typeface="Tahoma"/>
                          <a:ea typeface="Tahoma"/>
                          <a:cs typeface="Tahoma"/>
                          <a:sym typeface="Tahoma"/>
                        </a:rPr>
                        <a:t> </a:t>
                      </a:r>
                      <a:r>
                        <a:rPr lang="ru-RU" sz="2400" dirty="0">
                          <a:solidFill>
                            <a:schemeClr val="dk1"/>
                          </a:solidFill>
                          <a:latin typeface="Tahoma"/>
                          <a:ea typeface="Tahoma"/>
                          <a:cs typeface="Tahoma"/>
                          <a:sym typeface="Tahoma"/>
                        </a:rPr>
                        <a:t>Она недовольна. Настя сначала даже не поняла, о какой Кате идет речь, ей было стыдно признаться в том, что в то время, когда она наслаждается похвалой, у неё умирает мать. Неприятное чувство испытывает героиня, потому что эта телеграмма нарушила её планы, потому она и скомкала её.</a:t>
                      </a:r>
                      <a:r>
                        <a:rPr lang="ru-RU" sz="2400" b="1" u="sng" dirty="0">
                          <a:solidFill>
                            <a:schemeClr val="dk1"/>
                          </a:solidFill>
                          <a:latin typeface="Tahoma"/>
                          <a:ea typeface="Tahoma"/>
                          <a:cs typeface="Tahoma"/>
                          <a:sym typeface="Tahoma"/>
                        </a:rPr>
                        <a:t> </a:t>
                      </a:r>
                      <a:endParaRPr dirty="0"/>
                    </a:p>
                    <a:p>
                      <a:pPr marL="0" marR="0" lvl="0" indent="0" algn="l" rtl="0">
                        <a:spcBef>
                          <a:spcPts val="0"/>
                        </a:spcBef>
                        <a:spcAft>
                          <a:spcPts val="0"/>
                        </a:spcAft>
                        <a:buNone/>
                      </a:pPr>
                      <a:endParaRPr sz="2400" dirty="0">
                        <a:solidFill>
                          <a:schemeClr val="dk1"/>
                        </a:solidFill>
                        <a:latin typeface="Tahoma"/>
                        <a:ea typeface="Tahoma"/>
                        <a:cs typeface="Tahoma"/>
                        <a:sym typeface="Tahoma"/>
                      </a:endParaRPr>
                    </a:p>
                    <a:p>
                      <a:pPr marL="0" marR="0" lvl="0" indent="0" algn="l" rtl="0">
                        <a:spcBef>
                          <a:spcPts val="0"/>
                        </a:spcBef>
                        <a:spcAft>
                          <a:spcPts val="0"/>
                        </a:spcAft>
                        <a:buNone/>
                      </a:pPr>
                      <a:r>
                        <a:rPr lang="ru-RU" sz="2400" dirty="0">
                          <a:solidFill>
                            <a:schemeClr val="dk1"/>
                          </a:solidFill>
                          <a:latin typeface="Tahoma"/>
                          <a:ea typeface="Tahoma"/>
                          <a:cs typeface="Tahoma"/>
                          <a:sym typeface="Tahoma"/>
                        </a:rPr>
                        <a:t>Второе предложение  дополняет первое. Можно вставить </a:t>
                      </a:r>
                      <a:r>
                        <a:rPr lang="ru-RU" sz="2300" dirty="0">
                          <a:solidFill>
                            <a:schemeClr val="dk1"/>
                          </a:solidFill>
                          <a:latin typeface="Tahoma"/>
                          <a:ea typeface="Tahoma"/>
                          <a:cs typeface="Tahoma"/>
                          <a:sym typeface="Tahoma"/>
                        </a:rPr>
                        <a:t>«</a:t>
                      </a:r>
                      <a:r>
                        <a:rPr lang="ru-RU" sz="2400" i="1" dirty="0">
                          <a:solidFill>
                            <a:schemeClr val="dk1"/>
                          </a:solidFill>
                          <a:latin typeface="Tahoma"/>
                          <a:ea typeface="Tahoma"/>
                          <a:cs typeface="Tahoma"/>
                          <a:sym typeface="Tahoma"/>
                        </a:rPr>
                        <a:t>и увидела, что...</a:t>
                      </a:r>
                      <a:r>
                        <a:rPr lang="ru-RU" sz="2300" dirty="0">
                          <a:solidFill>
                            <a:schemeClr val="dk1"/>
                          </a:solidFill>
                          <a:latin typeface="Tahoma"/>
                          <a:ea typeface="Tahoma"/>
                          <a:cs typeface="Tahoma"/>
                          <a:sym typeface="Tahoma"/>
                        </a:rPr>
                        <a:t>»</a:t>
                      </a:r>
                      <a:r>
                        <a:rPr lang="ru-RU" sz="2400" i="1" dirty="0">
                          <a:solidFill>
                            <a:schemeClr val="dk1"/>
                          </a:solidFill>
                          <a:latin typeface="Tahoma"/>
                          <a:ea typeface="Tahoma"/>
                          <a:cs typeface="Tahoma"/>
                          <a:sym typeface="Tahoma"/>
                        </a:rPr>
                        <a:t> </a:t>
                      </a:r>
                      <a:endParaRPr dirty="0"/>
                    </a:p>
                    <a:p>
                      <a:pPr marL="0" marR="0" lvl="0" indent="0" algn="l" rtl="0">
                        <a:spcBef>
                          <a:spcPts val="0"/>
                        </a:spcBef>
                        <a:spcAft>
                          <a:spcPts val="0"/>
                        </a:spcAft>
                        <a:buNone/>
                      </a:pPr>
                      <a:r>
                        <a:rPr lang="ru-RU" sz="2400" b="1" i="1" dirty="0">
                          <a:solidFill>
                            <a:srgbClr val="0070C0"/>
                          </a:solidFill>
                          <a:latin typeface="Tahoma" panose="020B0604030504040204" pitchFamily="34" charset="0"/>
                          <a:ea typeface="Tahoma" panose="020B0604030504040204" pitchFamily="34" charset="0"/>
                          <a:cs typeface="Tahoma" panose="020B0604030504040204" pitchFamily="34" charset="0"/>
                          <a:sym typeface="Tahoma"/>
                        </a:rPr>
                        <a:t>Она посмотрела на адрес и увидела, </a:t>
                      </a:r>
                      <a:endParaRPr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ru-RU" sz="2400" b="1" i="1" dirty="0">
                          <a:solidFill>
                            <a:srgbClr val="0070C0"/>
                          </a:solidFill>
                          <a:latin typeface="Tahoma" panose="020B0604030504040204" pitchFamily="34" charset="0"/>
                          <a:ea typeface="Tahoma" panose="020B0604030504040204" pitchFamily="34" charset="0"/>
                          <a:cs typeface="Tahoma" panose="020B0604030504040204" pitchFamily="34" charset="0"/>
                          <a:sym typeface="Tahoma"/>
                        </a:rPr>
                        <a:t>что телеграмма была ей. </a:t>
                      </a:r>
                      <a:endParaRPr sz="2400" dirty="0">
                        <a:solidFill>
                          <a:srgbClr val="0070C0"/>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spcBef>
                          <a:spcPts val="0"/>
                        </a:spcBef>
                        <a:spcAft>
                          <a:spcPts val="0"/>
                        </a:spcAft>
                        <a:buNone/>
                      </a:pPr>
                      <a:r>
                        <a:rPr lang="ru-RU" sz="2400" dirty="0">
                          <a:solidFill>
                            <a:schemeClr val="dk1"/>
                          </a:solidFill>
                          <a:latin typeface="Tahoma"/>
                          <a:ea typeface="Tahoma"/>
                          <a:cs typeface="Tahoma"/>
                          <a:sym typeface="Tahoma"/>
                        </a:rPr>
                        <a:t>Схема – [ … ] : [ …].</a:t>
                      </a:r>
                      <a:endParaRPr sz="2400" dirty="0">
                        <a:solidFill>
                          <a:schemeClr val="dk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88" name="Google Shape;488;p16"/>
          <p:cNvPicPr preferRelativeResize="0"/>
          <p:nvPr/>
        </p:nvPicPr>
        <p:blipFill>
          <a:blip r:embed="rId3">
            <a:alphaModFix/>
          </a:blip>
          <a:stretch>
            <a:fillRect/>
          </a:stretch>
        </p:blipFill>
        <p:spPr>
          <a:xfrm>
            <a:off x="7084319" y="3730550"/>
            <a:ext cx="2987626" cy="3127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7"/>
          <p:cNvSpPr/>
          <p:nvPr/>
        </p:nvSpPr>
        <p:spPr>
          <a:xfrm>
            <a:off x="1093606" y="644043"/>
            <a:ext cx="85998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chemeClr val="accent4"/>
                </a:solidFill>
                <a:latin typeface="Tahoma"/>
                <a:ea typeface="Tahoma"/>
                <a:cs typeface="Tahoma"/>
                <a:sym typeface="Tahoma"/>
              </a:rPr>
              <a:t>Т:</a:t>
            </a:r>
            <a:r>
              <a:rPr lang="ru-RU" sz="2400">
                <a:solidFill>
                  <a:srgbClr val="FF0000"/>
                </a:solidFill>
                <a:latin typeface="Tahoma"/>
                <a:ea typeface="Tahoma"/>
                <a:cs typeface="Tahoma"/>
                <a:sym typeface="Tahoma"/>
              </a:rPr>
              <a:t> </a:t>
            </a:r>
            <a:r>
              <a:rPr lang="ru-RU" sz="2400">
                <a:solidFill>
                  <a:schemeClr val="dk1"/>
                </a:solidFill>
                <a:latin typeface="Tahoma"/>
                <a:ea typeface="Tahoma"/>
                <a:cs typeface="Tahoma"/>
                <a:sym typeface="Tahoma"/>
              </a:rPr>
              <a:t>«В Заборье Настя приехала на второй день после похорон. Она застала свежий могильный холм на кладбище — земля на нём смёрзлась комками — и холодную, тёмную комнату Катерины Петровны, из которой, казалось, жизнь ушла давным-давно.</a:t>
            </a:r>
            <a:endParaRPr sz="2400"/>
          </a:p>
          <a:p>
            <a:pPr marL="0" marR="0" lvl="0" indent="0" algn="l" rtl="0">
              <a:spcBef>
                <a:spcPts val="0"/>
              </a:spcBef>
              <a:spcAft>
                <a:spcPts val="0"/>
              </a:spcAft>
              <a:buNone/>
            </a:pPr>
            <a:r>
              <a:rPr lang="ru-RU" sz="2400">
                <a:solidFill>
                  <a:schemeClr val="dk1"/>
                </a:solidFill>
                <a:latin typeface="Tahoma"/>
                <a:ea typeface="Tahoma"/>
                <a:cs typeface="Tahoma"/>
                <a:sym typeface="Tahoma"/>
              </a:rPr>
              <a:t>В этой комнате Настя проплакала всю ночь, пока за окнами не засинел мутный и тяжёлый рассвет.</a:t>
            </a:r>
            <a:endParaRPr sz="2400"/>
          </a:p>
          <a:p>
            <a:pPr marL="0" marR="0" lvl="0" indent="0" algn="l" rtl="0">
              <a:spcBef>
                <a:spcPts val="0"/>
              </a:spcBef>
              <a:spcAft>
                <a:spcPts val="0"/>
              </a:spcAft>
              <a:buNone/>
            </a:pPr>
            <a:r>
              <a:rPr lang="ru-RU" sz="2400">
                <a:solidFill>
                  <a:schemeClr val="dk1"/>
                </a:solidFill>
                <a:latin typeface="Tahoma"/>
                <a:ea typeface="Tahoma"/>
                <a:cs typeface="Tahoma"/>
                <a:sym typeface="Tahoma"/>
              </a:rPr>
              <a:t>Уехала Настя из Заборья крадучись, стараясь, чтобы её никто не увидел и ни о чём не расспрашивал. Ей казалось, что никто, кроме Катерины Петровны, не мог снять с неё неисправимой вины, невыносимой тяжести».</a:t>
            </a:r>
            <a:endParaRPr sz="2400"/>
          </a:p>
          <a:p>
            <a:pPr marL="0" marR="0" lvl="0" indent="0" algn="l" rtl="0">
              <a:spcBef>
                <a:spcPts val="0"/>
              </a:spcBef>
              <a:spcAft>
                <a:spcPts val="0"/>
              </a:spcAft>
              <a:buNone/>
            </a:pPr>
            <a:endParaRPr sz="2400">
              <a:solidFill>
                <a:schemeClr val="dk1"/>
              </a:solidFill>
              <a:latin typeface="Tahoma"/>
              <a:ea typeface="Tahoma"/>
              <a:cs typeface="Tahoma"/>
              <a:sym typeface="Tahoma"/>
            </a:endParaRPr>
          </a:p>
          <a:p>
            <a:pPr marL="0" marR="0" lvl="0" indent="0" algn="l" rtl="0">
              <a:spcBef>
                <a:spcPts val="0"/>
              </a:spcBef>
              <a:spcAft>
                <a:spcPts val="0"/>
              </a:spcAft>
              <a:buNone/>
            </a:pPr>
            <a:r>
              <a:rPr lang="ru-RU" sz="2400" b="1">
                <a:solidFill>
                  <a:schemeClr val="accent4"/>
                </a:solidFill>
                <a:latin typeface="Tahoma"/>
                <a:ea typeface="Tahoma"/>
                <a:cs typeface="Tahoma"/>
                <a:sym typeface="Tahoma"/>
              </a:rPr>
              <a:t>В:</a:t>
            </a:r>
            <a:r>
              <a:rPr lang="ru-RU" sz="2400">
                <a:solidFill>
                  <a:srgbClr val="FF0000"/>
                </a:solidFill>
                <a:latin typeface="Tahoma"/>
                <a:ea typeface="Tahoma"/>
                <a:cs typeface="Tahoma"/>
                <a:sym typeface="Tahoma"/>
              </a:rPr>
              <a:t> </a:t>
            </a:r>
            <a:r>
              <a:rPr lang="ru-RU" sz="2400">
                <a:solidFill>
                  <a:schemeClr val="dk1"/>
                </a:solidFill>
                <a:latin typeface="Tahoma"/>
                <a:ea typeface="Tahoma"/>
                <a:cs typeface="Tahoma"/>
                <a:sym typeface="Tahoma"/>
              </a:rPr>
              <a:t>Почему Настя испытывает чувство «неисправимой вины» и «невыносимой тяжести»?</a:t>
            </a:r>
            <a:endParaRPr sz="2400">
              <a:solidFill>
                <a:schemeClr val="dk1"/>
              </a:solidFill>
              <a:latin typeface="Tahoma"/>
              <a:ea typeface="Tahoma"/>
              <a:cs typeface="Tahoma"/>
              <a:sym typeface="Tahoma"/>
            </a:endParaRPr>
          </a:p>
        </p:txBody>
      </p:sp>
      <p:pic>
        <p:nvPicPr>
          <p:cNvPr id="494" name="Google Shape;494;p17"/>
          <p:cNvPicPr preferRelativeResize="0"/>
          <p:nvPr/>
        </p:nvPicPr>
        <p:blipFill>
          <a:blip r:embed="rId3">
            <a:alphaModFix/>
          </a:blip>
          <a:stretch>
            <a:fillRect/>
          </a:stretch>
        </p:blipFill>
        <p:spPr>
          <a:xfrm>
            <a:off x="8828943" y="4424481"/>
            <a:ext cx="2696727" cy="2142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p:nvPr/>
        </p:nvSpPr>
        <p:spPr>
          <a:xfrm>
            <a:off x="376629" y="491227"/>
            <a:ext cx="9855600" cy="163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dirty="0">
                <a:solidFill>
                  <a:schemeClr val="accent4"/>
                </a:solidFill>
                <a:latin typeface="Tahoma"/>
                <a:ea typeface="Tahoma"/>
                <a:cs typeface="Tahoma"/>
                <a:sym typeface="Tahoma"/>
              </a:rPr>
              <a:t>О:</a:t>
            </a:r>
            <a:r>
              <a:rPr lang="ru-RU" sz="2400" dirty="0">
                <a:solidFill>
                  <a:srgbClr val="434343"/>
                </a:solidFill>
                <a:latin typeface="Tahoma"/>
                <a:ea typeface="Tahoma"/>
                <a:cs typeface="Tahoma"/>
                <a:sym typeface="Tahoma"/>
              </a:rPr>
              <a:t> Она не успела попросить прощения у собственной матери за невнимательность, жестокосердие, душевную чёрствость, которую она проявляла по отношению к Катерине Петровне. Не успела проводить её в последний путь.</a:t>
            </a:r>
            <a:endParaRPr sz="2400" dirty="0">
              <a:solidFill>
                <a:srgbClr val="434343"/>
              </a:solidFill>
            </a:endParaRPr>
          </a:p>
          <a:p>
            <a:pPr marL="0" marR="0" lvl="0" indent="0" algn="l" rtl="0">
              <a:spcBef>
                <a:spcPts val="0"/>
              </a:spcBef>
              <a:spcAft>
                <a:spcPts val="0"/>
              </a:spcAft>
              <a:buNone/>
            </a:pPr>
            <a:endParaRPr sz="2400" dirty="0">
              <a:solidFill>
                <a:srgbClr val="434343"/>
              </a:solidFill>
              <a:latin typeface="Source Sans Pro"/>
              <a:ea typeface="Source Sans Pro"/>
              <a:cs typeface="Source Sans Pro"/>
              <a:sym typeface="Source Sans Pro"/>
            </a:endParaRPr>
          </a:p>
        </p:txBody>
      </p:sp>
      <p:pic>
        <p:nvPicPr>
          <p:cNvPr id="500" name="Google Shape;500;p18" descr="C:\Users\Компьютер-8\Desktop\pv_389575.jpg"/>
          <p:cNvPicPr preferRelativeResize="0"/>
          <p:nvPr/>
        </p:nvPicPr>
        <p:blipFill rotWithShape="1">
          <a:blip r:embed="rId3">
            <a:alphaModFix/>
          </a:blip>
          <a:srcRect/>
          <a:stretch/>
        </p:blipFill>
        <p:spPr>
          <a:xfrm>
            <a:off x="3723151" y="2286100"/>
            <a:ext cx="4745700" cy="35319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7" name="Title 14">
            <a:extLst>
              <a:ext uri="{FF2B5EF4-FFF2-40B4-BE49-F238E27FC236}">
                <a16:creationId xmlns:a16="http://schemas.microsoft.com/office/drawing/2014/main" id="{072D82C0-95C0-4E5C-AB55-C42DD3D5C813}"/>
              </a:ext>
            </a:extLst>
          </p:cNvPr>
          <p:cNvSpPr>
            <a:spLocks noGrp="1"/>
          </p:cNvSpPr>
          <p:nvPr>
            <p:ph type="ctrTitle"/>
          </p:nvPr>
        </p:nvSpPr>
        <p:spPr>
          <a:xfrm>
            <a:off x="1326667" y="489858"/>
            <a:ext cx="9147035" cy="653859"/>
          </a:xfrm>
        </p:spPr>
        <p:txBody>
          <a:bodyPr/>
          <a:lstStyle/>
          <a:p>
            <a:r>
              <a:rPr lang="kk-KZ" sz="3600" b="1" dirty="0" smtClean="0">
                <a:latin typeface="Tahoma" panose="020B0604030504040204" pitchFamily="34" charset="0"/>
                <a:ea typeface="Tahoma" panose="020B0604030504040204" pitchFamily="34" charset="0"/>
                <a:cs typeface="Tahoma" panose="020B0604030504040204" pitchFamily="34" charset="0"/>
              </a:rPr>
              <a:t>Сегодня на уроке</a:t>
            </a:r>
            <a:endParaRPr lang="en-ID" sz="3600" b="1" dirty="0">
              <a:latin typeface="Tahoma" panose="020B0604030504040204" pitchFamily="34" charset="0"/>
              <a:ea typeface="Tahoma" panose="020B0604030504040204" pitchFamily="34" charset="0"/>
              <a:cs typeface="Tahoma" panose="020B0604030504040204" pitchFamily="34" charset="0"/>
            </a:endParaRPr>
          </a:p>
        </p:txBody>
      </p:sp>
      <p:sp>
        <p:nvSpPr>
          <p:cNvPr id="8" name="Google Shape;362;p3"/>
          <p:cNvSpPr/>
          <p:nvPr/>
        </p:nvSpPr>
        <p:spPr>
          <a:xfrm>
            <a:off x="1164025" y="1311700"/>
            <a:ext cx="7229400" cy="44409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определите тему и основную мысль рассказа К. Г. Паустовского «Телеграмма»;</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выявите духовно-нравственные ценности героев рассказа;</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закрепите навыки постановки  знаков препинания в БСП;</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научитесь выделять наиболее важные качества в человеке;</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будете участвовать в дискуссии по предложенной проблеме, синтезируя различные точки зрения и формулируя пути решения проблемы.</a:t>
            </a:r>
            <a:endParaRPr sz="2400" dirty="0">
              <a:solidFill>
                <a:srgbClr val="434343"/>
              </a:solidFill>
              <a:latin typeface="Tahoma"/>
              <a:ea typeface="Tahoma"/>
              <a:cs typeface="Tahoma"/>
              <a:sym typeface="Tahoma"/>
            </a:endParaRPr>
          </a:p>
        </p:txBody>
      </p:sp>
    </p:spTree>
    <p:extLst>
      <p:ext uri="{BB962C8B-B14F-4D97-AF65-F5344CB8AC3E}">
        <p14:creationId xmlns:p14="http://schemas.microsoft.com/office/powerpoint/2010/main" val="180263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9"/>
          <p:cNvSpPr/>
          <p:nvPr/>
        </p:nvSpPr>
        <p:spPr>
          <a:xfrm>
            <a:off x="316592" y="490346"/>
            <a:ext cx="10167300" cy="12926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Tahoma"/>
              <a:buNone/>
            </a:pPr>
            <a:r>
              <a:rPr lang="ru-RU" sz="3000" b="1" i="0" u="none" strike="noStrike" cap="none" dirty="0">
                <a:solidFill>
                  <a:srgbClr val="0070C0"/>
                </a:solidFill>
                <a:latin typeface="Tahoma"/>
                <a:ea typeface="Tahoma"/>
                <a:cs typeface="Tahoma"/>
                <a:sym typeface="Tahoma"/>
              </a:rPr>
              <a:t>Рассмотрите кадры из фильма «Телеграмма» </a:t>
            </a:r>
            <a:endParaRPr sz="3000" b="1" i="0" u="none" strike="noStrike" cap="none" dirty="0">
              <a:solidFill>
                <a:srgbClr val="0070C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600"/>
              <a:buFont typeface="Tahoma"/>
              <a:buNone/>
            </a:pPr>
            <a:r>
              <a:rPr lang="ru-RU" sz="2400" b="1" i="0" u="none" strike="noStrike" cap="none" dirty="0">
                <a:solidFill>
                  <a:srgbClr val="0070C0"/>
                </a:solidFill>
                <a:latin typeface="Tahoma"/>
                <a:ea typeface="Tahoma"/>
                <a:cs typeface="Tahoma"/>
                <a:sym typeface="Tahoma"/>
              </a:rPr>
              <a:t>(режиссёр </a:t>
            </a:r>
            <a:r>
              <a:rPr lang="ru-RU" sz="2400" b="1" i="0" u="none" strike="noStrike" cap="none" dirty="0" err="1">
                <a:solidFill>
                  <a:srgbClr val="0070C0"/>
                </a:solidFill>
                <a:latin typeface="Tahoma"/>
                <a:ea typeface="Tahoma"/>
                <a:cs typeface="Tahoma"/>
                <a:sym typeface="Tahoma"/>
              </a:rPr>
              <a:t>Ю.Щербаков</a:t>
            </a:r>
            <a:r>
              <a:rPr lang="ru-RU" sz="2400" b="1" i="0" u="none" strike="noStrike" cap="none" dirty="0">
                <a:solidFill>
                  <a:srgbClr val="0070C0"/>
                </a:solidFill>
                <a:latin typeface="Tahoma"/>
                <a:ea typeface="Tahoma"/>
                <a:cs typeface="Tahoma"/>
                <a:sym typeface="Tahoma"/>
              </a:rPr>
              <a:t>, 1957 г.). Восстановите сюжет рассказа, распределив кадры в нужной последовательности.</a:t>
            </a:r>
            <a:endParaRPr sz="2400" b="1" dirty="0">
              <a:solidFill>
                <a:srgbClr val="0070C0"/>
              </a:solidFill>
            </a:endParaRPr>
          </a:p>
        </p:txBody>
      </p:sp>
      <p:pic>
        <p:nvPicPr>
          <p:cNvPr id="506" name="Google Shape;506;p19" descr="C:\Users\Компьютер-8\Desktop\телеграмма 1.jpg"/>
          <p:cNvPicPr preferRelativeResize="0"/>
          <p:nvPr/>
        </p:nvPicPr>
        <p:blipFill>
          <a:blip r:embed="rId3">
            <a:alphaModFix/>
          </a:blip>
          <a:stretch>
            <a:fillRect/>
          </a:stretch>
        </p:blipFill>
        <p:spPr>
          <a:xfrm>
            <a:off x="1982000" y="1853950"/>
            <a:ext cx="2570700" cy="1925700"/>
          </a:xfrm>
          <a:prstGeom prst="roundRect">
            <a:avLst>
              <a:gd name="adj" fmla="val 16667"/>
            </a:avLst>
          </a:prstGeom>
          <a:noFill/>
          <a:ln>
            <a:noFill/>
          </a:ln>
        </p:spPr>
      </p:pic>
      <p:pic>
        <p:nvPicPr>
          <p:cNvPr id="507" name="Google Shape;507;p19" descr="C:\Users\Компьютер-8\Desktop\телеграмма 2.jpg"/>
          <p:cNvPicPr preferRelativeResize="0"/>
          <p:nvPr/>
        </p:nvPicPr>
        <p:blipFill>
          <a:blip r:embed="rId4">
            <a:alphaModFix/>
          </a:blip>
          <a:stretch>
            <a:fillRect/>
          </a:stretch>
        </p:blipFill>
        <p:spPr>
          <a:xfrm>
            <a:off x="4864503" y="1854089"/>
            <a:ext cx="2570700" cy="1925400"/>
          </a:xfrm>
          <a:prstGeom prst="roundRect">
            <a:avLst>
              <a:gd name="adj" fmla="val 16667"/>
            </a:avLst>
          </a:prstGeom>
          <a:noFill/>
          <a:ln>
            <a:noFill/>
          </a:ln>
        </p:spPr>
      </p:pic>
      <p:pic>
        <p:nvPicPr>
          <p:cNvPr id="508" name="Google Shape;508;p19" descr="C:\Users\Компьютер-8\Desktop\телеграмма 33.jpg"/>
          <p:cNvPicPr preferRelativeResize="0"/>
          <p:nvPr/>
        </p:nvPicPr>
        <p:blipFill>
          <a:blip r:embed="rId5">
            <a:alphaModFix/>
          </a:blip>
          <a:stretch>
            <a:fillRect/>
          </a:stretch>
        </p:blipFill>
        <p:spPr>
          <a:xfrm>
            <a:off x="7746992" y="1854090"/>
            <a:ext cx="2736900" cy="1925400"/>
          </a:xfrm>
          <a:prstGeom prst="roundRect">
            <a:avLst>
              <a:gd name="adj" fmla="val 16667"/>
            </a:avLst>
          </a:prstGeom>
          <a:noFill/>
          <a:ln>
            <a:noFill/>
          </a:ln>
        </p:spPr>
      </p:pic>
      <p:pic>
        <p:nvPicPr>
          <p:cNvPr id="509" name="Google Shape;509;p19" descr="C:\Users\Компьютер-8\Desktop\телеграмма 4.jpg"/>
          <p:cNvPicPr preferRelativeResize="0"/>
          <p:nvPr/>
        </p:nvPicPr>
        <p:blipFill>
          <a:blip r:embed="rId6">
            <a:alphaModFix/>
          </a:blip>
          <a:stretch>
            <a:fillRect/>
          </a:stretch>
        </p:blipFill>
        <p:spPr>
          <a:xfrm>
            <a:off x="3600400" y="3869775"/>
            <a:ext cx="2567100" cy="1925400"/>
          </a:xfrm>
          <a:prstGeom prst="roundRect">
            <a:avLst>
              <a:gd name="adj" fmla="val 16667"/>
            </a:avLst>
          </a:prstGeom>
          <a:noFill/>
          <a:ln>
            <a:noFill/>
          </a:ln>
        </p:spPr>
      </p:pic>
      <p:pic>
        <p:nvPicPr>
          <p:cNvPr id="510" name="Google Shape;510;p19" descr="C:\Users\Компьютер-8\Desktop\telegrama.jpg"/>
          <p:cNvPicPr preferRelativeResize="0"/>
          <p:nvPr/>
        </p:nvPicPr>
        <p:blipFill>
          <a:blip r:embed="rId7">
            <a:alphaModFix/>
          </a:blip>
          <a:stretch>
            <a:fillRect/>
          </a:stretch>
        </p:blipFill>
        <p:spPr>
          <a:xfrm>
            <a:off x="6416751" y="3871125"/>
            <a:ext cx="1925700" cy="19257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20" descr="C:\Users\Компьютер-8\Desktop\телеграмма 33.jpg"/>
          <p:cNvPicPr preferRelativeResize="0"/>
          <p:nvPr/>
        </p:nvPicPr>
        <p:blipFill>
          <a:blip r:embed="rId3">
            <a:alphaModFix/>
          </a:blip>
          <a:stretch>
            <a:fillRect/>
          </a:stretch>
        </p:blipFill>
        <p:spPr>
          <a:xfrm>
            <a:off x="4634639" y="1410480"/>
            <a:ext cx="2922600" cy="2135400"/>
          </a:xfrm>
          <a:prstGeom prst="roundRect">
            <a:avLst>
              <a:gd name="adj" fmla="val 16667"/>
            </a:avLst>
          </a:prstGeom>
          <a:noFill/>
          <a:ln>
            <a:noFill/>
          </a:ln>
        </p:spPr>
      </p:pic>
      <p:pic>
        <p:nvPicPr>
          <p:cNvPr id="516" name="Google Shape;516;p20" descr="C:\Users\Компьютер-8\Desktop\телеграмма 1.jpg"/>
          <p:cNvPicPr preferRelativeResize="0"/>
          <p:nvPr/>
        </p:nvPicPr>
        <p:blipFill>
          <a:blip r:embed="rId4">
            <a:alphaModFix/>
          </a:blip>
          <a:stretch>
            <a:fillRect/>
          </a:stretch>
        </p:blipFill>
        <p:spPr>
          <a:xfrm>
            <a:off x="7859081" y="1410325"/>
            <a:ext cx="2745300" cy="2135700"/>
          </a:xfrm>
          <a:prstGeom prst="roundRect">
            <a:avLst>
              <a:gd name="adj" fmla="val 16667"/>
            </a:avLst>
          </a:prstGeom>
          <a:noFill/>
          <a:ln>
            <a:noFill/>
          </a:ln>
        </p:spPr>
      </p:pic>
      <p:sp>
        <p:nvSpPr>
          <p:cNvPr id="517" name="Google Shape;517;p20"/>
          <p:cNvSpPr/>
          <p:nvPr/>
        </p:nvSpPr>
        <p:spPr>
          <a:xfrm>
            <a:off x="193509" y="571983"/>
            <a:ext cx="10167300"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600"/>
              <a:buFont typeface="Tahoma"/>
              <a:buNone/>
            </a:pPr>
            <a:r>
              <a:rPr lang="ru-RU" sz="3600" b="1" i="0" u="none" strike="noStrike" cap="none" dirty="0">
                <a:solidFill>
                  <a:srgbClr val="0070C0"/>
                </a:solidFill>
                <a:latin typeface="Tahoma"/>
                <a:ea typeface="Tahoma"/>
                <a:cs typeface="Tahoma"/>
                <a:sym typeface="Tahoma"/>
              </a:rPr>
              <a:t>Правильный ответ:  2, 3, 1, 4 , 5.</a:t>
            </a:r>
            <a:endParaRPr sz="3600" b="1" i="0" u="none" strike="noStrike" cap="none" dirty="0">
              <a:solidFill>
                <a:srgbClr val="0070C0"/>
              </a:solidFill>
              <a:latin typeface="Tahoma"/>
              <a:ea typeface="Tahoma"/>
              <a:cs typeface="Tahoma"/>
              <a:sym typeface="Tahoma"/>
            </a:endParaRPr>
          </a:p>
        </p:txBody>
      </p:sp>
      <p:pic>
        <p:nvPicPr>
          <p:cNvPr id="518" name="Google Shape;518;p20" descr="C:\Users\Компьютер-8\Desktop\телеграмма 2.jpg"/>
          <p:cNvPicPr preferRelativeResize="0"/>
          <p:nvPr/>
        </p:nvPicPr>
        <p:blipFill>
          <a:blip r:embed="rId5">
            <a:alphaModFix/>
          </a:blip>
          <a:stretch>
            <a:fillRect/>
          </a:stretch>
        </p:blipFill>
        <p:spPr>
          <a:xfrm>
            <a:off x="1587700" y="1410479"/>
            <a:ext cx="2745300" cy="2135400"/>
          </a:xfrm>
          <a:prstGeom prst="roundRect">
            <a:avLst>
              <a:gd name="adj" fmla="val 16667"/>
            </a:avLst>
          </a:prstGeom>
          <a:noFill/>
          <a:ln>
            <a:noFill/>
          </a:ln>
        </p:spPr>
      </p:pic>
      <p:pic>
        <p:nvPicPr>
          <p:cNvPr id="519" name="Google Shape;519;p20" descr="C:\Users\Компьютер-8\Desktop\телеграмма 4.jpg"/>
          <p:cNvPicPr preferRelativeResize="0"/>
          <p:nvPr/>
        </p:nvPicPr>
        <p:blipFill>
          <a:blip r:embed="rId6">
            <a:alphaModFix/>
          </a:blip>
          <a:stretch>
            <a:fillRect/>
          </a:stretch>
        </p:blipFill>
        <p:spPr>
          <a:xfrm>
            <a:off x="3430978" y="3646016"/>
            <a:ext cx="2741400" cy="2135400"/>
          </a:xfrm>
          <a:prstGeom prst="roundRect">
            <a:avLst>
              <a:gd name="adj" fmla="val 16667"/>
            </a:avLst>
          </a:prstGeom>
          <a:noFill/>
          <a:ln>
            <a:noFill/>
          </a:ln>
        </p:spPr>
      </p:pic>
      <p:pic>
        <p:nvPicPr>
          <p:cNvPr id="520" name="Google Shape;520;p20" descr="C:\Users\Компьютер-8\Desktop\telegrama.jpg"/>
          <p:cNvPicPr preferRelativeResize="0"/>
          <p:nvPr/>
        </p:nvPicPr>
        <p:blipFill>
          <a:blip r:embed="rId7">
            <a:alphaModFix/>
          </a:blip>
          <a:stretch>
            <a:fillRect/>
          </a:stretch>
        </p:blipFill>
        <p:spPr>
          <a:xfrm>
            <a:off x="6438524" y="3647513"/>
            <a:ext cx="2056500" cy="21357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txBox="1">
            <a:spLocks noGrp="1"/>
          </p:cNvSpPr>
          <p:nvPr>
            <p:ph type="ctrTitle"/>
          </p:nvPr>
        </p:nvSpPr>
        <p:spPr>
          <a:xfrm>
            <a:off x="1360714" y="468084"/>
            <a:ext cx="9543075" cy="13607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Roboto Condensed"/>
              <a:buNone/>
            </a:pPr>
            <a:r>
              <a:rPr lang="ru-RU" sz="1800"/>
              <a:t/>
            </a:r>
            <a:br>
              <a:rPr lang="ru-RU" sz="1800"/>
            </a:br>
            <a:r>
              <a:rPr lang="ru-RU" sz="1800"/>
              <a:t/>
            </a:r>
            <a:br>
              <a:rPr lang="ru-RU" sz="1800"/>
            </a:br>
            <a:r>
              <a:rPr lang="ru-RU" sz="1800"/>
              <a:t/>
            </a:r>
            <a:br>
              <a:rPr lang="ru-RU" sz="1800"/>
            </a:br>
            <a:r>
              <a:rPr lang="ru-RU" sz="1800"/>
              <a:t/>
            </a:r>
            <a:br>
              <a:rPr lang="ru-RU" sz="1800"/>
            </a:br>
            <a:r>
              <a:rPr lang="ru-RU" sz="1800"/>
              <a:t/>
            </a:r>
            <a:br>
              <a:rPr lang="ru-RU" sz="1800"/>
            </a:br>
            <a:r>
              <a:rPr lang="ru-RU" sz="1800"/>
              <a:t/>
            </a:r>
            <a:br>
              <a:rPr lang="ru-RU" sz="1800"/>
            </a:br>
            <a:r>
              <a:rPr lang="ru-RU" sz="2800">
                <a:latin typeface="Tahoma"/>
                <a:ea typeface="Tahoma"/>
                <a:cs typeface="Tahoma"/>
                <a:sym typeface="Tahoma"/>
              </a:rPr>
              <a:t/>
            </a:r>
            <a:br>
              <a:rPr lang="ru-RU" sz="2800">
                <a:latin typeface="Tahoma"/>
                <a:ea typeface="Tahoma"/>
                <a:cs typeface="Tahoma"/>
                <a:sym typeface="Tahoma"/>
              </a:rPr>
            </a:br>
            <a:r>
              <a:rPr lang="ru-RU" sz="2800">
                <a:latin typeface="Tahoma"/>
                <a:ea typeface="Tahoma"/>
                <a:cs typeface="Tahoma"/>
                <a:sym typeface="Tahoma"/>
              </a:rPr>
              <a:t/>
            </a:r>
            <a:br>
              <a:rPr lang="ru-RU" sz="2800">
                <a:latin typeface="Tahoma"/>
                <a:ea typeface="Tahoma"/>
                <a:cs typeface="Tahoma"/>
                <a:sym typeface="Tahoma"/>
              </a:rPr>
            </a:br>
            <a:r>
              <a:rPr lang="ru-RU" sz="2800">
                <a:latin typeface="Tahoma"/>
                <a:ea typeface="Tahoma"/>
                <a:cs typeface="Tahoma"/>
                <a:sym typeface="Tahoma"/>
              </a:rPr>
              <a:t/>
            </a:r>
            <a:br>
              <a:rPr lang="ru-RU" sz="2800">
                <a:latin typeface="Tahoma"/>
                <a:ea typeface="Tahoma"/>
                <a:cs typeface="Tahoma"/>
                <a:sym typeface="Tahoma"/>
              </a:rPr>
            </a:br>
            <a:r>
              <a:rPr lang="ru-RU" sz="2400">
                <a:latin typeface="Tahoma"/>
                <a:ea typeface="Tahoma"/>
                <a:cs typeface="Tahoma"/>
                <a:sym typeface="Tahoma"/>
              </a:rPr>
              <a:t/>
            </a:r>
            <a:br>
              <a:rPr lang="ru-RU" sz="2400">
                <a:latin typeface="Tahoma"/>
                <a:ea typeface="Tahoma"/>
                <a:cs typeface="Tahoma"/>
                <a:sym typeface="Tahoma"/>
              </a:rPr>
            </a:br>
            <a:r>
              <a:rPr lang="ru-RU" sz="2400"/>
              <a:t/>
            </a:r>
            <a:br>
              <a:rPr lang="ru-RU" sz="2400"/>
            </a:br>
            <a:r>
              <a:rPr lang="ru-RU" sz="2400"/>
              <a:t/>
            </a:r>
            <a:br>
              <a:rPr lang="ru-RU" sz="2400"/>
            </a:br>
            <a:endParaRPr sz="2400">
              <a:latin typeface="Tahoma"/>
              <a:ea typeface="Tahoma"/>
              <a:cs typeface="Tahoma"/>
              <a:sym typeface="Tahoma"/>
            </a:endParaRPr>
          </a:p>
        </p:txBody>
      </p:sp>
      <p:graphicFrame>
        <p:nvGraphicFramePr>
          <p:cNvPr id="526" name="Google Shape;526;p21"/>
          <p:cNvGraphicFramePr/>
          <p:nvPr>
            <p:extLst>
              <p:ext uri="{D42A27DB-BD31-4B8C-83A1-F6EECF244321}">
                <p14:modId xmlns:p14="http://schemas.microsoft.com/office/powerpoint/2010/main" val="2508332726"/>
              </p:ext>
            </p:extLst>
          </p:nvPr>
        </p:nvGraphicFramePr>
        <p:xfrm>
          <a:off x="1324463" y="1539812"/>
          <a:ext cx="9543075" cy="1463050"/>
        </p:xfrm>
        <a:graphic>
          <a:graphicData uri="http://schemas.openxmlformats.org/drawingml/2006/table">
            <a:tbl>
              <a:tblPr firstRow="1" bandRow="1">
                <a:tableStyleId>{679A8B14-60E1-4285-A4B8-587066F14FE9}</a:tableStyleId>
              </a:tblPr>
              <a:tblGrid>
                <a:gridCol w="1371800">
                  <a:extLst>
                    <a:ext uri="{9D8B030D-6E8A-4147-A177-3AD203B41FA5}">
                      <a16:colId xmlns:a16="http://schemas.microsoft.com/office/drawing/2014/main" val="20000"/>
                    </a:ext>
                  </a:extLst>
                </a:gridCol>
                <a:gridCol w="6940050">
                  <a:extLst>
                    <a:ext uri="{9D8B030D-6E8A-4147-A177-3AD203B41FA5}">
                      <a16:colId xmlns:a16="http://schemas.microsoft.com/office/drawing/2014/main" val="20001"/>
                    </a:ext>
                  </a:extLst>
                </a:gridCol>
                <a:gridCol w="123122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ru-RU" sz="3000" dirty="0">
                          <a:sym typeface="Tahoma"/>
                        </a:rPr>
                        <a:t>ДА</a:t>
                      </a:r>
                      <a:endParaRPr sz="3000" dirty="0">
                        <a:latin typeface="Tahoma"/>
                        <a:ea typeface="Tahoma"/>
                        <a:cs typeface="Tahoma"/>
                        <a:sym typeface="Tahoma"/>
                      </a:endParaRPr>
                    </a:p>
                  </a:txBody>
                  <a:tcPr marL="91450" marR="91450" marT="45725" marB="45725"/>
                </a:tc>
                <a:tc>
                  <a:txBody>
                    <a:bodyPr/>
                    <a:lstStyle/>
                    <a:p>
                      <a:pPr marL="0" marR="0" lvl="0" indent="0" algn="ctr" rtl="0">
                        <a:spcBef>
                          <a:spcPts val="0"/>
                        </a:spcBef>
                        <a:spcAft>
                          <a:spcPts val="0"/>
                        </a:spcAft>
                        <a:buNone/>
                      </a:pPr>
                      <a:r>
                        <a:rPr lang="ru-RU" sz="3000">
                          <a:sym typeface="Tahoma"/>
                        </a:rPr>
                        <a:t>?</a:t>
                      </a:r>
                      <a:endParaRPr sz="3000">
                        <a:latin typeface="Tahoma"/>
                        <a:ea typeface="Tahoma"/>
                        <a:cs typeface="Tahoma"/>
                        <a:sym typeface="Tahoma"/>
                      </a:endParaRPr>
                    </a:p>
                  </a:txBody>
                  <a:tcPr marL="91450" marR="91450" marT="45725" marB="45725"/>
                </a:tc>
                <a:tc>
                  <a:txBody>
                    <a:bodyPr/>
                    <a:lstStyle/>
                    <a:p>
                      <a:pPr marL="0" marR="0" lvl="0" indent="0" algn="ctr" rtl="0">
                        <a:spcBef>
                          <a:spcPts val="0"/>
                        </a:spcBef>
                        <a:spcAft>
                          <a:spcPts val="0"/>
                        </a:spcAft>
                        <a:buNone/>
                      </a:pPr>
                      <a:r>
                        <a:rPr lang="ru-RU" sz="3000">
                          <a:sym typeface="Tahoma"/>
                        </a:rPr>
                        <a:t>НЕТ</a:t>
                      </a:r>
                      <a:endParaRPr sz="3000">
                        <a:latin typeface="Tahoma"/>
                        <a:ea typeface="Tahoma"/>
                        <a:cs typeface="Tahoma"/>
                        <a:sym typeface="Tahoma"/>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3000">
                        <a:latin typeface="Tahoma"/>
                        <a:ea typeface="Tahoma"/>
                        <a:cs typeface="Tahoma"/>
                        <a:sym typeface="Tahoma"/>
                      </a:endParaRPr>
                    </a:p>
                  </a:txBody>
                  <a:tcPr marL="91450" marR="91450" marT="45725" marB="45725"/>
                </a:tc>
                <a:tc>
                  <a:txBody>
                    <a:bodyPr/>
                    <a:lstStyle/>
                    <a:p>
                      <a:pPr marL="0" marR="0" lvl="0" indent="0" algn="l" rtl="0">
                        <a:spcBef>
                          <a:spcPts val="0"/>
                        </a:spcBef>
                        <a:spcAft>
                          <a:spcPts val="0"/>
                        </a:spcAft>
                        <a:buNone/>
                      </a:pPr>
                      <a:r>
                        <a:rPr lang="ru-RU" sz="3000" dirty="0">
                          <a:sym typeface="Tahoma"/>
                        </a:rPr>
                        <a:t>Как вы думаете, изменится ли Настя в дальнейшем?</a:t>
                      </a:r>
                      <a:endParaRPr sz="3000" dirty="0"/>
                    </a:p>
                  </a:txBody>
                  <a:tcPr marL="68575" marR="68575" marT="0" marB="0"/>
                </a:tc>
                <a:tc>
                  <a:txBody>
                    <a:bodyPr/>
                    <a:lstStyle/>
                    <a:p>
                      <a:pPr marL="0" marR="0" lvl="0" indent="0" algn="l" rtl="0">
                        <a:spcBef>
                          <a:spcPts val="0"/>
                        </a:spcBef>
                        <a:spcAft>
                          <a:spcPts val="0"/>
                        </a:spcAft>
                        <a:buNone/>
                      </a:pPr>
                      <a:endParaRPr sz="3000" dirty="0">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bl>
          </a:graphicData>
        </a:graphic>
      </p:graphicFrame>
      <p:sp>
        <p:nvSpPr>
          <p:cNvPr id="527" name="Google Shape;527;p21"/>
          <p:cNvSpPr/>
          <p:nvPr/>
        </p:nvSpPr>
        <p:spPr>
          <a:xfrm>
            <a:off x="1645903" y="394427"/>
            <a:ext cx="7852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dirty="0">
                <a:solidFill>
                  <a:srgbClr val="0070C0"/>
                </a:solidFill>
                <a:latin typeface="Tahoma"/>
                <a:ea typeface="Tahoma"/>
                <a:cs typeface="Tahoma"/>
                <a:sym typeface="Tahoma"/>
              </a:rPr>
              <a:t>Дискуссионная карта</a:t>
            </a:r>
            <a:endParaRPr sz="3600" b="1" dirty="0">
              <a:solidFill>
                <a:srgbClr val="0070C0"/>
              </a:solidFill>
              <a:latin typeface="Source Sans Pro"/>
              <a:ea typeface="Source Sans Pro"/>
              <a:cs typeface="Source Sans Pro"/>
              <a:sym typeface="Source Sans Pro"/>
            </a:endParaRPr>
          </a:p>
        </p:txBody>
      </p:sp>
      <p:pic>
        <p:nvPicPr>
          <p:cNvPr id="528" name="Google Shape;528;p21"/>
          <p:cNvPicPr preferRelativeResize="0"/>
          <p:nvPr/>
        </p:nvPicPr>
        <p:blipFill>
          <a:blip r:embed="rId3">
            <a:alphaModFix/>
          </a:blip>
          <a:stretch>
            <a:fillRect/>
          </a:stretch>
        </p:blipFill>
        <p:spPr>
          <a:xfrm>
            <a:off x="4173751" y="3265226"/>
            <a:ext cx="3844500" cy="27776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22"/>
          <p:cNvPicPr preferRelativeResize="0"/>
          <p:nvPr/>
        </p:nvPicPr>
        <p:blipFill>
          <a:blip r:embed="rId3">
            <a:alphaModFix/>
          </a:blip>
          <a:stretch>
            <a:fillRect/>
          </a:stretch>
        </p:blipFill>
        <p:spPr>
          <a:xfrm>
            <a:off x="9080984" y="3873683"/>
            <a:ext cx="2564650" cy="2564650"/>
          </a:xfrm>
          <a:prstGeom prst="rect">
            <a:avLst/>
          </a:prstGeom>
          <a:noFill/>
          <a:ln>
            <a:noFill/>
          </a:ln>
        </p:spPr>
      </p:pic>
      <p:graphicFrame>
        <p:nvGraphicFramePr>
          <p:cNvPr id="534" name="Google Shape;534;p22"/>
          <p:cNvGraphicFramePr/>
          <p:nvPr/>
        </p:nvGraphicFramePr>
        <p:xfrm>
          <a:off x="1114371" y="890132"/>
          <a:ext cx="8472725" cy="3169920"/>
        </p:xfrm>
        <a:graphic>
          <a:graphicData uri="http://schemas.openxmlformats.org/drawingml/2006/table">
            <a:tbl>
              <a:tblPr>
                <a:noFill/>
                <a:tableStyleId>{679A8B14-60E1-4285-A4B8-587066F14FE9}</a:tableStyleId>
              </a:tblPr>
              <a:tblGrid>
                <a:gridCol w="8472725">
                  <a:extLst>
                    <a:ext uri="{9D8B030D-6E8A-4147-A177-3AD203B41FA5}">
                      <a16:colId xmlns:a16="http://schemas.microsoft.com/office/drawing/2014/main" val="20000"/>
                    </a:ext>
                  </a:extLst>
                </a:gridCol>
              </a:tblGrid>
              <a:tr h="304800">
                <a:tc>
                  <a:txBody>
                    <a:bodyPr/>
                    <a:lstStyle/>
                    <a:p>
                      <a:pPr marL="0" marR="0" lvl="0" indent="0" algn="l" rtl="0">
                        <a:spcBef>
                          <a:spcPts val="0"/>
                        </a:spcBef>
                        <a:spcAft>
                          <a:spcPts val="0"/>
                        </a:spcAft>
                        <a:buNone/>
                      </a:pPr>
                      <a:r>
                        <a:rPr lang="ru-RU" sz="2600" b="1">
                          <a:solidFill>
                            <a:schemeClr val="accent4"/>
                          </a:solidFill>
                          <a:latin typeface="Tahoma"/>
                          <a:ea typeface="Tahoma"/>
                          <a:cs typeface="Tahoma"/>
                          <a:sym typeface="Tahoma"/>
                        </a:rPr>
                        <a:t>Да.</a:t>
                      </a:r>
                      <a:r>
                        <a:rPr lang="ru-RU" sz="2600" b="1">
                          <a:solidFill>
                            <a:schemeClr val="dk1"/>
                          </a:solidFill>
                          <a:latin typeface="Tahoma"/>
                          <a:ea typeface="Tahoma"/>
                          <a:cs typeface="Tahoma"/>
                          <a:sym typeface="Tahoma"/>
                        </a:rPr>
                        <a:t> </a:t>
                      </a:r>
                      <a:r>
                        <a:rPr lang="ru-RU" sz="2600">
                          <a:solidFill>
                            <a:schemeClr val="dk1"/>
                          </a:solidFill>
                          <a:latin typeface="Tahoma"/>
                          <a:ea typeface="Tahoma"/>
                          <a:cs typeface="Tahoma"/>
                          <a:sym typeface="Tahoma"/>
                        </a:rPr>
                        <a:t>Смерть матери, единственной родной души на свете, произведёт переворот в холодном сердце Насти. Она смягчится и постарается стать самой любящей мамой для своих будущих детей.</a:t>
                      </a:r>
                      <a:endParaRPr sz="2600"/>
                    </a:p>
                    <a:p>
                      <a:pPr marL="0" marR="0" lvl="0" indent="0" algn="l" rtl="0">
                        <a:spcBef>
                          <a:spcPts val="0"/>
                        </a:spcBef>
                        <a:spcAft>
                          <a:spcPts val="0"/>
                        </a:spcAft>
                        <a:buNone/>
                      </a:pPr>
                      <a:endParaRPr sz="2600">
                        <a:solidFill>
                          <a:schemeClr val="dk1"/>
                        </a:solidFill>
                        <a:latin typeface="Tahoma"/>
                        <a:ea typeface="Tahoma"/>
                        <a:cs typeface="Tahoma"/>
                        <a:sym typeface="Tahoma"/>
                      </a:endParaRPr>
                    </a:p>
                    <a:p>
                      <a:pPr marL="0" marR="0" lvl="0" indent="0" algn="l" rtl="0">
                        <a:spcBef>
                          <a:spcPts val="0"/>
                        </a:spcBef>
                        <a:spcAft>
                          <a:spcPts val="0"/>
                        </a:spcAft>
                        <a:buNone/>
                      </a:pPr>
                      <a:r>
                        <a:rPr lang="ru-RU" sz="2600" b="1">
                          <a:solidFill>
                            <a:schemeClr val="accent4"/>
                          </a:solidFill>
                          <a:latin typeface="Tahoma"/>
                          <a:ea typeface="Tahoma"/>
                          <a:cs typeface="Tahoma"/>
                          <a:sym typeface="Tahoma"/>
                        </a:rPr>
                        <a:t>Нет. </a:t>
                      </a:r>
                      <a:r>
                        <a:rPr lang="ru-RU" sz="2600">
                          <a:solidFill>
                            <a:schemeClr val="dk1"/>
                          </a:solidFill>
                          <a:latin typeface="Tahoma"/>
                          <a:ea typeface="Tahoma"/>
                          <a:cs typeface="Tahoma"/>
                          <a:sym typeface="Tahoma"/>
                        </a:rPr>
                        <a:t>Настя не нуждалась в материнском тепле много лет, и сама его не дарила. Это – её натура. </a:t>
                      </a:r>
                      <a:endParaRPr sz="2600"/>
                    </a:p>
                    <a:p>
                      <a:pPr marL="0" marR="0" lvl="0" indent="0" algn="l" rtl="0">
                        <a:spcBef>
                          <a:spcPts val="0"/>
                        </a:spcBef>
                        <a:spcAft>
                          <a:spcPts val="0"/>
                        </a:spcAft>
                        <a:buNone/>
                      </a:pPr>
                      <a:endParaRPr sz="2600">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35" name="Google Shape;535;p22"/>
          <p:cNvSpPr/>
          <p:nvPr/>
        </p:nvSpPr>
        <p:spPr>
          <a:xfrm>
            <a:off x="0" y="457200"/>
            <a:ext cx="12192000" cy="0"/>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graphicFrame>
        <p:nvGraphicFramePr>
          <p:cNvPr id="536" name="Google Shape;536;p22"/>
          <p:cNvGraphicFramePr/>
          <p:nvPr>
            <p:extLst>
              <p:ext uri="{D42A27DB-BD31-4B8C-83A1-F6EECF244321}">
                <p14:modId xmlns:p14="http://schemas.microsoft.com/office/powerpoint/2010/main" val="3427314821"/>
              </p:ext>
            </p:extLst>
          </p:nvPr>
        </p:nvGraphicFramePr>
        <p:xfrm>
          <a:off x="2298696" y="4523440"/>
          <a:ext cx="7493000" cy="914400"/>
        </p:xfrm>
        <a:graphic>
          <a:graphicData uri="http://schemas.openxmlformats.org/drawingml/2006/table">
            <a:tbl>
              <a:tblPr>
                <a:noFill/>
                <a:tableStyleId>{679A8B14-60E1-4285-A4B8-587066F14FE9}</a:tableStyleId>
              </a:tblPr>
              <a:tblGrid>
                <a:gridCol w="7493000">
                  <a:extLst>
                    <a:ext uri="{9D8B030D-6E8A-4147-A177-3AD203B41FA5}">
                      <a16:colId xmlns:a16="http://schemas.microsoft.com/office/drawing/2014/main" val="20000"/>
                    </a:ext>
                  </a:extLst>
                </a:gridCol>
              </a:tblGrid>
              <a:tr h="341800">
                <a:tc>
                  <a:txBody>
                    <a:bodyPr/>
                    <a:lstStyle/>
                    <a:p>
                      <a:pPr marL="0" marR="0" lvl="0" indent="0" algn="ctr" rtl="0">
                        <a:spcBef>
                          <a:spcPts val="0"/>
                        </a:spcBef>
                        <a:spcAft>
                          <a:spcPts val="0"/>
                        </a:spcAft>
                        <a:buNone/>
                      </a:pPr>
                      <a:r>
                        <a:rPr lang="ru-RU" sz="3000" b="1" dirty="0">
                          <a:solidFill>
                            <a:srgbClr val="0070C0"/>
                          </a:solidFill>
                          <a:latin typeface="Tahoma"/>
                          <a:ea typeface="Tahoma"/>
                          <a:cs typeface="Tahoma"/>
                          <a:sym typeface="Tahoma"/>
                        </a:rPr>
                        <a:t>Определите тему и основную мысль рассказа.</a:t>
                      </a:r>
                      <a:endParaRPr sz="3000" b="1" dirty="0">
                        <a:solidFill>
                          <a:srgbClr val="0070C0"/>
                        </a:solidFill>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graphicFrame>
        <p:nvGraphicFramePr>
          <p:cNvPr id="541" name="Google Shape;541;p23"/>
          <p:cNvGraphicFramePr/>
          <p:nvPr>
            <p:extLst>
              <p:ext uri="{D42A27DB-BD31-4B8C-83A1-F6EECF244321}">
                <p14:modId xmlns:p14="http://schemas.microsoft.com/office/powerpoint/2010/main" val="2223846043"/>
              </p:ext>
            </p:extLst>
          </p:nvPr>
        </p:nvGraphicFramePr>
        <p:xfrm>
          <a:off x="1236741" y="553886"/>
          <a:ext cx="9718500" cy="3535680"/>
        </p:xfrm>
        <a:graphic>
          <a:graphicData uri="http://schemas.openxmlformats.org/drawingml/2006/table">
            <a:tbl>
              <a:tblPr>
                <a:noFill/>
                <a:tableStyleId>{679A8B14-60E1-4285-A4B8-587066F14FE9}</a:tableStyleId>
              </a:tblPr>
              <a:tblGrid>
                <a:gridCol w="9718500">
                  <a:extLst>
                    <a:ext uri="{9D8B030D-6E8A-4147-A177-3AD203B41FA5}">
                      <a16:colId xmlns:a16="http://schemas.microsoft.com/office/drawing/2014/main" val="20000"/>
                    </a:ext>
                  </a:extLst>
                </a:gridCol>
              </a:tblGrid>
              <a:tr h="304800">
                <a:tc>
                  <a:txBody>
                    <a:bodyPr/>
                    <a:lstStyle/>
                    <a:p>
                      <a:pPr marL="0" marR="0" lvl="0" indent="0" algn="ctr" rtl="0">
                        <a:spcBef>
                          <a:spcPts val="0"/>
                        </a:spcBef>
                        <a:spcAft>
                          <a:spcPts val="0"/>
                        </a:spcAft>
                        <a:buNone/>
                      </a:pPr>
                      <a:r>
                        <a:rPr lang="ru-RU" sz="3600" b="1" dirty="0">
                          <a:solidFill>
                            <a:srgbClr val="0070C0"/>
                          </a:solidFill>
                          <a:latin typeface="Tahoma"/>
                          <a:ea typeface="Tahoma"/>
                          <a:cs typeface="Tahoma"/>
                          <a:sym typeface="Tahoma"/>
                        </a:rPr>
                        <a:t>Примерные ответы</a:t>
                      </a:r>
                      <a:endParaRPr sz="3600" b="1" dirty="0">
                        <a:solidFill>
                          <a:srgbClr val="0070C0"/>
                        </a:solidFill>
                      </a:endParaRPr>
                    </a:p>
                    <a:p>
                      <a:pPr marL="0" marR="0" lvl="0" indent="0" algn="l" rtl="0">
                        <a:spcBef>
                          <a:spcPts val="0"/>
                        </a:spcBef>
                        <a:spcAft>
                          <a:spcPts val="0"/>
                        </a:spcAft>
                        <a:buNone/>
                      </a:pPr>
                      <a:endParaRPr sz="2800" b="1" dirty="0">
                        <a:solidFill>
                          <a:srgbClr val="434343"/>
                        </a:solidFill>
                        <a:latin typeface="Tahoma"/>
                        <a:ea typeface="Tahoma"/>
                        <a:cs typeface="Tahoma"/>
                        <a:sym typeface="Tahoma"/>
                      </a:endParaRPr>
                    </a:p>
                    <a:p>
                      <a:pPr marL="0" marR="0" lvl="0" indent="0" algn="l" rtl="0">
                        <a:spcBef>
                          <a:spcPts val="0"/>
                        </a:spcBef>
                        <a:spcAft>
                          <a:spcPts val="0"/>
                        </a:spcAft>
                        <a:buNone/>
                      </a:pPr>
                      <a:r>
                        <a:rPr lang="ru-RU" sz="2800" b="1" dirty="0">
                          <a:solidFill>
                            <a:srgbClr val="434343"/>
                          </a:solidFill>
                          <a:latin typeface="Tahoma"/>
                          <a:ea typeface="Tahoma"/>
                          <a:cs typeface="Tahoma"/>
                          <a:sym typeface="Tahoma"/>
                        </a:rPr>
                        <a:t>Тема</a:t>
                      </a:r>
                      <a:r>
                        <a:rPr lang="ru-RU" sz="2800" dirty="0">
                          <a:solidFill>
                            <a:srgbClr val="434343"/>
                          </a:solidFill>
                          <a:latin typeface="Tahoma"/>
                          <a:ea typeface="Tahoma"/>
                          <a:cs typeface="Tahoma"/>
                          <a:sym typeface="Tahoma"/>
                        </a:rPr>
                        <a:t> – о жизни и смерти одинокой, старой женщины Катерины Петровны, оставленной и покинутой дочерью Настей.</a:t>
                      </a:r>
                      <a:endParaRPr sz="2800" dirty="0">
                        <a:solidFill>
                          <a:srgbClr val="434343"/>
                        </a:solidFill>
                      </a:endParaRPr>
                    </a:p>
                    <a:p>
                      <a:pPr marL="0" marR="0" lvl="0" indent="0" algn="l" rtl="0">
                        <a:spcBef>
                          <a:spcPts val="0"/>
                        </a:spcBef>
                        <a:spcAft>
                          <a:spcPts val="0"/>
                        </a:spcAft>
                        <a:buNone/>
                      </a:pPr>
                      <a:endParaRPr sz="2800" b="1" dirty="0">
                        <a:solidFill>
                          <a:srgbClr val="434343"/>
                        </a:solidFill>
                        <a:latin typeface="Tahoma"/>
                        <a:ea typeface="Tahoma"/>
                        <a:cs typeface="Tahoma"/>
                        <a:sym typeface="Tahoma"/>
                      </a:endParaRPr>
                    </a:p>
                    <a:p>
                      <a:pPr marL="0" marR="0" lvl="0" indent="0" algn="l" rtl="0">
                        <a:spcBef>
                          <a:spcPts val="0"/>
                        </a:spcBef>
                        <a:spcAft>
                          <a:spcPts val="0"/>
                        </a:spcAft>
                        <a:buNone/>
                      </a:pPr>
                      <a:r>
                        <a:rPr lang="ru-RU" sz="2800" b="1" dirty="0">
                          <a:solidFill>
                            <a:srgbClr val="434343"/>
                          </a:solidFill>
                          <a:latin typeface="Tahoma"/>
                          <a:ea typeface="Tahoma"/>
                          <a:cs typeface="Tahoma"/>
                          <a:sym typeface="Tahoma"/>
                        </a:rPr>
                        <a:t>Основная мысль</a:t>
                      </a:r>
                      <a:r>
                        <a:rPr lang="ru-RU" sz="2800" dirty="0">
                          <a:solidFill>
                            <a:srgbClr val="434343"/>
                          </a:solidFill>
                          <a:latin typeface="Tahoma"/>
                          <a:ea typeface="Tahoma"/>
                          <a:cs typeface="Tahoma"/>
                          <a:sym typeface="Tahoma"/>
                        </a:rPr>
                        <a:t> – нужно не забывать о родителях, помнить о них, навещать и писать.</a:t>
                      </a:r>
                      <a:endParaRPr sz="2800" dirty="0">
                        <a:solidFill>
                          <a:srgbClr val="434343"/>
                        </a:solidFill>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2" name="Google Shape;542;p23"/>
          <p:cNvSpPr/>
          <p:nvPr/>
        </p:nvSpPr>
        <p:spPr>
          <a:xfrm>
            <a:off x="0" y="457200"/>
            <a:ext cx="12192000" cy="0"/>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a:buNone/>
            </a:pPr>
            <a:r>
              <a:rPr lang="ru-RU" sz="1000" b="0" i="0" u="none" strike="noStrike" cap="none">
                <a:solidFill>
                  <a:schemeClr val="dk1"/>
                </a:solidFill>
                <a:latin typeface="Arial"/>
                <a:ea typeface="Arial"/>
                <a:cs typeface="Arial"/>
                <a:sym typeface="Arial"/>
              </a:rPr>
              <a:t/>
            </a:r>
            <a:br>
              <a:rPr lang="ru-RU" sz="10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pic>
        <p:nvPicPr>
          <p:cNvPr id="543" name="Google Shape;543;p23"/>
          <p:cNvPicPr preferRelativeResize="0"/>
          <p:nvPr/>
        </p:nvPicPr>
        <p:blipFill>
          <a:blip r:embed="rId3">
            <a:alphaModFix/>
          </a:blip>
          <a:stretch>
            <a:fillRect/>
          </a:stretch>
        </p:blipFill>
        <p:spPr>
          <a:xfrm>
            <a:off x="7503850" y="3829201"/>
            <a:ext cx="2189475" cy="2189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4"/>
          <p:cNvSpPr/>
          <p:nvPr/>
        </p:nvSpPr>
        <p:spPr>
          <a:xfrm>
            <a:off x="1110348" y="1582350"/>
            <a:ext cx="57375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200" b="1">
                <a:solidFill>
                  <a:srgbClr val="434343"/>
                </a:solidFill>
                <a:latin typeface="Tahoma"/>
                <a:ea typeface="Tahoma"/>
                <a:cs typeface="Tahoma"/>
                <a:sym typeface="Tahoma"/>
              </a:rPr>
              <a:t>Заболела мать, и той же ночью</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Телеграф не уставал кричать:</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«Дети, срочно, только очень срочно,</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Приезжайте, заболела мать!»</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Из Одессы, Таллина, Игарки,</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Отложив до времени дела,</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Дети собрались, да только жалко</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У постели, а не у стола.</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Гладили морщинистые руки,</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Мягкую серебряную прядь,</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Для чего же дали вы разлуке</a:t>
            </a:r>
            <a:br>
              <a:rPr lang="ru-RU" sz="2200" b="1">
                <a:solidFill>
                  <a:srgbClr val="434343"/>
                </a:solidFill>
                <a:latin typeface="Tahoma"/>
                <a:ea typeface="Tahoma"/>
                <a:cs typeface="Tahoma"/>
                <a:sym typeface="Tahoma"/>
              </a:rPr>
            </a:br>
            <a:r>
              <a:rPr lang="ru-RU" sz="2200" b="1">
                <a:solidFill>
                  <a:srgbClr val="434343"/>
                </a:solidFill>
                <a:latin typeface="Tahoma"/>
                <a:ea typeface="Tahoma"/>
                <a:cs typeface="Tahoma"/>
                <a:sym typeface="Tahoma"/>
              </a:rPr>
              <a:t>Так надолго перед нею стать?</a:t>
            </a:r>
            <a:br>
              <a:rPr lang="ru-RU" sz="2200" b="1">
                <a:solidFill>
                  <a:srgbClr val="434343"/>
                </a:solidFill>
                <a:latin typeface="Tahoma"/>
                <a:ea typeface="Tahoma"/>
                <a:cs typeface="Tahoma"/>
                <a:sym typeface="Tahoma"/>
              </a:rPr>
            </a:br>
            <a:endParaRPr sz="2200" b="1">
              <a:solidFill>
                <a:srgbClr val="434343"/>
              </a:solidFill>
              <a:latin typeface="Tahoma"/>
              <a:ea typeface="Tahoma"/>
              <a:cs typeface="Tahoma"/>
              <a:sym typeface="Tahoma"/>
            </a:endParaRPr>
          </a:p>
        </p:txBody>
      </p:sp>
      <p:sp>
        <p:nvSpPr>
          <p:cNvPr id="550" name="Google Shape;550;p24"/>
          <p:cNvSpPr/>
          <p:nvPr/>
        </p:nvSpPr>
        <p:spPr>
          <a:xfrm>
            <a:off x="1661950" y="581075"/>
            <a:ext cx="40431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000" b="1" i="1">
                <a:solidFill>
                  <a:schemeClr val="accent1"/>
                </a:solidFill>
                <a:latin typeface="Tahoma"/>
                <a:ea typeface="Tahoma"/>
                <a:cs typeface="Tahoma"/>
                <a:sym typeface="Tahoma"/>
              </a:rPr>
              <a:t>Аалы Токомбаев </a:t>
            </a:r>
            <a:endParaRPr sz="3000" b="1">
              <a:solidFill>
                <a:schemeClr val="accent1"/>
              </a:solidFill>
            </a:endParaRPr>
          </a:p>
          <a:p>
            <a:pPr marL="0" marR="0" lvl="0" indent="0" algn="ctr" rtl="0">
              <a:spcBef>
                <a:spcPts val="0"/>
              </a:spcBef>
              <a:spcAft>
                <a:spcPts val="0"/>
              </a:spcAft>
              <a:buNone/>
            </a:pPr>
            <a:r>
              <a:rPr lang="ru-RU" sz="3000" b="1" i="1">
                <a:solidFill>
                  <a:schemeClr val="accent1"/>
                </a:solidFill>
                <a:latin typeface="Tahoma"/>
                <a:ea typeface="Tahoma"/>
                <a:cs typeface="Tahoma"/>
                <a:sym typeface="Tahoma"/>
              </a:rPr>
              <a:t>Маме</a:t>
            </a:r>
            <a:endParaRPr sz="3000" b="1">
              <a:solidFill>
                <a:schemeClr val="accent1"/>
              </a:solidFill>
              <a:latin typeface="Tahoma"/>
              <a:ea typeface="Tahoma"/>
              <a:cs typeface="Tahoma"/>
              <a:sym typeface="Tahoma"/>
            </a:endParaRPr>
          </a:p>
        </p:txBody>
      </p:sp>
      <p:pic>
        <p:nvPicPr>
          <p:cNvPr id="551" name="Google Shape;551;p24" descr="C:\Users\Компьютер-8\Desktop\320px-Телеграмма_Минсвязи_России_1993_бланк.jpg"/>
          <p:cNvPicPr preferRelativeResize="0"/>
          <p:nvPr/>
        </p:nvPicPr>
        <p:blipFill rotWithShape="1">
          <a:blip r:embed="rId3">
            <a:alphaModFix/>
          </a:blip>
          <a:srcRect/>
          <a:stretch/>
        </p:blipFill>
        <p:spPr>
          <a:xfrm>
            <a:off x="6397399" y="2536059"/>
            <a:ext cx="4094325" cy="294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5"/>
          <p:cNvSpPr/>
          <p:nvPr/>
        </p:nvSpPr>
        <p:spPr>
          <a:xfrm>
            <a:off x="1169322" y="1697088"/>
            <a:ext cx="8229600" cy="317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434343"/>
                </a:solidFill>
                <a:latin typeface="Tahoma"/>
                <a:ea typeface="Tahoma"/>
                <a:cs typeface="Tahoma"/>
                <a:sym typeface="Tahoma"/>
              </a:rPr>
              <a:t>Мать ждала вас в дождь и в снегопады.</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Тягостны бессонницы ночей.</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Разве горя дожидаться надо,</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Чтоб приехать к матери своей?</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Неужели только телеграммы</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Привели вас к скорым поездам?</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Слушайте! Все у кого есть мама,</a:t>
            </a:r>
            <a:br>
              <a:rPr lang="ru-RU" sz="2400" b="1">
                <a:solidFill>
                  <a:srgbClr val="434343"/>
                </a:solidFill>
                <a:latin typeface="Tahoma"/>
                <a:ea typeface="Tahoma"/>
                <a:cs typeface="Tahoma"/>
                <a:sym typeface="Tahoma"/>
              </a:rPr>
            </a:br>
            <a:r>
              <a:rPr lang="ru-RU" sz="2400" b="1">
                <a:solidFill>
                  <a:srgbClr val="434343"/>
                </a:solidFill>
                <a:latin typeface="Tahoma"/>
                <a:ea typeface="Tahoma"/>
                <a:cs typeface="Tahoma"/>
                <a:sym typeface="Tahoma"/>
              </a:rPr>
              <a:t>Приезжайте к ней без телеграмм!</a:t>
            </a:r>
            <a:endParaRPr sz="2400" b="1">
              <a:solidFill>
                <a:srgbClr val="434343"/>
              </a:solidFill>
            </a:endParaRPr>
          </a:p>
          <a:p>
            <a:pPr marL="0" marR="0" lvl="0" indent="0" algn="l" rtl="0">
              <a:spcBef>
                <a:spcPts val="0"/>
              </a:spcBef>
              <a:spcAft>
                <a:spcPts val="0"/>
              </a:spcAft>
              <a:buNone/>
            </a:pPr>
            <a:r>
              <a:rPr lang="ru-RU" sz="2400" b="1">
                <a:solidFill>
                  <a:srgbClr val="434343"/>
                </a:solidFill>
                <a:latin typeface="Tahoma"/>
                <a:ea typeface="Tahoma"/>
                <a:cs typeface="Tahoma"/>
                <a:sym typeface="Tahoma"/>
              </a:rPr>
              <a:t/>
            </a:r>
            <a:br>
              <a:rPr lang="ru-RU" sz="2400" b="1">
                <a:solidFill>
                  <a:srgbClr val="434343"/>
                </a:solidFill>
                <a:latin typeface="Tahoma"/>
                <a:ea typeface="Tahoma"/>
                <a:cs typeface="Tahoma"/>
                <a:sym typeface="Tahoma"/>
              </a:rPr>
            </a:br>
            <a:endParaRPr sz="2400" b="1">
              <a:solidFill>
                <a:srgbClr val="434343"/>
              </a:solidFill>
              <a:latin typeface="Tahoma"/>
              <a:ea typeface="Tahoma"/>
              <a:cs typeface="Tahoma"/>
              <a:sym typeface="Tahoma"/>
            </a:endParaRPr>
          </a:p>
        </p:txBody>
      </p:sp>
      <p:sp>
        <p:nvSpPr>
          <p:cNvPr id="558" name="Google Shape;558;p25"/>
          <p:cNvSpPr/>
          <p:nvPr/>
        </p:nvSpPr>
        <p:spPr>
          <a:xfrm>
            <a:off x="1245693" y="5132713"/>
            <a:ext cx="7707000"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Tahoma"/>
              <a:buNone/>
            </a:pPr>
            <a:r>
              <a:rPr lang="ru-RU" sz="2400" b="1" i="0" u="none" strike="noStrike" cap="none" dirty="0">
                <a:solidFill>
                  <a:srgbClr val="0070C0"/>
                </a:solidFill>
                <a:latin typeface="Tahoma"/>
                <a:ea typeface="Tahoma"/>
                <a:cs typeface="Tahoma"/>
                <a:sym typeface="Tahoma"/>
              </a:rPr>
              <a:t>Актуальна ли эта проблема в наши дни?</a:t>
            </a:r>
            <a:endParaRPr sz="2400" b="1" i="0" u="none" strike="noStrike" cap="none" dirty="0">
              <a:solidFill>
                <a:srgbClr val="0070C0"/>
              </a:solidFill>
              <a:latin typeface="Tahoma"/>
              <a:ea typeface="Tahoma"/>
              <a:cs typeface="Tahoma"/>
              <a:sym typeface="Tahoma"/>
            </a:endParaRPr>
          </a:p>
        </p:txBody>
      </p:sp>
      <p:sp>
        <p:nvSpPr>
          <p:cNvPr id="559" name="Google Shape;559;p25"/>
          <p:cNvSpPr/>
          <p:nvPr/>
        </p:nvSpPr>
        <p:spPr>
          <a:xfrm>
            <a:off x="1835975" y="601550"/>
            <a:ext cx="40431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3000" b="1" i="1" dirty="0" err="1">
                <a:solidFill>
                  <a:srgbClr val="0070C0"/>
                </a:solidFill>
                <a:latin typeface="Tahoma"/>
                <a:ea typeface="Tahoma"/>
                <a:cs typeface="Tahoma"/>
                <a:sym typeface="Tahoma"/>
              </a:rPr>
              <a:t>Аалы</a:t>
            </a:r>
            <a:r>
              <a:rPr lang="ru-RU" sz="3000" b="1" i="1" dirty="0">
                <a:solidFill>
                  <a:srgbClr val="0070C0"/>
                </a:solidFill>
                <a:latin typeface="Tahoma"/>
                <a:ea typeface="Tahoma"/>
                <a:cs typeface="Tahoma"/>
                <a:sym typeface="Tahoma"/>
              </a:rPr>
              <a:t> </a:t>
            </a:r>
            <a:r>
              <a:rPr lang="ru-RU" sz="3000" b="1" i="1" dirty="0" err="1">
                <a:solidFill>
                  <a:srgbClr val="0070C0"/>
                </a:solidFill>
                <a:latin typeface="Tahoma"/>
                <a:ea typeface="Tahoma"/>
                <a:cs typeface="Tahoma"/>
                <a:sym typeface="Tahoma"/>
              </a:rPr>
              <a:t>Токомбаев</a:t>
            </a:r>
            <a:r>
              <a:rPr lang="ru-RU" sz="3000" b="1" i="1" dirty="0">
                <a:solidFill>
                  <a:srgbClr val="0070C0"/>
                </a:solidFill>
                <a:latin typeface="Tahoma"/>
                <a:ea typeface="Tahoma"/>
                <a:cs typeface="Tahoma"/>
                <a:sym typeface="Tahoma"/>
              </a:rPr>
              <a:t> </a:t>
            </a:r>
            <a:endParaRPr sz="3000" b="1" dirty="0">
              <a:solidFill>
                <a:srgbClr val="0070C0"/>
              </a:solidFill>
            </a:endParaRPr>
          </a:p>
          <a:p>
            <a:pPr marL="0" marR="0" lvl="0" indent="0" algn="ctr" rtl="0">
              <a:spcBef>
                <a:spcPts val="0"/>
              </a:spcBef>
              <a:spcAft>
                <a:spcPts val="0"/>
              </a:spcAft>
              <a:buNone/>
            </a:pPr>
            <a:r>
              <a:rPr lang="ru-RU" sz="3000" b="1" i="1" dirty="0">
                <a:solidFill>
                  <a:srgbClr val="0070C0"/>
                </a:solidFill>
                <a:latin typeface="Tahoma"/>
                <a:ea typeface="Tahoma"/>
                <a:cs typeface="Tahoma"/>
                <a:sym typeface="Tahoma"/>
              </a:rPr>
              <a:t>Маме</a:t>
            </a:r>
            <a:endParaRPr sz="3000" b="1" dirty="0">
              <a:solidFill>
                <a:srgbClr val="0070C0"/>
              </a:solidFill>
              <a:latin typeface="Tahoma"/>
              <a:ea typeface="Tahoma"/>
              <a:cs typeface="Tahoma"/>
              <a:sym typeface="Tahoma"/>
            </a:endParaRPr>
          </a:p>
        </p:txBody>
      </p:sp>
      <p:pic>
        <p:nvPicPr>
          <p:cNvPr id="560" name="Google Shape;560;p25"/>
          <p:cNvPicPr preferRelativeResize="0"/>
          <p:nvPr/>
        </p:nvPicPr>
        <p:blipFill>
          <a:blip r:embed="rId3">
            <a:alphaModFix/>
          </a:blip>
          <a:stretch>
            <a:fillRect/>
          </a:stretch>
        </p:blipFill>
        <p:spPr>
          <a:xfrm>
            <a:off x="7231950" y="3872538"/>
            <a:ext cx="3928300" cy="2581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6"/>
          <p:cNvSpPr/>
          <p:nvPr/>
        </p:nvSpPr>
        <p:spPr>
          <a:xfrm>
            <a:off x="1125900" y="527875"/>
            <a:ext cx="99402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Tahoma"/>
              <a:buNone/>
            </a:pPr>
            <a:r>
              <a:rPr lang="ru-RU" sz="3600" b="1" i="0" u="none" strike="noStrike" cap="none" dirty="0">
                <a:solidFill>
                  <a:srgbClr val="0070C0"/>
                </a:solidFill>
                <a:latin typeface="Tahoma"/>
                <a:ea typeface="Tahoma"/>
                <a:cs typeface="Tahoma"/>
                <a:sym typeface="Tahoma"/>
              </a:rPr>
              <a:t>Предположения учащихся</a:t>
            </a:r>
            <a:endParaRPr sz="2600" dirty="0">
              <a:solidFill>
                <a:srgbClr val="0070C0"/>
              </a:solidFill>
            </a:endParaRPr>
          </a:p>
        </p:txBody>
      </p:sp>
      <p:pic>
        <p:nvPicPr>
          <p:cNvPr id="567" name="Google Shape;567;p26" descr="C:\Users\Компьютер-8\Desktop\1.jpg"/>
          <p:cNvPicPr preferRelativeResize="0"/>
          <p:nvPr/>
        </p:nvPicPr>
        <p:blipFill rotWithShape="1">
          <a:blip r:embed="rId3">
            <a:alphaModFix/>
          </a:blip>
          <a:srcRect/>
          <a:stretch/>
        </p:blipFill>
        <p:spPr>
          <a:xfrm>
            <a:off x="7891800" y="1886029"/>
            <a:ext cx="2961000" cy="3196500"/>
          </a:xfrm>
          <a:prstGeom prst="roundRect">
            <a:avLst>
              <a:gd name="adj" fmla="val 16667"/>
            </a:avLst>
          </a:prstGeom>
          <a:noFill/>
          <a:ln>
            <a:noFill/>
          </a:ln>
        </p:spPr>
      </p:pic>
      <p:sp>
        <p:nvSpPr>
          <p:cNvPr id="568" name="Google Shape;568;p26"/>
          <p:cNvSpPr/>
          <p:nvPr/>
        </p:nvSpPr>
        <p:spPr>
          <a:xfrm>
            <a:off x="1125900" y="1418400"/>
            <a:ext cx="6765900" cy="224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000"/>
              <a:buFont typeface="Tahoma"/>
              <a:buNone/>
            </a:pPr>
            <a:r>
              <a:rPr lang="ru-RU" sz="2600">
                <a:solidFill>
                  <a:srgbClr val="434343"/>
                </a:solidFill>
                <a:latin typeface="Tahoma"/>
                <a:ea typeface="Tahoma"/>
                <a:cs typeface="Tahoma"/>
                <a:sym typeface="Tahoma"/>
              </a:rPr>
              <a:t>    </a:t>
            </a:r>
            <a:r>
              <a:rPr lang="ru-RU" sz="2600" b="0" i="0" u="none" strike="noStrike" cap="none">
                <a:solidFill>
                  <a:srgbClr val="434343"/>
                </a:solidFill>
                <a:latin typeface="Tahoma"/>
                <a:ea typeface="Tahoma"/>
                <a:cs typeface="Tahoma"/>
                <a:sym typeface="Tahoma"/>
              </a:rPr>
              <a:t>Да, данная проблема является актуальной, потому что зачастую в семьях нет душевного тепла из-за занятости работой, из-за эгоизма и детей, и взрослых. Дети отдают своих родителей в </a:t>
            </a:r>
            <a:r>
              <a:rPr lang="ru-RU" sz="2600">
                <a:solidFill>
                  <a:srgbClr val="434343"/>
                </a:solidFill>
                <a:latin typeface="Tahoma"/>
                <a:ea typeface="Tahoma"/>
                <a:cs typeface="Tahoma"/>
                <a:sym typeface="Tahoma"/>
              </a:rPr>
              <a:t>д</a:t>
            </a:r>
            <a:r>
              <a:rPr lang="ru-RU" sz="2600" b="0" i="0" u="none" strike="noStrike" cap="none">
                <a:solidFill>
                  <a:srgbClr val="434343"/>
                </a:solidFill>
                <a:latin typeface="Tahoma"/>
                <a:ea typeface="Tahoma"/>
                <a:cs typeface="Tahoma"/>
                <a:sym typeface="Tahoma"/>
              </a:rPr>
              <a:t>ома престарелых и спокойно живут дальше. На мой взгляд, это связано с отсутствием преемственности поколений. Надо чтить семейные традиции и прививать их будущим поколениям. </a:t>
            </a:r>
            <a:endParaRPr sz="2600">
              <a:solidFill>
                <a:srgbClr val="43434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7"/>
          <p:cNvSpPr/>
          <p:nvPr/>
        </p:nvSpPr>
        <p:spPr>
          <a:xfrm>
            <a:off x="650350" y="620025"/>
            <a:ext cx="9663000" cy="3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dirty="0">
                <a:solidFill>
                  <a:srgbClr val="0070C0"/>
                </a:solidFill>
                <a:latin typeface="Tahoma"/>
                <a:ea typeface="Tahoma"/>
                <a:cs typeface="Tahoma"/>
                <a:sym typeface="Tahoma"/>
              </a:rPr>
              <a:t>Оцените свою работу, используя простые и сложные предложения.</a:t>
            </a:r>
            <a:endParaRPr sz="3600" b="1" dirty="0">
              <a:solidFill>
                <a:srgbClr val="0070C0"/>
              </a:solidFill>
            </a:endParaRPr>
          </a:p>
          <a:p>
            <a:pPr marL="0" marR="0" lvl="0" indent="0" algn="l" rtl="0">
              <a:spcBef>
                <a:spcPts val="0"/>
              </a:spcBef>
              <a:spcAft>
                <a:spcPts val="0"/>
              </a:spcAft>
              <a:buNone/>
            </a:pPr>
            <a:endParaRPr sz="2800" dirty="0">
              <a:solidFill>
                <a:schemeClr val="dk1"/>
              </a:solidFill>
              <a:latin typeface="Tahoma"/>
              <a:ea typeface="Tahoma"/>
              <a:cs typeface="Tahoma"/>
              <a:sym typeface="Tahoma"/>
            </a:endParaRPr>
          </a:p>
          <a:p>
            <a:pPr marL="457200" marR="0" lvl="0" indent="-377700" algn="l" rtl="0">
              <a:spcBef>
                <a:spcPts val="0"/>
              </a:spcBef>
              <a:spcAft>
                <a:spcPts val="0"/>
              </a:spcAft>
              <a:buClr>
                <a:srgbClr val="434343"/>
              </a:buClr>
              <a:buSzPts val="3000"/>
              <a:buFont typeface="Tahoma"/>
              <a:buAutoNum type="arabicPeriod"/>
            </a:pPr>
            <a:r>
              <a:rPr lang="ru-RU" sz="3000" dirty="0">
                <a:solidFill>
                  <a:srgbClr val="434343"/>
                </a:solidFill>
                <a:latin typeface="Tahoma"/>
                <a:ea typeface="Tahoma"/>
                <a:cs typeface="Tahoma"/>
                <a:sym typeface="Tahoma"/>
              </a:rPr>
              <a:t>Урок помог мне задуматься …</a:t>
            </a:r>
            <a:endParaRPr sz="3000" dirty="0">
              <a:solidFill>
                <a:srgbClr val="434343"/>
              </a:solidFill>
            </a:endParaRPr>
          </a:p>
          <a:p>
            <a:pPr marL="457200" marR="0" lvl="0" indent="-377700" algn="l" rtl="0">
              <a:spcBef>
                <a:spcPts val="0"/>
              </a:spcBef>
              <a:spcAft>
                <a:spcPts val="0"/>
              </a:spcAft>
              <a:buClr>
                <a:srgbClr val="434343"/>
              </a:buClr>
              <a:buSzPts val="3000"/>
              <a:buFont typeface="Tahoma"/>
              <a:buAutoNum type="arabicPeriod"/>
            </a:pPr>
            <a:r>
              <a:rPr lang="ru-RU" sz="3000" dirty="0">
                <a:solidFill>
                  <a:srgbClr val="434343"/>
                </a:solidFill>
                <a:latin typeface="Tahoma"/>
                <a:ea typeface="Tahoma"/>
                <a:cs typeface="Tahoma"/>
                <a:sym typeface="Tahoma"/>
              </a:rPr>
              <a:t>Я услышал (-а) в «Телеграмме»  Паустовского …</a:t>
            </a:r>
            <a:endParaRPr sz="3000" dirty="0">
              <a:solidFill>
                <a:srgbClr val="434343"/>
              </a:solidFill>
            </a:endParaRPr>
          </a:p>
          <a:p>
            <a:pPr marL="457200" marR="0" lvl="0" indent="-377700" algn="l" rtl="0">
              <a:spcBef>
                <a:spcPts val="0"/>
              </a:spcBef>
              <a:spcAft>
                <a:spcPts val="0"/>
              </a:spcAft>
              <a:buClr>
                <a:srgbClr val="434343"/>
              </a:buClr>
              <a:buSzPts val="3000"/>
              <a:buFont typeface="Tahoma"/>
              <a:buAutoNum type="arabicPeriod"/>
            </a:pPr>
            <a:r>
              <a:rPr lang="ru-RU" sz="3000" dirty="0">
                <a:solidFill>
                  <a:srgbClr val="434343"/>
                </a:solidFill>
                <a:latin typeface="Tahoma"/>
                <a:ea typeface="Tahoma"/>
                <a:cs typeface="Tahoma"/>
                <a:sym typeface="Tahoma"/>
              </a:rPr>
              <a:t>Я хотел (-а) бы написать телеграмму  или письмо Насте со следующим текстом …</a:t>
            </a:r>
            <a:endParaRPr sz="3000" dirty="0">
              <a:solidFill>
                <a:srgbClr val="434343"/>
              </a:solidFill>
            </a:endParaRPr>
          </a:p>
          <a:p>
            <a:pPr marL="0" marR="0" lvl="0" indent="0" algn="l" rtl="0">
              <a:spcBef>
                <a:spcPts val="0"/>
              </a:spcBef>
              <a:spcAft>
                <a:spcPts val="0"/>
              </a:spcAft>
              <a:buNone/>
            </a:pPr>
            <a:r>
              <a:rPr lang="ru-RU" sz="3000" dirty="0">
                <a:solidFill>
                  <a:schemeClr val="dk1"/>
                </a:solidFill>
                <a:latin typeface="Source Sans Pro"/>
                <a:ea typeface="Source Sans Pro"/>
                <a:cs typeface="Source Sans Pro"/>
                <a:sym typeface="Source Sans Pro"/>
              </a:rPr>
              <a:t> </a:t>
            </a:r>
            <a:endParaRPr sz="3000" dirty="0">
              <a:solidFill>
                <a:schemeClr val="dk1"/>
              </a:solidFill>
              <a:latin typeface="Source Sans Pro"/>
              <a:ea typeface="Source Sans Pro"/>
              <a:cs typeface="Source Sans Pro"/>
              <a:sym typeface="Source Sans Pro"/>
            </a:endParaRPr>
          </a:p>
        </p:txBody>
      </p:sp>
      <p:pic>
        <p:nvPicPr>
          <p:cNvPr id="575" name="Google Shape;575;p27"/>
          <p:cNvPicPr preferRelativeResize="0"/>
          <p:nvPr/>
        </p:nvPicPr>
        <p:blipFill>
          <a:blip r:embed="rId3">
            <a:alphaModFix/>
          </a:blip>
          <a:stretch>
            <a:fillRect/>
          </a:stretch>
        </p:blipFill>
        <p:spPr>
          <a:xfrm>
            <a:off x="6774950" y="3723824"/>
            <a:ext cx="3071900" cy="2028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8"/>
          <p:cNvSpPr/>
          <p:nvPr/>
        </p:nvSpPr>
        <p:spPr>
          <a:xfrm>
            <a:off x="1036736" y="1299164"/>
            <a:ext cx="8480100" cy="4155000"/>
          </a:xfrm>
          <a:prstGeom prst="rect">
            <a:avLst/>
          </a:prstGeom>
          <a:noFill/>
          <a:ln>
            <a:noFill/>
          </a:ln>
        </p:spPr>
        <p:txBody>
          <a:bodyPr spcFirstLastPara="1" wrap="square" lIns="91425" tIns="45700" rIns="91425" bIns="45700" anchor="t" anchorCtr="0">
            <a:spAutoFit/>
          </a:bodyPr>
          <a:lstStyle/>
          <a:p>
            <a:pPr marL="360000" marR="0" lvl="0" indent="-260350" algn="l" rtl="0">
              <a:lnSpc>
                <a:spcPct val="100000"/>
              </a:lnSpc>
              <a:spcBef>
                <a:spcPts val="0"/>
              </a:spcBef>
              <a:spcAft>
                <a:spcPts val="0"/>
              </a:spcAft>
              <a:buClr>
                <a:srgbClr val="434343"/>
              </a:buClr>
              <a:buSzPts val="2600"/>
              <a:buFont typeface="Tahoma"/>
              <a:buAutoNum type="arabicPeriod"/>
            </a:pPr>
            <a:r>
              <a:rPr lang="ru-RU" sz="2600" b="0" i="0" u="none" strike="noStrike" cap="none">
                <a:solidFill>
                  <a:srgbClr val="434343"/>
                </a:solidFill>
                <a:latin typeface="Tahoma"/>
                <a:ea typeface="Tahoma"/>
                <a:cs typeface="Tahoma"/>
                <a:sym typeface="Tahoma"/>
              </a:rPr>
              <a:t>Урок помог мне задуматься о своём отношении к родителям.</a:t>
            </a:r>
            <a:endParaRPr sz="2600">
              <a:solidFill>
                <a:srgbClr val="434343"/>
              </a:solidFill>
            </a:endParaRPr>
          </a:p>
          <a:p>
            <a:pPr marL="360000" marR="0" lvl="0" indent="-260350" algn="l" rtl="0">
              <a:lnSpc>
                <a:spcPct val="100000"/>
              </a:lnSpc>
              <a:spcBef>
                <a:spcPts val="0"/>
              </a:spcBef>
              <a:spcAft>
                <a:spcPts val="0"/>
              </a:spcAft>
              <a:buClr>
                <a:srgbClr val="434343"/>
              </a:buClr>
              <a:buSzPts val="2600"/>
              <a:buFont typeface="Tahoma"/>
              <a:buAutoNum type="arabicPeriod"/>
            </a:pPr>
            <a:r>
              <a:rPr lang="ru-RU" sz="2600" b="0" i="0" u="none" strike="noStrike" cap="none">
                <a:solidFill>
                  <a:srgbClr val="434343"/>
                </a:solidFill>
                <a:latin typeface="Tahoma"/>
                <a:ea typeface="Tahoma"/>
                <a:cs typeface="Tahoma"/>
                <a:sym typeface="Tahoma"/>
              </a:rPr>
              <a:t>Я услышал (-а) в «Телеграмме»  Паустовского крик одинокой старой женщины, чтобы её не оставляли одну.</a:t>
            </a:r>
            <a:endParaRPr sz="2600">
              <a:solidFill>
                <a:srgbClr val="434343"/>
              </a:solidFill>
              <a:latin typeface="Tahoma"/>
              <a:ea typeface="Tahoma"/>
              <a:cs typeface="Tahoma"/>
              <a:sym typeface="Tahoma"/>
            </a:endParaRPr>
          </a:p>
          <a:p>
            <a:pPr marL="360000" marR="0" lvl="0" indent="-260350" algn="l" rtl="0">
              <a:lnSpc>
                <a:spcPct val="100000"/>
              </a:lnSpc>
              <a:spcBef>
                <a:spcPts val="0"/>
              </a:spcBef>
              <a:spcAft>
                <a:spcPts val="0"/>
              </a:spcAft>
              <a:buClr>
                <a:srgbClr val="434343"/>
              </a:buClr>
              <a:buSzPts val="2600"/>
              <a:buFont typeface="Tahoma"/>
              <a:buAutoNum type="arabicPeriod"/>
            </a:pPr>
            <a:r>
              <a:rPr lang="ru-RU" sz="2600" b="0" i="0" u="none" strike="noStrike" cap="none">
                <a:solidFill>
                  <a:srgbClr val="434343"/>
                </a:solidFill>
                <a:latin typeface="Tahoma"/>
                <a:ea typeface="Tahoma"/>
                <a:cs typeface="Tahoma"/>
                <a:sym typeface="Tahoma"/>
              </a:rPr>
              <a:t>Я хотел (-а) бы написать телеграмму или письмо Насте со следующим текстом: «Дорогая Настя! Прими мои соболезнования и крепись. Теперь ты поняла, что самое ценное в жизни человека – его семья, родные люди. Я хочу пожелать тебе создать самую счастливую семью на свете!» </a:t>
            </a:r>
            <a:endParaRPr sz="2600">
              <a:solidFill>
                <a:srgbClr val="434343"/>
              </a:solidFill>
            </a:endParaRPr>
          </a:p>
        </p:txBody>
      </p:sp>
      <p:sp>
        <p:nvSpPr>
          <p:cNvPr id="582" name="Google Shape;582;p28"/>
          <p:cNvSpPr/>
          <p:nvPr/>
        </p:nvSpPr>
        <p:spPr>
          <a:xfrm>
            <a:off x="1125900" y="527875"/>
            <a:ext cx="9940200" cy="77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Tahoma"/>
              <a:buNone/>
            </a:pPr>
            <a:r>
              <a:rPr lang="ru-RU" sz="3600" b="1" dirty="0">
                <a:solidFill>
                  <a:srgbClr val="0070C0"/>
                </a:solidFill>
                <a:latin typeface="Tahoma"/>
                <a:ea typeface="Tahoma"/>
                <a:cs typeface="Tahoma"/>
                <a:sym typeface="Tahoma"/>
              </a:rPr>
              <a:t>Примерные ответы</a:t>
            </a:r>
            <a:endParaRPr sz="2600"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8" name="Google Shape;368;p4"/>
          <p:cNvSpPr txBox="1">
            <a:spLocks/>
          </p:cNvSpPr>
          <p:nvPr/>
        </p:nvSpPr>
        <p:spPr>
          <a:xfrm>
            <a:off x="1092490" y="1053300"/>
            <a:ext cx="9543075" cy="1360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ru-RU" sz="1800" smtClean="0"/>
              <a:t/>
            </a:r>
            <a:br>
              <a:rPr lang="ru-RU" sz="1800" smtClean="0"/>
            </a:br>
            <a:r>
              <a:rPr lang="ru-RU" sz="1800" smtClean="0"/>
              <a:t/>
            </a:r>
            <a:br>
              <a:rPr lang="ru-RU" sz="1800" smtClean="0"/>
            </a:br>
            <a:r>
              <a:rPr lang="ru-RU" sz="1800" smtClean="0"/>
              <a:t/>
            </a:r>
            <a:br>
              <a:rPr lang="ru-RU" sz="1800" smtClean="0"/>
            </a:br>
            <a:r>
              <a:rPr lang="ru-RU" sz="1800" smtClean="0"/>
              <a:t/>
            </a:r>
            <a:br>
              <a:rPr lang="ru-RU" sz="1800" smtClean="0"/>
            </a:br>
            <a:r>
              <a:rPr lang="ru-RU" sz="1800" smtClean="0"/>
              <a:t/>
            </a:r>
            <a:br>
              <a:rPr lang="ru-RU" sz="1800" smtClean="0"/>
            </a:br>
            <a:r>
              <a:rPr lang="ru-RU" sz="1800" smtClean="0"/>
              <a:t/>
            </a:r>
            <a:br>
              <a:rPr lang="ru-RU" sz="1800" smtClean="0"/>
            </a:br>
            <a:r>
              <a:rPr lang="ru-RU" sz="2800" smtClean="0">
                <a:latin typeface="Tahoma"/>
                <a:ea typeface="Tahoma"/>
                <a:cs typeface="Tahoma"/>
                <a:sym typeface="Tahoma"/>
              </a:rPr>
              <a:t/>
            </a:r>
            <a:br>
              <a:rPr lang="ru-RU" sz="2800" smtClean="0">
                <a:latin typeface="Tahoma"/>
                <a:ea typeface="Tahoma"/>
                <a:cs typeface="Tahoma"/>
                <a:sym typeface="Tahoma"/>
              </a:rPr>
            </a:br>
            <a:r>
              <a:rPr lang="ru-RU" sz="2800" smtClean="0">
                <a:latin typeface="Tahoma"/>
                <a:ea typeface="Tahoma"/>
                <a:cs typeface="Tahoma"/>
                <a:sym typeface="Tahoma"/>
              </a:rPr>
              <a:t/>
            </a:r>
            <a:br>
              <a:rPr lang="ru-RU" sz="2800" smtClean="0">
                <a:latin typeface="Tahoma"/>
                <a:ea typeface="Tahoma"/>
                <a:cs typeface="Tahoma"/>
                <a:sym typeface="Tahoma"/>
              </a:rPr>
            </a:br>
            <a:r>
              <a:rPr lang="ru-RU" sz="2800" smtClean="0">
                <a:latin typeface="Tahoma"/>
                <a:ea typeface="Tahoma"/>
                <a:cs typeface="Tahoma"/>
                <a:sym typeface="Tahoma"/>
              </a:rPr>
              <a:t/>
            </a:r>
            <a:br>
              <a:rPr lang="ru-RU" sz="2800" smtClean="0">
                <a:latin typeface="Tahoma"/>
                <a:ea typeface="Tahoma"/>
                <a:cs typeface="Tahoma"/>
                <a:sym typeface="Tahoma"/>
              </a:rPr>
            </a:br>
            <a:r>
              <a:rPr lang="ru-RU" sz="2400" smtClean="0">
                <a:latin typeface="Tahoma"/>
                <a:ea typeface="Tahoma"/>
                <a:cs typeface="Tahoma"/>
                <a:sym typeface="Tahoma"/>
              </a:rPr>
              <a:t/>
            </a:r>
            <a:br>
              <a:rPr lang="ru-RU" sz="2400" smtClean="0">
                <a:latin typeface="Tahoma"/>
                <a:ea typeface="Tahoma"/>
                <a:cs typeface="Tahoma"/>
                <a:sym typeface="Tahoma"/>
              </a:rPr>
            </a:br>
            <a:r>
              <a:rPr lang="ru-RU" sz="2400" smtClean="0"/>
              <a:t/>
            </a:r>
            <a:br>
              <a:rPr lang="ru-RU" sz="2400" smtClean="0"/>
            </a:br>
            <a:r>
              <a:rPr lang="ru-RU" sz="2400" smtClean="0"/>
              <a:t/>
            </a:r>
            <a:br>
              <a:rPr lang="ru-RU" sz="2400" smtClean="0"/>
            </a:br>
            <a:endParaRPr lang="ru-RU" sz="2400">
              <a:latin typeface="Tahoma"/>
              <a:ea typeface="Tahoma"/>
              <a:cs typeface="Tahoma"/>
              <a:sym typeface="Tahoma"/>
            </a:endParaRPr>
          </a:p>
        </p:txBody>
      </p:sp>
      <p:sp>
        <p:nvSpPr>
          <p:cNvPr id="9" name="Google Shape;369;p4"/>
          <p:cNvSpPr/>
          <p:nvPr/>
        </p:nvSpPr>
        <p:spPr>
          <a:xfrm>
            <a:off x="4591351" y="1533641"/>
            <a:ext cx="6000600" cy="2030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ru-RU" sz="3200" b="1">
                <a:solidFill>
                  <a:schemeClr val="accent1"/>
                </a:solidFill>
                <a:latin typeface="Tahoma"/>
                <a:ea typeface="Tahoma"/>
                <a:cs typeface="Tahoma"/>
                <a:sym typeface="Tahoma"/>
              </a:rPr>
              <a:t>Это произведение, которое  требует большой работы мысли и сердца.</a:t>
            </a:r>
            <a:endParaRPr sz="3200" b="1">
              <a:solidFill>
                <a:schemeClr val="accent1"/>
              </a:solidFill>
              <a:latin typeface="Tahoma"/>
              <a:ea typeface="Tahoma"/>
              <a:cs typeface="Tahoma"/>
              <a:sym typeface="Tahoma"/>
            </a:endParaRPr>
          </a:p>
          <a:p>
            <a:pPr marL="0" marR="0" lvl="0" indent="0" algn="l" rtl="0">
              <a:lnSpc>
                <a:spcPct val="115000"/>
              </a:lnSpc>
              <a:spcBef>
                <a:spcPts val="0"/>
              </a:spcBef>
              <a:spcAft>
                <a:spcPts val="0"/>
              </a:spcAft>
              <a:buNone/>
            </a:pPr>
            <a:endParaRPr sz="3200" b="1">
              <a:solidFill>
                <a:schemeClr val="accent1"/>
              </a:solidFill>
              <a:latin typeface="Tahoma"/>
              <a:ea typeface="Tahoma"/>
              <a:cs typeface="Tahoma"/>
              <a:sym typeface="Tahoma"/>
            </a:endParaRPr>
          </a:p>
        </p:txBody>
      </p:sp>
      <p:pic>
        <p:nvPicPr>
          <p:cNvPr id="10" name="Google Shape;370;p4" descr="C:\Users\Компьютер-8\Desktop\unnamed.jpg"/>
          <p:cNvPicPr preferRelativeResize="0"/>
          <p:nvPr/>
        </p:nvPicPr>
        <p:blipFill>
          <a:blip r:embed="rId4">
            <a:alphaModFix/>
          </a:blip>
          <a:stretch>
            <a:fillRect/>
          </a:stretch>
        </p:blipFill>
        <p:spPr>
          <a:xfrm>
            <a:off x="983751" y="1260766"/>
            <a:ext cx="3343800" cy="4892100"/>
          </a:xfrm>
          <a:prstGeom prst="roundRect">
            <a:avLst>
              <a:gd name="adj" fmla="val 8890"/>
            </a:avLst>
          </a:prstGeom>
          <a:noFill/>
          <a:ln>
            <a:noFill/>
          </a:ln>
        </p:spPr>
      </p:pic>
      <p:pic>
        <p:nvPicPr>
          <p:cNvPr id="11" name="Google Shape;371;p4"/>
          <p:cNvPicPr preferRelativeResize="0"/>
          <p:nvPr/>
        </p:nvPicPr>
        <p:blipFill>
          <a:blip r:embed="rId5">
            <a:alphaModFix/>
          </a:blip>
          <a:stretch>
            <a:fillRect/>
          </a:stretch>
        </p:blipFill>
        <p:spPr>
          <a:xfrm>
            <a:off x="5028051" y="3604791"/>
            <a:ext cx="3860350" cy="2702251"/>
          </a:xfrm>
          <a:prstGeom prst="rect">
            <a:avLst/>
          </a:prstGeom>
          <a:noFill/>
          <a:ln>
            <a:noFill/>
          </a:ln>
        </p:spPr>
      </p:pic>
    </p:spTree>
    <p:extLst>
      <p:ext uri="{BB962C8B-B14F-4D97-AF65-F5344CB8AC3E}">
        <p14:creationId xmlns:p14="http://schemas.microsoft.com/office/powerpoint/2010/main" val="370430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22175" y="-19713"/>
            <a:ext cx="12192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30</a:t>
            </a:fld>
            <a:endParaRPr lang="ru-RU" altLang="ru-RU" sz="1200" b="1">
              <a:solidFill>
                <a:srgbClr val="002060"/>
              </a:solidFill>
            </a:endParaRPr>
          </a:p>
        </p:txBody>
      </p:sp>
      <p:cxnSp>
        <p:nvCxnSpPr>
          <p:cNvPr id="9220"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4464054" y="347625"/>
            <a:ext cx="3840191" cy="584775"/>
          </a:xfrm>
          <a:prstGeom prst="rect">
            <a:avLst/>
          </a:prstGeom>
        </p:spPr>
        <p:txBody>
          <a:bodyPr wrap="square">
            <a:spAutoFit/>
          </a:bodyPr>
          <a:lstStyle/>
          <a:p>
            <a:pPr lvl="0" indent="271463"/>
            <a:r>
              <a:rPr lang="ru-RU" sz="32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Tahoma"/>
              </a:rPr>
              <a:t>Итоги урока</a:t>
            </a:r>
            <a:endParaRPr lang="ru-RU"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Google Shape;589;p29"/>
          <p:cNvSpPr/>
          <p:nvPr/>
        </p:nvSpPr>
        <p:spPr>
          <a:xfrm>
            <a:off x="1312975" y="1228675"/>
            <a:ext cx="7121400" cy="41550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определили тему и основную мысль </a:t>
            </a:r>
            <a:endParaRPr sz="2400" dirty="0">
              <a:solidFill>
                <a:srgbClr val="434343"/>
              </a:solidFill>
              <a:latin typeface="Tahoma"/>
              <a:ea typeface="Tahoma"/>
              <a:cs typeface="Tahoma"/>
              <a:sym typeface="Tahoma"/>
            </a:endParaRPr>
          </a:p>
          <a:p>
            <a:pPr marL="0" marR="0" lvl="0" indent="0" algn="l" rtl="0">
              <a:spcBef>
                <a:spcPts val="0"/>
              </a:spcBef>
              <a:spcAft>
                <a:spcPts val="0"/>
              </a:spcAft>
              <a:buNone/>
            </a:pPr>
            <a:r>
              <a:rPr lang="ru-RU" sz="2400" dirty="0">
                <a:solidFill>
                  <a:srgbClr val="434343"/>
                </a:solidFill>
                <a:latin typeface="Tahoma"/>
                <a:ea typeface="Tahoma"/>
                <a:cs typeface="Tahoma"/>
                <a:sym typeface="Tahoma"/>
              </a:rPr>
              <a:t>     рассказа К. Г. Паустовского «Телеграмма»;</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выявили духовно-нравственные </a:t>
            </a:r>
            <a:endParaRPr sz="2400" dirty="0">
              <a:solidFill>
                <a:srgbClr val="434343"/>
              </a:solidFill>
              <a:latin typeface="Tahoma"/>
              <a:ea typeface="Tahoma"/>
              <a:cs typeface="Tahoma"/>
              <a:sym typeface="Tahoma"/>
            </a:endParaRPr>
          </a:p>
          <a:p>
            <a:pPr marL="0" marR="0" lvl="0" indent="0" algn="l" rtl="0">
              <a:spcBef>
                <a:spcPts val="0"/>
              </a:spcBef>
              <a:spcAft>
                <a:spcPts val="0"/>
              </a:spcAft>
              <a:buNone/>
            </a:pPr>
            <a:r>
              <a:rPr lang="ru-RU" sz="2400" dirty="0">
                <a:solidFill>
                  <a:srgbClr val="434343"/>
                </a:solidFill>
                <a:latin typeface="Tahoma"/>
                <a:ea typeface="Tahoma"/>
                <a:cs typeface="Tahoma"/>
                <a:sym typeface="Tahoma"/>
              </a:rPr>
              <a:t>     ценности героев рассказа;</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закрепили навыки постановки  знаков препинания в БСП;</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выделили наиболее важные качества в человеке;</a:t>
            </a:r>
            <a:endParaRPr dirty="0">
              <a:solidFill>
                <a:srgbClr val="434343"/>
              </a:solidFill>
            </a:endParaRPr>
          </a:p>
          <a:p>
            <a:pPr marL="457200" marR="0" lvl="0" indent="-381000" algn="l" rtl="0">
              <a:spcBef>
                <a:spcPts val="0"/>
              </a:spcBef>
              <a:spcAft>
                <a:spcPts val="0"/>
              </a:spcAft>
              <a:buClr>
                <a:srgbClr val="434343"/>
              </a:buClr>
              <a:buSzPts val="2400"/>
              <a:buFont typeface="Tahoma"/>
              <a:buChar char="●"/>
            </a:pPr>
            <a:r>
              <a:rPr lang="ru-RU" sz="2400" dirty="0">
                <a:solidFill>
                  <a:srgbClr val="434343"/>
                </a:solidFill>
                <a:latin typeface="Tahoma"/>
                <a:ea typeface="Tahoma"/>
                <a:cs typeface="Tahoma"/>
                <a:sym typeface="Tahoma"/>
              </a:rPr>
              <a:t>участвовали в дискуссии по предложенной проблеме, синтезируя различные точки зрения и формулируя пути решения проблемы.</a:t>
            </a:r>
            <a:endParaRPr sz="2400" dirty="0">
              <a:solidFill>
                <a:srgbClr val="434343"/>
              </a:solidFill>
              <a:latin typeface="Tahoma"/>
              <a:ea typeface="Tahoma"/>
              <a:cs typeface="Tahoma"/>
              <a:sym typeface="Tahoma"/>
            </a:endParaRPr>
          </a:p>
        </p:txBody>
      </p:sp>
    </p:spTree>
    <p:extLst>
      <p:ext uri="{BB962C8B-B14F-4D97-AF65-F5344CB8AC3E}">
        <p14:creationId xmlns:p14="http://schemas.microsoft.com/office/powerpoint/2010/main" val="2951755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12192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latin typeface="Tahoma" panose="020B0604030504040204" pitchFamily="34" charset="0"/>
                <a:ea typeface="Tahoma" panose="020B0604030504040204" pitchFamily="34" charset="0"/>
                <a:cs typeface="Tahoma" panose="020B0604030504040204" pitchFamily="34" charset="0"/>
              </a:rPr>
              <a:pPr>
                <a:buSzPts val="1100"/>
              </a:pPr>
              <a:t>31</a:t>
            </a:fld>
            <a:endParaRPr lang="ru-RU" altLang="ru-RU" sz="12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2292" name="Google Shape;124;p4"/>
          <p:cNvCxnSpPr>
            <a:cxnSpLocks noChangeShapeType="1"/>
          </p:cNvCxnSpPr>
          <p:nvPr/>
        </p:nvCxnSpPr>
        <p:spPr bwMode="auto">
          <a:xfrm>
            <a:off x="400006" y="6510996"/>
            <a:ext cx="11486109"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35608" y="782988"/>
            <a:ext cx="6195419" cy="977658"/>
          </a:xfrm>
          <a:prstGeom prst="rect">
            <a:avLst/>
          </a:prstGeom>
          <a:noFill/>
          <a:ln>
            <a:noFill/>
          </a:ln>
        </p:spPr>
        <p:txBody>
          <a:bodyPr spcFirstLastPara="1" lIns="93712" tIns="93712" rIns="93712" bIns="93712" anchor="ctr"/>
          <a:lstStyle/>
          <a:p>
            <a:pP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Баршаға қолжетімді, сапалы білім!</a:t>
            </a:r>
            <a:endParaRPr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endParaRPr>
          </a:p>
        </p:txBody>
      </p:sp>
      <p:sp>
        <p:nvSpPr>
          <p:cNvPr id="10" name="Google Shape;575;p91"/>
          <p:cNvSpPr txBox="1"/>
          <p:nvPr/>
        </p:nvSpPr>
        <p:spPr>
          <a:xfrm>
            <a:off x="6094192" y="5084107"/>
            <a:ext cx="5840793" cy="1052529"/>
          </a:xfrm>
          <a:prstGeom prst="rect">
            <a:avLst/>
          </a:prstGeom>
          <a:noFill/>
          <a:ln>
            <a:noFill/>
          </a:ln>
        </p:spPr>
        <p:txBody>
          <a:bodyPr spcFirstLastPara="1" lIns="93712" tIns="93712" rIns="93712" bIns="93712" anchor="t"/>
          <a:lstStyle/>
          <a:p>
            <a:pPr algn="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Качественное образование, </a:t>
            </a:r>
          </a:p>
          <a:p>
            <a:pPr algn="r">
              <a:defRPr/>
            </a:pPr>
            <a:r>
              <a:rPr lang="ru"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rPr>
              <a:t>доступное всем!</a:t>
            </a:r>
            <a:endParaRPr sz="2400" b="1" dirty="0">
              <a:solidFill>
                <a:srgbClr val="002060"/>
              </a:solidFill>
              <a:latin typeface="Tahoma" panose="020B0604030504040204" pitchFamily="34" charset="0"/>
              <a:ea typeface="Tahoma" panose="020B0604030504040204" pitchFamily="34" charset="0"/>
              <a:cs typeface="Tahoma" panose="020B0604030504040204" pitchFamily="34" charset="0"/>
              <a:sym typeface="Comfortaa"/>
            </a:endParaRPr>
          </a:p>
        </p:txBody>
      </p:sp>
      <p:grpSp>
        <p:nvGrpSpPr>
          <p:cNvPr id="12297" name="Группа 1"/>
          <p:cNvGrpSpPr>
            <a:grpSpLocks/>
          </p:cNvGrpSpPr>
          <p:nvPr/>
        </p:nvGrpSpPr>
        <p:grpSpPr bwMode="auto">
          <a:xfrm>
            <a:off x="1583499" y="1470087"/>
            <a:ext cx="8443771"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400">
                <a:latin typeface="Tahoma" panose="020B0604030504040204" pitchFamily="34" charset="0"/>
                <a:ea typeface="Tahoma" panose="020B0604030504040204" pitchFamily="34" charset="0"/>
                <a:cs typeface="Tahoma" panose="020B0604030504040204" pitchFamily="34" charset="0"/>
              </a:endParaRPr>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Заманауи</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технология</a:t>
                </a: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Білімді</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бағалау</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Қол</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жетімді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2" name="Group 49"/>
            <p:cNvGrpSpPr>
              <a:grpSpLocks/>
            </p:cNvGrpSpPr>
            <p:nvPr/>
          </p:nvGrpSpPr>
          <p:grpSpPr bwMode="auto">
            <a:xfrm>
              <a:off x="4893176" y="1247740"/>
              <a:ext cx="1749385" cy="1749319"/>
              <a:chOff x="629084" y="3771800"/>
              <a:chExt cx="2266978" cy="2266893"/>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9" name="Oval 62"/>
              <p:cNvSpPr/>
              <p:nvPr/>
            </p:nvSpPr>
            <p:spPr>
              <a:xfrm>
                <a:off x="781412" y="4045391"/>
                <a:ext cx="1993376"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Цифрлы</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Қазақстан</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Дербес</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оқыту</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4" name="Group 66"/>
            <p:cNvGrpSpPr>
              <a:grpSpLocks/>
            </p:cNvGrpSpPr>
            <p:nvPr/>
          </p:nvGrpSpPr>
          <p:grpSpPr bwMode="auto">
            <a:xfrm>
              <a:off x="3493034" y="1587151"/>
              <a:ext cx="1657312" cy="1657251"/>
              <a:chOff x="432528" y="3801571"/>
              <a:chExt cx="2268402" cy="2268318"/>
            </a:xfrm>
          </p:grpSpPr>
          <p:sp>
            <p:nvSpPr>
              <p:cNvPr id="54" name="Oval 67"/>
              <p:cNvSpPr/>
              <p:nvPr/>
            </p:nvSpPr>
            <p:spPr>
              <a:xfrm>
                <a:off x="432528" y="3801571"/>
                <a:ext cx="2268402" cy="2268318"/>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5" name="Oval 68"/>
              <p:cNvSpPr/>
              <p:nvPr/>
            </p:nvSpPr>
            <p:spPr>
              <a:xfrm>
                <a:off x="599832" y="4045317"/>
                <a:ext cx="2022874"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Нәтижелі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Тиімді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Үш</a:t>
                </a:r>
                <a:r>
                  <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1400" b="1" dirty="0" err="1">
                    <a:solidFill>
                      <a:schemeClr val="tx1"/>
                    </a:solidFill>
                    <a:latin typeface="Tahoma" panose="020B0604030504040204" pitchFamily="34" charset="0"/>
                    <a:ea typeface="Tahoma" panose="020B0604030504040204" pitchFamily="34" charset="0"/>
                    <a:cs typeface="Tahoma" panose="020B0604030504040204" pitchFamily="34" charset="0"/>
                  </a:rPr>
                  <a:t>тілді</a:t>
                </a:r>
                <a:endParaRPr lang="ru-RU"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9710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2" name="Google Shape;376;p5"/>
          <p:cNvSpPr txBox="1"/>
          <p:nvPr/>
        </p:nvSpPr>
        <p:spPr>
          <a:xfrm>
            <a:off x="2376111" y="1060301"/>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dirty="0">
              <a:solidFill>
                <a:schemeClr val="accent1"/>
              </a:solidFill>
              <a:latin typeface="Tahoma"/>
              <a:ea typeface="Tahoma"/>
              <a:cs typeface="Tahoma"/>
              <a:sym typeface="Tahoma"/>
            </a:endParaRPr>
          </a:p>
          <a:p>
            <a:pPr marL="0" marR="0" lvl="0" indent="0" algn="r" rtl="0">
              <a:spcBef>
                <a:spcPts val="0"/>
              </a:spcBef>
              <a:spcAft>
                <a:spcPts val="0"/>
              </a:spcAft>
              <a:buNone/>
            </a:pPr>
            <a:endParaRPr sz="24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ctr"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p:txBody>
      </p:sp>
      <p:sp>
        <p:nvSpPr>
          <p:cNvPr id="13" name="Google Shape;377;p5"/>
          <p:cNvSpPr/>
          <p:nvPr/>
        </p:nvSpPr>
        <p:spPr>
          <a:xfrm>
            <a:off x="692961" y="2632183"/>
            <a:ext cx="6288000" cy="38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600" dirty="0">
                <a:solidFill>
                  <a:srgbClr val="434343"/>
                </a:solidFill>
                <a:latin typeface="Tahoma"/>
                <a:ea typeface="Tahoma"/>
                <a:cs typeface="Tahoma"/>
                <a:sym typeface="Tahoma"/>
              </a:rPr>
              <a:t>Трудно жить, навеки Мать утратив.</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Нет счастливей нас, чья мать жива.</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Именем моих погибших братьев</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Вдумайтесь, молю, в мои слова.</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 </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Как бы ни манил вас бег событий,</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Как ни влёк бы в свой водоворот,</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Пуще глаза маму берегите,</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От обид, от тягот и забот.</a:t>
            </a:r>
            <a:endParaRPr sz="2600" dirty="0">
              <a:solidFill>
                <a:srgbClr val="434343"/>
              </a:solidFill>
              <a:latin typeface="Tahoma"/>
              <a:ea typeface="Tahoma"/>
              <a:cs typeface="Tahoma"/>
              <a:sym typeface="Tahoma"/>
            </a:endParaRPr>
          </a:p>
        </p:txBody>
      </p:sp>
      <p:sp>
        <p:nvSpPr>
          <p:cNvPr id="14" name="Google Shape;378;p5"/>
          <p:cNvSpPr/>
          <p:nvPr/>
        </p:nvSpPr>
        <p:spPr>
          <a:xfrm>
            <a:off x="329662" y="979229"/>
            <a:ext cx="95793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dirty="0">
                <a:solidFill>
                  <a:srgbClr val="0070C0"/>
                </a:solidFill>
                <a:latin typeface="Tahoma"/>
                <a:ea typeface="Tahoma"/>
                <a:cs typeface="Tahoma"/>
                <a:sym typeface="Tahoma"/>
              </a:rPr>
              <a:t>Определите тему стихотворения и объясните постановку двоеточия в последнем предложении.</a:t>
            </a:r>
            <a:endParaRPr sz="3200" b="1" dirty="0">
              <a:solidFill>
                <a:srgbClr val="0070C0"/>
              </a:solidFill>
            </a:endParaRPr>
          </a:p>
        </p:txBody>
      </p:sp>
      <p:pic>
        <p:nvPicPr>
          <p:cNvPr id="15" name="Google Shape;379;p5"/>
          <p:cNvPicPr preferRelativeResize="0"/>
          <p:nvPr/>
        </p:nvPicPr>
        <p:blipFill>
          <a:blip r:embed="rId4">
            <a:alphaModFix/>
          </a:blip>
          <a:stretch>
            <a:fillRect/>
          </a:stretch>
        </p:blipFill>
        <p:spPr>
          <a:xfrm>
            <a:off x="6375861" y="3210008"/>
            <a:ext cx="2514776" cy="2334550"/>
          </a:xfrm>
          <a:prstGeom prst="rect">
            <a:avLst/>
          </a:prstGeom>
          <a:noFill/>
          <a:ln>
            <a:noFill/>
          </a:ln>
        </p:spPr>
      </p:pic>
    </p:spTree>
    <p:extLst>
      <p:ext uri="{BB962C8B-B14F-4D97-AF65-F5344CB8AC3E}">
        <p14:creationId xmlns:p14="http://schemas.microsoft.com/office/powerpoint/2010/main" val="389780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2" name="Google Shape;376;p5"/>
          <p:cNvSpPr txBox="1"/>
          <p:nvPr/>
        </p:nvSpPr>
        <p:spPr>
          <a:xfrm>
            <a:off x="2376111" y="1060301"/>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dirty="0">
              <a:solidFill>
                <a:schemeClr val="accent1"/>
              </a:solidFill>
              <a:latin typeface="Tahoma"/>
              <a:ea typeface="Tahoma"/>
              <a:cs typeface="Tahoma"/>
              <a:sym typeface="Tahoma"/>
            </a:endParaRPr>
          </a:p>
          <a:p>
            <a:pPr marL="0" marR="0" lvl="0" indent="0" algn="r" rtl="0">
              <a:spcBef>
                <a:spcPts val="0"/>
              </a:spcBef>
              <a:spcAft>
                <a:spcPts val="0"/>
              </a:spcAft>
              <a:buNone/>
            </a:pPr>
            <a:endParaRPr sz="24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ctr" rtl="0">
              <a:spcBef>
                <a:spcPts val="0"/>
              </a:spcBef>
              <a:spcAft>
                <a:spcPts val="0"/>
              </a:spcAft>
              <a:buNone/>
            </a:pPr>
            <a:endParaRPr sz="3200" b="1" dirty="0">
              <a:solidFill>
                <a:schemeClr val="accent1"/>
              </a:solidFill>
              <a:latin typeface="Tahoma"/>
              <a:ea typeface="Tahoma"/>
              <a:cs typeface="Tahoma"/>
              <a:sym typeface="Tahoma"/>
            </a:endParaRPr>
          </a:p>
          <a:p>
            <a:pPr marL="0" marR="0" lvl="0" indent="0" algn="l" rtl="0">
              <a:spcBef>
                <a:spcPts val="0"/>
              </a:spcBef>
              <a:spcAft>
                <a:spcPts val="0"/>
              </a:spcAft>
              <a:buNone/>
            </a:pPr>
            <a:endParaRPr sz="3200" b="1" dirty="0">
              <a:solidFill>
                <a:schemeClr val="accent1"/>
              </a:solidFill>
              <a:latin typeface="Tahoma"/>
              <a:ea typeface="Tahoma"/>
              <a:cs typeface="Tahoma"/>
              <a:sym typeface="Tahoma"/>
            </a:endParaRPr>
          </a:p>
        </p:txBody>
      </p:sp>
      <p:pic>
        <p:nvPicPr>
          <p:cNvPr id="15" name="Google Shape;379;p5"/>
          <p:cNvPicPr preferRelativeResize="0"/>
          <p:nvPr/>
        </p:nvPicPr>
        <p:blipFill>
          <a:blip r:embed="rId4">
            <a:alphaModFix/>
          </a:blip>
          <a:stretch>
            <a:fillRect/>
          </a:stretch>
        </p:blipFill>
        <p:spPr>
          <a:xfrm>
            <a:off x="8136422" y="2278283"/>
            <a:ext cx="2514776" cy="2334550"/>
          </a:xfrm>
          <a:prstGeom prst="rect">
            <a:avLst/>
          </a:prstGeom>
          <a:noFill/>
          <a:ln>
            <a:noFill/>
          </a:ln>
        </p:spPr>
      </p:pic>
      <p:sp>
        <p:nvSpPr>
          <p:cNvPr id="10" name="Google Shape;385;gab68b47ecd_0_3"/>
          <p:cNvSpPr/>
          <p:nvPr/>
        </p:nvSpPr>
        <p:spPr>
          <a:xfrm>
            <a:off x="609963" y="1282269"/>
            <a:ext cx="6288000" cy="470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600" dirty="0">
                <a:solidFill>
                  <a:srgbClr val="434343"/>
                </a:solidFill>
                <a:latin typeface="Tahoma"/>
                <a:ea typeface="Tahoma"/>
                <a:cs typeface="Tahoma"/>
                <a:sym typeface="Tahoma"/>
              </a:rPr>
              <a:t>Боль за сыновей, подобно мелу,</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Выбелит ей косы до бела.</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Если даже сердце очерствело,</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Дайте маме капельку тепла.</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 </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Если сердцем стали вы суровы,</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Будьте, дети, ласковее с ней.</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Берегите мать от злого слова.</a:t>
            </a:r>
            <a:endParaRPr sz="2600" dirty="0">
              <a:solidFill>
                <a:srgbClr val="434343"/>
              </a:solidFill>
            </a:endParaRPr>
          </a:p>
          <a:p>
            <a:pPr marL="0" marR="0" lvl="0" indent="0" algn="l" rtl="0">
              <a:spcBef>
                <a:spcPts val="0"/>
              </a:spcBef>
              <a:spcAft>
                <a:spcPts val="0"/>
              </a:spcAft>
              <a:buNone/>
            </a:pPr>
            <a:r>
              <a:rPr lang="ru-RU" sz="2600" dirty="0">
                <a:solidFill>
                  <a:srgbClr val="434343"/>
                </a:solidFill>
                <a:latin typeface="Tahoma"/>
                <a:ea typeface="Tahoma"/>
                <a:cs typeface="Tahoma"/>
                <a:sym typeface="Tahoma"/>
              </a:rPr>
              <a:t>Знайте: дети ранят всех больней!</a:t>
            </a:r>
            <a:endParaRPr sz="2600" dirty="0">
              <a:solidFill>
                <a:srgbClr val="434343"/>
              </a:solidFill>
            </a:endParaRPr>
          </a:p>
          <a:p>
            <a:pPr marL="0" marR="0" lvl="0" indent="0" algn="l" rtl="0">
              <a:spcBef>
                <a:spcPts val="0"/>
              </a:spcBef>
              <a:spcAft>
                <a:spcPts val="0"/>
              </a:spcAft>
              <a:buNone/>
            </a:pPr>
            <a:endParaRPr sz="2600" dirty="0">
              <a:solidFill>
                <a:srgbClr val="434343"/>
              </a:solidFill>
              <a:latin typeface="Tahoma"/>
              <a:ea typeface="Tahoma"/>
              <a:cs typeface="Tahoma"/>
              <a:sym typeface="Tahoma"/>
            </a:endParaRPr>
          </a:p>
          <a:p>
            <a:pPr marL="0" marR="0" lvl="0" indent="0" algn="l" rtl="0">
              <a:spcBef>
                <a:spcPts val="0"/>
              </a:spcBef>
              <a:spcAft>
                <a:spcPts val="0"/>
              </a:spcAft>
              <a:buNone/>
            </a:pPr>
            <a:endParaRPr sz="2600" dirty="0">
              <a:solidFill>
                <a:srgbClr val="434343"/>
              </a:solidFill>
              <a:latin typeface="Tahoma"/>
              <a:ea typeface="Tahoma"/>
              <a:cs typeface="Tahoma"/>
              <a:sym typeface="Tahoma"/>
            </a:endParaRPr>
          </a:p>
        </p:txBody>
      </p:sp>
    </p:spTree>
    <p:extLst>
      <p:ext uri="{BB962C8B-B14F-4D97-AF65-F5344CB8AC3E}">
        <p14:creationId xmlns:p14="http://schemas.microsoft.com/office/powerpoint/2010/main" val="4268597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9328619" y="6043047"/>
            <a:ext cx="2742115"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609963" y="6640582"/>
            <a:ext cx="11089724"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graphicFrame>
        <p:nvGraphicFramePr>
          <p:cNvPr id="9" name="Google Shape;392;p6"/>
          <p:cNvGraphicFramePr/>
          <p:nvPr>
            <p:extLst>
              <p:ext uri="{D42A27DB-BD31-4B8C-83A1-F6EECF244321}">
                <p14:modId xmlns:p14="http://schemas.microsoft.com/office/powerpoint/2010/main" val="683336131"/>
              </p:ext>
            </p:extLst>
          </p:nvPr>
        </p:nvGraphicFramePr>
        <p:xfrm>
          <a:off x="1458507" y="365693"/>
          <a:ext cx="8538025" cy="548640"/>
        </p:xfrm>
        <a:graphic>
          <a:graphicData uri="http://schemas.openxmlformats.org/drawingml/2006/table">
            <a:tbl>
              <a:tblPr>
                <a:noFill/>
                <a:tableStyleId>{679A8B14-60E1-4285-A4B8-587066F14FE9}</a:tableStyleId>
              </a:tblPr>
              <a:tblGrid>
                <a:gridCol w="8538025">
                  <a:extLst>
                    <a:ext uri="{9D8B030D-6E8A-4147-A177-3AD203B41FA5}">
                      <a16:colId xmlns:a16="http://schemas.microsoft.com/office/drawing/2014/main" val="20000"/>
                    </a:ext>
                  </a:extLst>
                </a:gridCol>
              </a:tblGrid>
              <a:tr h="254000">
                <a:tc>
                  <a:txBody>
                    <a:bodyPr/>
                    <a:lstStyle/>
                    <a:p>
                      <a:pPr marL="0" marR="0" lvl="0" indent="0" algn="ctr" rtl="0">
                        <a:spcBef>
                          <a:spcPts val="0"/>
                        </a:spcBef>
                        <a:spcAft>
                          <a:spcPts val="0"/>
                        </a:spcAft>
                        <a:buNone/>
                      </a:pPr>
                      <a:r>
                        <a:rPr lang="ru-RU" sz="3600" b="1" u="none" strike="noStrike" cap="none" dirty="0">
                          <a:solidFill>
                            <a:schemeClr val="bg1"/>
                          </a:solidFill>
                          <a:latin typeface="Times New Roman"/>
                          <a:ea typeface="Times New Roman"/>
                          <a:cs typeface="Times New Roman"/>
                          <a:sym typeface="Times New Roman"/>
                        </a:rPr>
                        <a:t> </a:t>
                      </a:r>
                      <a:r>
                        <a:rPr lang="ru-RU" sz="3600" b="1" u="none" strike="noStrike" cap="none" dirty="0">
                          <a:solidFill>
                            <a:schemeClr val="bg1"/>
                          </a:solidFill>
                          <a:latin typeface="Tahoma"/>
                          <a:ea typeface="Tahoma"/>
                          <a:cs typeface="Tahoma"/>
                          <a:sym typeface="Tahoma"/>
                        </a:rPr>
                        <a:t>Примерные ответы </a:t>
                      </a:r>
                      <a:endParaRPr sz="3600" b="1" u="none" strike="noStrike" cap="none" dirty="0">
                        <a:solidFill>
                          <a:schemeClr val="bg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 name="Google Shape;391;p6"/>
          <p:cNvSpPr/>
          <p:nvPr/>
        </p:nvSpPr>
        <p:spPr>
          <a:xfrm>
            <a:off x="1299900" y="1305975"/>
            <a:ext cx="9592200" cy="292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chemeClr val="dk1"/>
                </a:solidFill>
                <a:latin typeface="Tahoma"/>
                <a:ea typeface="Tahoma"/>
                <a:cs typeface="Tahoma"/>
                <a:sym typeface="Tahoma"/>
              </a:rPr>
              <a:t>1. Тема стихотворения – мать, любовь к матери.</a:t>
            </a:r>
            <a:endParaRPr sz="2800">
              <a:solidFill>
                <a:schemeClr val="dk1"/>
              </a:solidFill>
              <a:latin typeface="Tahoma"/>
              <a:ea typeface="Tahoma"/>
              <a:cs typeface="Tahoma"/>
              <a:sym typeface="Tahoma"/>
            </a:endParaRPr>
          </a:p>
          <a:p>
            <a:pPr marL="0" marR="0" lvl="0" indent="0" algn="l" rtl="0">
              <a:spcBef>
                <a:spcPts val="0"/>
              </a:spcBef>
              <a:spcAft>
                <a:spcPts val="0"/>
              </a:spcAft>
              <a:buNone/>
            </a:pPr>
            <a:r>
              <a:rPr lang="ru-RU" sz="2800">
                <a:solidFill>
                  <a:schemeClr val="dk1"/>
                </a:solidFill>
                <a:latin typeface="Tahoma"/>
                <a:ea typeface="Tahoma"/>
                <a:cs typeface="Tahoma"/>
                <a:sym typeface="Tahoma"/>
              </a:rPr>
              <a:t> </a:t>
            </a:r>
            <a:endParaRPr sz="2800">
              <a:latin typeface="Tahoma"/>
              <a:ea typeface="Tahoma"/>
              <a:cs typeface="Tahoma"/>
              <a:sym typeface="Tahoma"/>
            </a:endParaRPr>
          </a:p>
          <a:p>
            <a:pPr marL="0" marR="0" lvl="0" indent="0" algn="l" rtl="0">
              <a:spcBef>
                <a:spcPts val="0"/>
              </a:spcBef>
              <a:spcAft>
                <a:spcPts val="0"/>
              </a:spcAft>
              <a:buNone/>
            </a:pPr>
            <a:r>
              <a:rPr lang="ru-RU" sz="2800">
                <a:solidFill>
                  <a:schemeClr val="dk1"/>
                </a:solidFill>
                <a:latin typeface="Tahoma"/>
                <a:ea typeface="Tahoma"/>
                <a:cs typeface="Tahoma"/>
                <a:sym typeface="Tahoma"/>
              </a:rPr>
              <a:t>2. «Знайте: дети ранят всех больней!» – бессоюзное сложное предложение. Второе предложение дополняет первое, поэтому поставлено двоеточие. Можно проверить союзом ЧТО. </a:t>
            </a:r>
            <a:endParaRPr sz="2800">
              <a:latin typeface="Tahoma"/>
              <a:ea typeface="Tahoma"/>
              <a:cs typeface="Tahoma"/>
              <a:sym typeface="Tahoma"/>
            </a:endParaRPr>
          </a:p>
          <a:p>
            <a:pPr marL="0" marR="0" lvl="0" indent="0" algn="l" rtl="0">
              <a:spcBef>
                <a:spcPts val="0"/>
              </a:spcBef>
              <a:spcAft>
                <a:spcPts val="0"/>
              </a:spcAft>
              <a:buNone/>
            </a:pPr>
            <a:r>
              <a:rPr lang="ru-RU" sz="2800">
                <a:solidFill>
                  <a:schemeClr val="dk1"/>
                </a:solidFill>
                <a:latin typeface="Tahoma"/>
                <a:ea typeface="Tahoma"/>
                <a:cs typeface="Tahoma"/>
                <a:sym typeface="Tahoma"/>
              </a:rPr>
              <a:t>Знайте, ЧТО дети ранят всех больней.</a:t>
            </a:r>
            <a:endParaRPr sz="2800">
              <a:solidFill>
                <a:schemeClr val="dk1"/>
              </a:solidFill>
              <a:latin typeface="Tahoma"/>
              <a:ea typeface="Tahoma"/>
              <a:cs typeface="Tahoma"/>
              <a:sym typeface="Tahoma"/>
            </a:endParaRPr>
          </a:p>
        </p:txBody>
      </p:sp>
      <p:pic>
        <p:nvPicPr>
          <p:cNvPr id="13" name="Google Shape;393;p6"/>
          <p:cNvPicPr preferRelativeResize="0"/>
          <p:nvPr/>
        </p:nvPicPr>
        <p:blipFill>
          <a:blip r:embed="rId4">
            <a:alphaModFix/>
          </a:blip>
          <a:stretch>
            <a:fillRect/>
          </a:stretch>
        </p:blipFill>
        <p:spPr>
          <a:xfrm>
            <a:off x="6000975" y="3889600"/>
            <a:ext cx="3822602" cy="1944850"/>
          </a:xfrm>
          <a:prstGeom prst="rect">
            <a:avLst/>
          </a:prstGeom>
          <a:noFill/>
          <a:ln>
            <a:noFill/>
          </a:ln>
        </p:spPr>
      </p:pic>
    </p:spTree>
    <p:extLst>
      <p:ext uri="{BB962C8B-B14F-4D97-AF65-F5344CB8AC3E}">
        <p14:creationId xmlns:p14="http://schemas.microsoft.com/office/powerpoint/2010/main" val="133003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7"/>
          <p:cNvPicPr preferRelativeResize="0"/>
          <p:nvPr/>
        </p:nvPicPr>
        <p:blipFill rotWithShape="1">
          <a:blip r:embed="rId3">
            <a:alphaModFix/>
          </a:blip>
          <a:srcRect t="19771" b="19765"/>
          <a:stretch/>
        </p:blipFill>
        <p:spPr>
          <a:xfrm>
            <a:off x="5755900" y="263870"/>
            <a:ext cx="5249550" cy="2068756"/>
          </a:xfrm>
          <a:prstGeom prst="rect">
            <a:avLst/>
          </a:prstGeom>
          <a:noFill/>
          <a:ln>
            <a:noFill/>
          </a:ln>
        </p:spPr>
      </p:pic>
      <p:sp>
        <p:nvSpPr>
          <p:cNvPr id="399" name="Google Shape;399;p7"/>
          <p:cNvSpPr txBox="1"/>
          <p:nvPr/>
        </p:nvSpPr>
        <p:spPr>
          <a:xfrm>
            <a:off x="925285" y="2656114"/>
            <a:ext cx="8545286" cy="32932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r" rtl="0">
              <a:spcBef>
                <a:spcPts val="0"/>
              </a:spcBef>
              <a:spcAft>
                <a:spcPts val="0"/>
              </a:spcAft>
              <a:buNone/>
            </a:pPr>
            <a:endParaRPr sz="24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a:p>
            <a:pPr marL="0" marR="0" lvl="0" indent="0" algn="ctr" rtl="0">
              <a:spcBef>
                <a:spcPts val="0"/>
              </a:spcBef>
              <a:spcAft>
                <a:spcPts val="0"/>
              </a:spcAft>
              <a:buNone/>
            </a:pPr>
            <a:endParaRPr sz="3200" b="1">
              <a:solidFill>
                <a:schemeClr val="accent1"/>
              </a:solidFill>
              <a:latin typeface="Tahoma"/>
              <a:ea typeface="Tahoma"/>
              <a:cs typeface="Tahoma"/>
              <a:sym typeface="Tahoma"/>
            </a:endParaRPr>
          </a:p>
          <a:p>
            <a:pPr marL="0" marR="0" lvl="0" indent="0" algn="l" rtl="0">
              <a:spcBef>
                <a:spcPts val="0"/>
              </a:spcBef>
              <a:spcAft>
                <a:spcPts val="0"/>
              </a:spcAft>
              <a:buNone/>
            </a:pPr>
            <a:endParaRPr sz="3200" b="1">
              <a:solidFill>
                <a:schemeClr val="accent1"/>
              </a:solidFill>
              <a:latin typeface="Tahoma"/>
              <a:ea typeface="Tahoma"/>
              <a:cs typeface="Tahoma"/>
              <a:sym typeface="Tahoma"/>
            </a:endParaRPr>
          </a:p>
        </p:txBody>
      </p:sp>
      <p:graphicFrame>
        <p:nvGraphicFramePr>
          <p:cNvPr id="400" name="Google Shape;400;p7"/>
          <p:cNvGraphicFramePr/>
          <p:nvPr/>
        </p:nvGraphicFramePr>
        <p:xfrm>
          <a:off x="1099458" y="576943"/>
          <a:ext cx="9906000" cy="1463040"/>
        </p:xfrm>
        <a:graphic>
          <a:graphicData uri="http://schemas.openxmlformats.org/drawingml/2006/table">
            <a:tbl>
              <a:tblPr>
                <a:noFill/>
                <a:tableStyleId>{679A8B14-60E1-4285-A4B8-587066F14FE9}</a:tableStyleId>
              </a:tblPr>
              <a:tblGrid>
                <a:gridCol w="9906000">
                  <a:extLst>
                    <a:ext uri="{9D8B030D-6E8A-4147-A177-3AD203B41FA5}">
                      <a16:colId xmlns:a16="http://schemas.microsoft.com/office/drawing/2014/main" val="20000"/>
                    </a:ext>
                  </a:extLst>
                </a:gridCol>
              </a:tblGrid>
              <a:tr h="513800">
                <a:tc>
                  <a:txBody>
                    <a:bodyPr/>
                    <a:lstStyle/>
                    <a:p>
                      <a:pPr marL="0" marR="0" lvl="0" indent="0" algn="l" rtl="0">
                        <a:spcBef>
                          <a:spcPts val="0"/>
                        </a:spcBef>
                        <a:spcAft>
                          <a:spcPts val="0"/>
                        </a:spcAft>
                        <a:buNone/>
                      </a:pPr>
                      <a:r>
                        <a:rPr lang="ru-RU" sz="2400" b="1" u="none" strike="noStrike" cap="none" dirty="0">
                          <a:solidFill>
                            <a:schemeClr val="accent1"/>
                          </a:solidFill>
                          <a:latin typeface="Tahoma"/>
                          <a:ea typeface="Tahoma"/>
                          <a:cs typeface="Tahoma"/>
                          <a:sym typeface="Tahoma"/>
                        </a:rPr>
                        <a:t>При</a:t>
                      </a:r>
                      <a:r>
                        <a:rPr lang="ru-RU" sz="2400" b="1" dirty="0">
                          <a:solidFill>
                            <a:schemeClr val="accent1"/>
                          </a:solidFill>
                          <a:latin typeface="Tahoma"/>
                          <a:ea typeface="Tahoma"/>
                          <a:cs typeface="Tahoma"/>
                          <a:sym typeface="Tahoma"/>
                        </a:rPr>
                        <a:t>ё</a:t>
                      </a:r>
                      <a:r>
                        <a:rPr lang="ru-RU" sz="2400" b="1" u="none" strike="noStrike" cap="none" dirty="0">
                          <a:solidFill>
                            <a:schemeClr val="accent1"/>
                          </a:solidFill>
                          <a:latin typeface="Tahoma"/>
                          <a:ea typeface="Tahoma"/>
                          <a:cs typeface="Tahoma"/>
                          <a:sym typeface="Tahoma"/>
                        </a:rPr>
                        <a:t>м «Т.В.О.»</a:t>
                      </a:r>
                      <a:endParaRPr sz="2400" b="1" dirty="0">
                        <a:solidFill>
                          <a:schemeClr val="accent1"/>
                        </a:solidFill>
                      </a:endParaRPr>
                    </a:p>
                    <a:p>
                      <a:pPr marL="0" marR="0" lvl="0" indent="0" algn="l" rtl="0">
                        <a:spcBef>
                          <a:spcPts val="0"/>
                        </a:spcBef>
                        <a:spcAft>
                          <a:spcPts val="0"/>
                        </a:spcAft>
                        <a:buNone/>
                      </a:pPr>
                      <a:r>
                        <a:rPr lang="ru-RU" sz="2400" b="1" dirty="0">
                          <a:solidFill>
                            <a:schemeClr val="accent1"/>
                          </a:solidFill>
                          <a:latin typeface="Tahoma"/>
                          <a:ea typeface="Tahoma"/>
                          <a:cs typeface="Tahoma"/>
                          <a:sym typeface="Tahoma"/>
                        </a:rPr>
                        <a:t>Т – текст</a:t>
                      </a:r>
                      <a:endParaRPr sz="2400" b="1" dirty="0">
                        <a:solidFill>
                          <a:schemeClr val="accent1"/>
                        </a:solidFill>
                      </a:endParaRPr>
                    </a:p>
                    <a:p>
                      <a:pPr marL="0" marR="0" lvl="0" indent="0" algn="l" rtl="0">
                        <a:spcBef>
                          <a:spcPts val="0"/>
                        </a:spcBef>
                        <a:spcAft>
                          <a:spcPts val="0"/>
                        </a:spcAft>
                        <a:buNone/>
                      </a:pPr>
                      <a:r>
                        <a:rPr lang="ru-RU" sz="2400" b="1" dirty="0">
                          <a:solidFill>
                            <a:schemeClr val="accent1"/>
                          </a:solidFill>
                          <a:latin typeface="Tahoma"/>
                          <a:ea typeface="Tahoma"/>
                          <a:cs typeface="Tahoma"/>
                          <a:sym typeface="Tahoma"/>
                        </a:rPr>
                        <a:t>В – вопрос</a:t>
                      </a:r>
                      <a:endParaRPr sz="2400" b="1" dirty="0">
                        <a:solidFill>
                          <a:schemeClr val="accent1"/>
                        </a:solidFill>
                      </a:endParaRPr>
                    </a:p>
                    <a:p>
                      <a:pPr marL="0" marR="0" lvl="0" indent="0" algn="l" rtl="0">
                        <a:spcBef>
                          <a:spcPts val="0"/>
                        </a:spcBef>
                        <a:spcAft>
                          <a:spcPts val="0"/>
                        </a:spcAft>
                        <a:buNone/>
                      </a:pPr>
                      <a:r>
                        <a:rPr lang="ru-RU" sz="2400" b="1" dirty="0">
                          <a:solidFill>
                            <a:schemeClr val="accent1"/>
                          </a:solidFill>
                          <a:latin typeface="Tahoma"/>
                          <a:ea typeface="Tahoma"/>
                          <a:cs typeface="Tahoma"/>
                          <a:sym typeface="Tahoma"/>
                        </a:rPr>
                        <a:t>О – ответ</a:t>
                      </a:r>
                      <a:endParaRPr sz="2400" b="1" dirty="0">
                        <a:solidFill>
                          <a:schemeClr val="accent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01" name="Google Shape;401;p7"/>
          <p:cNvSpPr/>
          <p:nvPr/>
        </p:nvSpPr>
        <p:spPr>
          <a:xfrm>
            <a:off x="1099450" y="2100950"/>
            <a:ext cx="9996300" cy="378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Tahoma"/>
              <a:buNone/>
            </a:pPr>
            <a:r>
              <a:rPr lang="ru-RU" sz="2200" b="1" i="0" u="none" strike="noStrike" cap="none">
                <a:solidFill>
                  <a:schemeClr val="accent4"/>
                </a:solidFill>
                <a:latin typeface="Tahoma"/>
                <a:ea typeface="Tahoma"/>
                <a:cs typeface="Tahoma"/>
                <a:sym typeface="Tahoma"/>
              </a:rPr>
              <a:t>Т:</a:t>
            </a:r>
            <a:r>
              <a:rPr lang="ru-RU" sz="2200" b="0" i="0" u="none" strike="noStrike" cap="none">
                <a:solidFill>
                  <a:srgbClr val="434343"/>
                </a:solidFill>
                <a:latin typeface="Tahoma"/>
                <a:ea typeface="Tahoma"/>
                <a:cs typeface="Tahoma"/>
                <a:sym typeface="Tahoma"/>
              </a:rPr>
              <a:t> «Писем от Насти тоже не было, но раз в два-три месяца вес</a:t>
            </a:r>
            <a:r>
              <a:rPr lang="ru-RU" sz="2200">
                <a:solidFill>
                  <a:srgbClr val="434343"/>
                </a:solidFill>
                <a:latin typeface="Tahoma"/>
                <a:ea typeface="Tahoma"/>
                <a:cs typeface="Tahoma"/>
                <a:sym typeface="Tahoma"/>
              </a:rPr>
              <a:t>ё</a:t>
            </a:r>
            <a:r>
              <a:rPr lang="ru-RU" sz="2200" b="0" i="0" u="none" strike="noStrike" cap="none">
                <a:solidFill>
                  <a:srgbClr val="434343"/>
                </a:solidFill>
                <a:latin typeface="Tahoma"/>
                <a:ea typeface="Tahoma"/>
                <a:cs typeface="Tahoma"/>
                <a:sym typeface="Tahoma"/>
              </a:rPr>
              <a:t>лый молодой почтарь Василий приносил Катерине Петровне перевод на двести рублей. Он осторожно придерживал Катерину Петровну за руку, когда она расписывалась, чтобы не расписалась там, где не надо. Василий уходил, а Катерина Петровна сидела, растерянная, с деньгами в руках. … </a:t>
            </a:r>
            <a:endParaRPr sz="2200" b="0" i="0" u="none" strike="noStrike" cap="none">
              <a:solidFill>
                <a:srgbClr val="434343"/>
              </a:solidFill>
              <a:latin typeface="Tahoma"/>
              <a:ea typeface="Tahoma"/>
              <a:cs typeface="Tahoma"/>
              <a:sym typeface="Tahoma"/>
            </a:endParaRPr>
          </a:p>
          <a:p>
            <a:pPr marL="0" marR="0" lvl="0" indent="0" algn="l" rtl="0">
              <a:lnSpc>
                <a:spcPct val="100000"/>
              </a:lnSpc>
              <a:spcBef>
                <a:spcPts val="0"/>
              </a:spcBef>
              <a:spcAft>
                <a:spcPts val="0"/>
              </a:spcAft>
              <a:buClr>
                <a:srgbClr val="FF0000"/>
              </a:buClr>
              <a:buSzPts val="2000"/>
              <a:buFont typeface="Tahoma"/>
              <a:buNone/>
            </a:pPr>
            <a:r>
              <a:rPr lang="ru-RU" sz="2200" b="0" i="0" u="none" strike="noStrike" cap="none">
                <a:solidFill>
                  <a:srgbClr val="434343"/>
                </a:solidFill>
                <a:latin typeface="Tahoma"/>
                <a:ea typeface="Tahoma"/>
                <a:cs typeface="Tahoma"/>
                <a:sym typeface="Tahoma"/>
              </a:rPr>
              <a:t>Потом она надевала очки и перечитывала несколько слов на </a:t>
            </a:r>
            <a:endParaRPr sz="2200" b="0" i="0" u="none" strike="noStrike" cap="none">
              <a:solidFill>
                <a:srgbClr val="434343"/>
              </a:solidFill>
              <a:latin typeface="Tahoma"/>
              <a:ea typeface="Tahoma"/>
              <a:cs typeface="Tahoma"/>
              <a:sym typeface="Tahoma"/>
            </a:endParaRPr>
          </a:p>
          <a:p>
            <a:pPr marL="0" marR="0" lvl="0" indent="0" algn="l" rtl="0">
              <a:lnSpc>
                <a:spcPct val="100000"/>
              </a:lnSpc>
              <a:spcBef>
                <a:spcPts val="0"/>
              </a:spcBef>
              <a:spcAft>
                <a:spcPts val="0"/>
              </a:spcAft>
              <a:buClr>
                <a:srgbClr val="FF0000"/>
              </a:buClr>
              <a:buSzPts val="2000"/>
              <a:buFont typeface="Tahoma"/>
              <a:buNone/>
            </a:pPr>
            <a:r>
              <a:rPr lang="ru-RU" sz="2200" b="0" i="0" u="none" strike="noStrike" cap="none">
                <a:solidFill>
                  <a:srgbClr val="434343"/>
                </a:solidFill>
                <a:latin typeface="Tahoma"/>
                <a:ea typeface="Tahoma"/>
                <a:cs typeface="Tahoma"/>
                <a:sym typeface="Tahoma"/>
              </a:rPr>
              <a:t>почтовом переводе. Слова были вс</a:t>
            </a:r>
            <a:r>
              <a:rPr lang="ru-RU" sz="2200">
                <a:solidFill>
                  <a:srgbClr val="434343"/>
                </a:solidFill>
                <a:latin typeface="Tahoma"/>
                <a:ea typeface="Tahoma"/>
                <a:cs typeface="Tahoma"/>
                <a:sym typeface="Tahoma"/>
              </a:rPr>
              <a:t>ё</a:t>
            </a:r>
            <a:r>
              <a:rPr lang="ru-RU" sz="2200" b="0" i="0" u="none" strike="noStrike" cap="none">
                <a:solidFill>
                  <a:srgbClr val="434343"/>
                </a:solidFill>
                <a:latin typeface="Tahoma"/>
                <a:ea typeface="Tahoma"/>
                <a:cs typeface="Tahoma"/>
                <a:sym typeface="Tahoma"/>
              </a:rPr>
              <a:t> одни и те же: столько дел, </a:t>
            </a:r>
            <a:endParaRPr sz="2200" b="0" i="0" u="none" strike="noStrike" cap="none">
              <a:solidFill>
                <a:srgbClr val="434343"/>
              </a:solidFill>
              <a:latin typeface="Tahoma"/>
              <a:ea typeface="Tahoma"/>
              <a:cs typeface="Tahoma"/>
              <a:sym typeface="Tahoma"/>
            </a:endParaRPr>
          </a:p>
          <a:p>
            <a:pPr marL="0" marR="0" lvl="0" indent="0" algn="l" rtl="0">
              <a:lnSpc>
                <a:spcPct val="100000"/>
              </a:lnSpc>
              <a:spcBef>
                <a:spcPts val="0"/>
              </a:spcBef>
              <a:spcAft>
                <a:spcPts val="0"/>
              </a:spcAft>
              <a:buClr>
                <a:srgbClr val="FF0000"/>
              </a:buClr>
              <a:buSzPts val="2000"/>
              <a:buFont typeface="Tahoma"/>
              <a:buNone/>
            </a:pPr>
            <a:r>
              <a:rPr lang="ru-RU" sz="2200" b="0" i="0" u="none" strike="noStrike" cap="none">
                <a:solidFill>
                  <a:srgbClr val="434343"/>
                </a:solidFill>
                <a:latin typeface="Tahoma"/>
                <a:ea typeface="Tahoma"/>
                <a:cs typeface="Tahoma"/>
                <a:sym typeface="Tahoma"/>
              </a:rPr>
              <a:t>что нет времени не то что приехать, а даже написать настоящее </a:t>
            </a:r>
            <a:endParaRPr sz="2200" b="0" i="0" u="none" strike="noStrike" cap="none">
              <a:solidFill>
                <a:srgbClr val="434343"/>
              </a:solidFill>
              <a:latin typeface="Tahoma"/>
              <a:ea typeface="Tahoma"/>
              <a:cs typeface="Tahoma"/>
              <a:sym typeface="Tahoma"/>
            </a:endParaRPr>
          </a:p>
          <a:p>
            <a:pPr marL="0" marR="0" lvl="0" indent="0" algn="l" rtl="0">
              <a:lnSpc>
                <a:spcPct val="100000"/>
              </a:lnSpc>
              <a:spcBef>
                <a:spcPts val="0"/>
              </a:spcBef>
              <a:spcAft>
                <a:spcPts val="0"/>
              </a:spcAft>
              <a:buClr>
                <a:srgbClr val="FF0000"/>
              </a:buClr>
              <a:buSzPts val="2000"/>
              <a:buFont typeface="Tahoma"/>
              <a:buNone/>
            </a:pPr>
            <a:r>
              <a:rPr lang="ru-RU" sz="2200" b="0" i="0" u="none" strike="noStrike" cap="none">
                <a:solidFill>
                  <a:srgbClr val="434343"/>
                </a:solidFill>
                <a:latin typeface="Tahoma"/>
                <a:ea typeface="Tahoma"/>
                <a:cs typeface="Tahoma"/>
                <a:sym typeface="Tahoma"/>
              </a:rPr>
              <a:t>письмо».</a:t>
            </a:r>
            <a:endParaRPr sz="1600">
              <a:solidFill>
                <a:srgbClr val="434343"/>
              </a:solidFill>
            </a:endParaRPr>
          </a:p>
          <a:p>
            <a:pPr marL="0" marR="0" lvl="0" indent="0" algn="l" rtl="0">
              <a:lnSpc>
                <a:spcPct val="100000"/>
              </a:lnSpc>
              <a:spcBef>
                <a:spcPts val="0"/>
              </a:spcBef>
              <a:spcAft>
                <a:spcPts val="0"/>
              </a:spcAft>
              <a:buClr>
                <a:srgbClr val="FF0000"/>
              </a:buClr>
              <a:buSzPts val="2000"/>
              <a:buFont typeface="Tahoma"/>
              <a:buNone/>
            </a:pPr>
            <a:r>
              <a:rPr lang="ru-RU" sz="2200" b="1" i="0" u="none" strike="noStrike" cap="none">
                <a:solidFill>
                  <a:schemeClr val="accent4"/>
                </a:solidFill>
                <a:latin typeface="Tahoma"/>
                <a:ea typeface="Tahoma"/>
                <a:cs typeface="Tahoma"/>
                <a:sym typeface="Tahoma"/>
              </a:rPr>
              <a:t>В:</a:t>
            </a:r>
            <a:r>
              <a:rPr lang="ru-RU" sz="2200" b="0" i="0" u="none" strike="noStrike" cap="none">
                <a:solidFill>
                  <a:srgbClr val="434343"/>
                </a:solidFill>
                <a:latin typeface="Tahoma"/>
                <a:ea typeface="Tahoma"/>
                <a:cs typeface="Tahoma"/>
                <a:sym typeface="Tahoma"/>
              </a:rPr>
              <a:t> как характеризуют Настю денежные переводы и сообщения, написанные в них</a:t>
            </a:r>
            <a:r>
              <a:rPr lang="ru-RU" sz="2200">
                <a:solidFill>
                  <a:srgbClr val="434343"/>
                </a:solidFill>
                <a:latin typeface="Tahoma"/>
                <a:ea typeface="Tahoma"/>
                <a:cs typeface="Tahoma"/>
                <a:sym typeface="Tahoma"/>
              </a:rPr>
              <a:t>?</a:t>
            </a:r>
            <a:endParaRPr sz="2200" b="0" i="0" u="none" strike="noStrike" cap="none">
              <a:solidFill>
                <a:srgbClr val="434343"/>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8"/>
          <p:cNvSpPr/>
          <p:nvPr/>
        </p:nvSpPr>
        <p:spPr>
          <a:xfrm>
            <a:off x="1175658" y="707572"/>
            <a:ext cx="9655628" cy="67710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Tahoma"/>
              <a:buNone/>
            </a:pPr>
            <a:r>
              <a:rPr lang="ru-RU" sz="2000" b="0" i="0" u="none" strike="noStrike" cap="none">
                <a:solidFill>
                  <a:schemeClr val="dk1"/>
                </a:solidFill>
                <a:latin typeface="Tahoma"/>
                <a:ea typeface="Tahoma"/>
                <a:cs typeface="Tahoma"/>
                <a:sym typeface="Tahoma"/>
              </a:rPr>
              <a:t> </a:t>
            </a:r>
            <a:endParaRPr/>
          </a:p>
          <a:p>
            <a:pPr marL="0" marR="0" lvl="0" indent="0" algn="l"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Arial"/>
              <a:ea typeface="Arial"/>
              <a:cs typeface="Arial"/>
              <a:sym typeface="Arial"/>
            </a:endParaRPr>
          </a:p>
        </p:txBody>
      </p:sp>
      <p:graphicFrame>
        <p:nvGraphicFramePr>
          <p:cNvPr id="407" name="Google Shape;407;p8"/>
          <p:cNvGraphicFramePr/>
          <p:nvPr/>
        </p:nvGraphicFramePr>
        <p:xfrm>
          <a:off x="1116217" y="707564"/>
          <a:ext cx="6714725" cy="3785616"/>
        </p:xfrm>
        <a:graphic>
          <a:graphicData uri="http://schemas.openxmlformats.org/drawingml/2006/table">
            <a:tbl>
              <a:tblPr>
                <a:noFill/>
                <a:tableStyleId>{679A8B14-60E1-4285-A4B8-587066F14FE9}</a:tableStyleId>
              </a:tblPr>
              <a:tblGrid>
                <a:gridCol w="6714725">
                  <a:extLst>
                    <a:ext uri="{9D8B030D-6E8A-4147-A177-3AD203B41FA5}">
                      <a16:colId xmlns:a16="http://schemas.microsoft.com/office/drawing/2014/main" val="20000"/>
                    </a:ext>
                  </a:extLst>
                </a:gridCol>
              </a:tblGrid>
              <a:tr h="254000">
                <a:tc>
                  <a:txBody>
                    <a:bodyPr/>
                    <a:lstStyle/>
                    <a:p>
                      <a:pPr marL="0" marR="0" lvl="0" indent="0" algn="l" rtl="0">
                        <a:lnSpc>
                          <a:spcPct val="115000"/>
                        </a:lnSpc>
                        <a:spcBef>
                          <a:spcPts val="0"/>
                        </a:spcBef>
                        <a:spcAft>
                          <a:spcPts val="0"/>
                        </a:spcAft>
                        <a:buNone/>
                      </a:pPr>
                      <a:r>
                        <a:rPr lang="ru-RU" sz="2400" b="1">
                          <a:solidFill>
                            <a:schemeClr val="accent4"/>
                          </a:solidFill>
                          <a:latin typeface="Tahoma"/>
                          <a:ea typeface="Tahoma"/>
                          <a:cs typeface="Tahoma"/>
                          <a:sym typeface="Tahoma"/>
                        </a:rPr>
                        <a:t>О:</a:t>
                      </a:r>
                      <a:r>
                        <a:rPr lang="ru-RU" sz="2400">
                          <a:solidFill>
                            <a:schemeClr val="dk1"/>
                          </a:solidFill>
                          <a:latin typeface="Tahoma"/>
                          <a:ea typeface="Tahoma"/>
                          <a:cs typeface="Tahoma"/>
                          <a:sym typeface="Tahoma"/>
                        </a:rPr>
                        <a:t> Настя думает, что посылая деньги, она заботится о матери. Она не понимает, что Катерине Петровне нужны не деньги, а её внимание и забота, выражающаяся или в письмах, или в приездах, даже краткосрочных. Всё это говорит о душевной глухоте Насти. Она вспоминала о матери только тогда, когда посылала денежные переводы.</a:t>
                      </a:r>
                      <a:endParaRPr sz="2400">
                        <a:solidFill>
                          <a:schemeClr val="dk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08" name="Google Shape;408;p8" descr="C:\Users\Компьютер-8\Desktop\Telegramma-320x419.jpg"/>
          <p:cNvPicPr preferRelativeResize="0"/>
          <p:nvPr/>
        </p:nvPicPr>
        <p:blipFill rotWithShape="1">
          <a:blip r:embed="rId3">
            <a:alphaModFix/>
          </a:blip>
          <a:srcRect/>
          <a:stretch/>
        </p:blipFill>
        <p:spPr>
          <a:xfrm>
            <a:off x="8086301" y="673074"/>
            <a:ext cx="2933700" cy="3840900"/>
          </a:xfrm>
          <a:prstGeom prst="roundRect">
            <a:avLst>
              <a:gd name="adj" fmla="val 16667"/>
            </a:avLst>
          </a:prstGeom>
          <a:noFill/>
          <a:ln>
            <a:noFill/>
          </a:ln>
        </p:spPr>
      </p:pic>
      <p:pic>
        <p:nvPicPr>
          <p:cNvPr id="409" name="Google Shape;409;p8"/>
          <p:cNvPicPr preferRelativeResize="0"/>
          <p:nvPr/>
        </p:nvPicPr>
        <p:blipFill>
          <a:blip r:embed="rId4">
            <a:alphaModFix/>
          </a:blip>
          <a:stretch>
            <a:fillRect/>
          </a:stretch>
        </p:blipFill>
        <p:spPr>
          <a:xfrm>
            <a:off x="5730925" y="3903989"/>
            <a:ext cx="2610685" cy="20737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9"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15" name="Google Shape;415;p9"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416" name="Google Shape;416;p9" descr="https://www.umniza.de/WebRoot/Store22/Shops/62303963/5BFE/AE91/F8EF/5540/22DB/0A0C/6D08/7722/978-5-9268-2884-6_1.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417" name="Google Shape;417;p9"/>
          <p:cNvGraphicFramePr/>
          <p:nvPr/>
        </p:nvGraphicFramePr>
        <p:xfrm>
          <a:off x="968828" y="481102"/>
          <a:ext cx="8205075" cy="5364480"/>
        </p:xfrm>
        <a:graphic>
          <a:graphicData uri="http://schemas.openxmlformats.org/drawingml/2006/table">
            <a:tbl>
              <a:tblPr>
                <a:noFill/>
                <a:tableStyleId>{679A8B14-60E1-4285-A4B8-587066F14FE9}</a:tableStyleId>
              </a:tblPr>
              <a:tblGrid>
                <a:gridCol w="8205075">
                  <a:extLst>
                    <a:ext uri="{9D8B030D-6E8A-4147-A177-3AD203B41FA5}">
                      <a16:colId xmlns:a16="http://schemas.microsoft.com/office/drawing/2014/main" val="20000"/>
                    </a:ext>
                  </a:extLst>
                </a:gridCol>
              </a:tblGrid>
              <a:tr h="228600">
                <a:tc>
                  <a:txBody>
                    <a:bodyPr/>
                    <a:lstStyle/>
                    <a:p>
                      <a:pPr marL="0" marR="0" lvl="0" indent="0" algn="l" rtl="0">
                        <a:spcBef>
                          <a:spcPts val="0"/>
                        </a:spcBef>
                        <a:spcAft>
                          <a:spcPts val="0"/>
                        </a:spcAft>
                        <a:buNone/>
                      </a:pPr>
                      <a:r>
                        <a:rPr lang="ru-RU" sz="2200" b="1">
                          <a:solidFill>
                            <a:schemeClr val="accent4"/>
                          </a:solidFill>
                          <a:latin typeface="Tahoma"/>
                          <a:ea typeface="Tahoma"/>
                          <a:cs typeface="Tahoma"/>
                          <a:sym typeface="Tahoma"/>
                        </a:rPr>
                        <a:t>Т:</a:t>
                      </a:r>
                      <a:r>
                        <a:rPr lang="ru-RU" sz="2200" b="1" i="1">
                          <a:solidFill>
                            <a:srgbClr val="434343"/>
                          </a:solidFill>
                          <a:latin typeface="Tahoma"/>
                          <a:ea typeface="Tahoma"/>
                          <a:cs typeface="Tahoma"/>
                          <a:sym typeface="Tahoma"/>
                        </a:rPr>
                        <a:t> </a:t>
                      </a:r>
                      <a:r>
                        <a:rPr lang="ru-RU" sz="2200">
                          <a:solidFill>
                            <a:srgbClr val="434343"/>
                          </a:solidFill>
                          <a:latin typeface="Tahoma"/>
                          <a:ea typeface="Tahoma"/>
                          <a:cs typeface="Tahoma"/>
                          <a:sym typeface="Tahoma"/>
                        </a:rPr>
                        <a:t>«Как-то, в конце октября, ночью, кто-то долго стучал в заколоченную уже несколько лет калитку в глубине сада.</a:t>
                      </a:r>
                      <a:endParaRPr sz="2200">
                        <a:solidFill>
                          <a:srgbClr val="434343"/>
                        </a:solidFill>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Катерина Петровна забеспокоилась, долго обвязывала голову тёплым платком, надела старый салоп, впервые за этот год вышла из дому. Шла она медленно, ощупью. От холодного воздуха разболелась голова. Позабытые звёзды пронзительно смотрели на землю. Палые листья мешали идти.</a:t>
                      </a:r>
                      <a:endParaRPr sz="2200">
                        <a:solidFill>
                          <a:srgbClr val="434343"/>
                        </a:solidFill>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    Около калитки Катерина Петровна тихо спросила:</a:t>
                      </a:r>
                      <a:endParaRPr sz="2200">
                        <a:solidFill>
                          <a:srgbClr val="434343"/>
                        </a:solidFill>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 Кто стучит?</a:t>
                      </a:r>
                      <a:endParaRPr sz="2200">
                        <a:solidFill>
                          <a:srgbClr val="434343"/>
                        </a:solidFill>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    Но за забором никто не ответил.</a:t>
                      </a:r>
                      <a:endParaRPr sz="2200">
                        <a:solidFill>
                          <a:srgbClr val="434343"/>
                        </a:solidFill>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 Должно быть, почудилось, — сказала Катерина Петровна </a:t>
                      </a:r>
                      <a:endParaRPr sz="2200">
                        <a:solidFill>
                          <a:srgbClr val="434343"/>
                        </a:solidFill>
                        <a:latin typeface="Tahoma"/>
                        <a:ea typeface="Tahoma"/>
                        <a:cs typeface="Tahoma"/>
                        <a:sym typeface="Tahoma"/>
                      </a:endParaRPr>
                    </a:p>
                    <a:p>
                      <a:pPr marL="0" marR="0" lvl="0" indent="0" algn="l" rtl="0">
                        <a:spcBef>
                          <a:spcPts val="0"/>
                        </a:spcBef>
                        <a:spcAft>
                          <a:spcPts val="0"/>
                        </a:spcAft>
                        <a:buNone/>
                      </a:pPr>
                      <a:r>
                        <a:rPr lang="ru-RU" sz="2200">
                          <a:solidFill>
                            <a:srgbClr val="434343"/>
                          </a:solidFill>
                          <a:latin typeface="Tahoma"/>
                          <a:ea typeface="Tahoma"/>
                          <a:cs typeface="Tahoma"/>
                          <a:sym typeface="Tahoma"/>
                        </a:rPr>
                        <a:t>и побрела назад. </a:t>
                      </a:r>
                      <a:endParaRPr sz="2200">
                        <a:solidFill>
                          <a:srgbClr val="434343"/>
                        </a:solidFill>
                      </a:endParaRPr>
                    </a:p>
                    <a:p>
                      <a:pPr marL="0" marR="0" lvl="0" indent="0" algn="l" rtl="0">
                        <a:spcBef>
                          <a:spcPts val="0"/>
                        </a:spcBef>
                        <a:spcAft>
                          <a:spcPts val="0"/>
                        </a:spcAft>
                        <a:buNone/>
                      </a:pPr>
                      <a:r>
                        <a:rPr lang="ru-RU" sz="2200" i="1">
                          <a:solidFill>
                            <a:srgbClr val="434343"/>
                          </a:solidFill>
                          <a:latin typeface="Tahoma"/>
                          <a:ea typeface="Tahoma"/>
                          <a:cs typeface="Tahoma"/>
                          <a:sym typeface="Tahoma"/>
                        </a:rPr>
                        <a:t>    Она задохнулась, остановилась у старого дерева, взялась </a:t>
                      </a:r>
                      <a:endParaRPr sz="2200" i="1">
                        <a:solidFill>
                          <a:srgbClr val="434343"/>
                        </a:solidFill>
                        <a:latin typeface="Tahoma"/>
                        <a:ea typeface="Tahoma"/>
                        <a:cs typeface="Tahoma"/>
                        <a:sym typeface="Tahoma"/>
                      </a:endParaRPr>
                    </a:p>
                    <a:p>
                      <a:pPr marL="0" marR="0" lvl="0" indent="0" algn="l" rtl="0">
                        <a:spcBef>
                          <a:spcPts val="0"/>
                        </a:spcBef>
                        <a:spcAft>
                          <a:spcPts val="0"/>
                        </a:spcAft>
                        <a:buNone/>
                      </a:pPr>
                      <a:r>
                        <a:rPr lang="ru-RU" sz="2200" i="1">
                          <a:solidFill>
                            <a:srgbClr val="434343"/>
                          </a:solidFill>
                          <a:latin typeface="Tahoma"/>
                          <a:ea typeface="Tahoma"/>
                          <a:cs typeface="Tahoma"/>
                          <a:sym typeface="Tahoma"/>
                        </a:rPr>
                        <a:t>рукой за холодную, мокрую ветку и узнала: это был её клён».</a:t>
                      </a:r>
                      <a:endParaRPr sz="2200">
                        <a:solidFill>
                          <a:srgbClr val="434343"/>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18" name="Google Shape;418;p9"/>
          <p:cNvPicPr preferRelativeResize="0"/>
          <p:nvPr/>
        </p:nvPicPr>
        <p:blipFill>
          <a:blip r:embed="rId3">
            <a:alphaModFix/>
          </a:blip>
          <a:stretch>
            <a:fillRect/>
          </a:stretch>
        </p:blipFill>
        <p:spPr>
          <a:xfrm>
            <a:off x="8080600" y="404900"/>
            <a:ext cx="4249025" cy="27706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1455</Words>
  <Application>Microsoft Office PowerPoint</Application>
  <PresentationFormat>Широкоэкранный</PresentationFormat>
  <Paragraphs>184</Paragraphs>
  <Slides>31</Slides>
  <Notes>31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Century Gothic</vt:lpstr>
      <vt:lpstr>Source Sans Pro</vt:lpstr>
      <vt:lpstr>Open Sans</vt:lpstr>
      <vt:lpstr>Arial</vt:lpstr>
      <vt:lpstr>Roboto Condensed</vt:lpstr>
      <vt:lpstr>Tahoma</vt:lpstr>
      <vt:lpstr>Comfortaa</vt:lpstr>
      <vt:lpstr>Times New Roman</vt:lpstr>
      <vt:lpstr>Calibri</vt:lpstr>
      <vt:lpstr>Office Theme</vt:lpstr>
      <vt:lpstr>Презентация PowerPoint</vt:lpstr>
      <vt:lpstr>Сегодня на уроке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Musedsmh</dc:creator>
  <cp:lastModifiedBy>Данагул</cp:lastModifiedBy>
  <cp:revision>3</cp:revision>
  <dcterms:created xsi:type="dcterms:W3CDTF">2017-01-10T11:09:36Z</dcterms:created>
  <dcterms:modified xsi:type="dcterms:W3CDTF">2024-12-13T13:41:07Z</dcterms:modified>
</cp:coreProperties>
</file>