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85" r:id="rId2"/>
    <p:sldId id="286" r:id="rId3"/>
    <p:sldId id="28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8" r:id="rId29"/>
    <p:sldId id="289" r:id="rId30"/>
  </p:sldIdLst>
  <p:sldSz cx="12192000" cy="6858000"/>
  <p:notesSz cx="6858000" cy="9144000"/>
  <p:embeddedFontLs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Tahoma" panose="020B0604030504040204" pitchFamily="34" charset="0"/>
      <p:regular r:id="rId36"/>
      <p:bold r:id="rId37"/>
    </p:embeddedFont>
    <p:embeddedFont>
      <p:font typeface="Source Sans Pro" panose="020B0604020202020204" charset="0"/>
      <p:regular r:id="rId38"/>
      <p:bold r:id="rId39"/>
      <p:italic r:id="rId40"/>
      <p:boldItalic r:id="rId41"/>
    </p:embeddedFont>
    <p:embeddedFont>
      <p:font typeface="Roboto Condensed" panose="020B060402020202020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32">
          <p15:clr>
            <a:srgbClr val="A4A3A4"/>
          </p15:clr>
        </p15:guide>
        <p15:guide id="2" pos="587">
          <p15:clr>
            <a:srgbClr val="9AA0A6"/>
          </p15:clr>
        </p15:guide>
        <p15:guide id="3" orient="horz" pos="264">
          <p15:clr>
            <a:srgbClr val="9AA0A6"/>
          </p15:clr>
        </p15:guide>
        <p15:guide id="4" pos="7086">
          <p15:clr>
            <a:srgbClr val="9AA0A6"/>
          </p15:clr>
        </p15:guide>
        <p15:guide id="5" orient="horz" pos="3714">
          <p15:clr>
            <a:srgbClr val="9AA0A6"/>
          </p15:clr>
        </p15:guide>
        <p15:guide id="6" pos="6108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j6LLMuuJM5ClDXMudkn4fk5M4F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C59697-3558-4882-AF3B-0621FB9EC234}">
  <a:tblStyle styleId="{25C59697-3558-4882-AF3B-0621FB9EC2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8F0A1BD-8A96-43F1-8517-BBFD202A4B6C}" styleName="Table_1">
    <a:wholeTbl>
      <a:tcTxStyle b="off" i="off">
        <a:font>
          <a:latin typeface="Source Sans Pro"/>
          <a:ea typeface="Source Sans Pro"/>
          <a:cs typeface="Source Sans Pr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7EE"/>
          </a:solidFill>
        </a:fill>
      </a:tcStyle>
    </a:wholeTbl>
    <a:band1H>
      <a:tcTxStyle/>
      <a:tcStyle>
        <a:tcBdr/>
        <a:fill>
          <a:solidFill>
            <a:srgbClr val="D0CCD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CCD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Source Sans Pro"/>
          <a:ea typeface="Source Sans Pro"/>
          <a:cs typeface="Source Sans Pr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Source Sans Pro"/>
          <a:ea typeface="Source Sans Pro"/>
          <a:cs typeface="Source Sans Pr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Source Sans Pro"/>
          <a:ea typeface="Source Sans Pro"/>
          <a:cs typeface="Source Sans Pr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Source Sans Pro"/>
          <a:ea typeface="Source Sans Pro"/>
          <a:cs typeface="Source Sans Pr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232"/>
        <p:guide pos="587"/>
        <p:guide orient="horz" pos="264"/>
        <p:guide pos="7086"/>
        <p:guide orient="horz" pos="3714"/>
        <p:guide pos="61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26721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a84111d144_1_1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ga84111d144_1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" name="Google Shape;53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1"/>
          <p:cNvSpPr txBox="1">
            <a:spLocks noGrp="1"/>
          </p:cNvSpPr>
          <p:nvPr>
            <p:ph type="ctrTitle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ctrTitle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>
            <a:spLocks noGrp="1"/>
          </p:cNvSpPr>
          <p:nvPr>
            <p:ph type="pic" idx="2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1"/>
          <p:cNvSpPr>
            <a:spLocks noGrp="1"/>
          </p:cNvSpPr>
          <p:nvPr>
            <p:ph type="pic" idx="2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1" name="Google Shape;41;p41"/>
          <p:cNvSpPr>
            <a:spLocks noGrp="1"/>
          </p:cNvSpPr>
          <p:nvPr>
            <p:ph type="pic" idx="3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ctrTitle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2"/>
          <p:cNvSpPr>
            <a:spLocks noGrp="1"/>
          </p:cNvSpPr>
          <p:nvPr>
            <p:ph type="pic" idx="2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5" name="Google Shape;45;p42"/>
          <p:cNvSpPr txBox="1">
            <a:spLocks noGrp="1"/>
          </p:cNvSpPr>
          <p:nvPr>
            <p:ph type="ctrTitle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2"/>
          <p:cNvSpPr>
            <a:spLocks noGrp="1"/>
          </p:cNvSpPr>
          <p:nvPr>
            <p:ph type="pic" idx="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7" name="Google Shape;47;p42"/>
          <p:cNvSpPr>
            <a:spLocks noGrp="1"/>
          </p:cNvSpPr>
          <p:nvPr>
            <p:ph type="pic" idx="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3"/>
          <p:cNvSpPr>
            <a:spLocks noGrp="1"/>
          </p:cNvSpPr>
          <p:nvPr>
            <p:ph type="pic" idx="2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Google Shape;50;p43"/>
          <p:cNvSpPr txBox="1">
            <a:spLocks noGrp="1"/>
          </p:cNvSpPr>
          <p:nvPr>
            <p:ph type="ctrTitle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>
            <a:spLocks noGrp="1"/>
          </p:cNvSpPr>
          <p:nvPr>
            <p:ph type="pic" idx="2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Google Shape;53;p44"/>
          <p:cNvSpPr>
            <a:spLocks noGrp="1"/>
          </p:cNvSpPr>
          <p:nvPr>
            <p:ph type="pic" idx="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ctrTitle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5"/>
          <p:cNvSpPr>
            <a:spLocks noGrp="1"/>
          </p:cNvSpPr>
          <p:nvPr>
            <p:ph type="pic" idx="2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7" name="Google Shape;57;p45"/>
          <p:cNvSpPr txBox="1">
            <a:spLocks noGrp="1"/>
          </p:cNvSpPr>
          <p:nvPr>
            <p:ph type="ctrTitle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5"/>
          <p:cNvSpPr>
            <a:spLocks noGrp="1"/>
          </p:cNvSpPr>
          <p:nvPr>
            <p:ph type="pic" idx="3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9" name="Google Shape;59;p45"/>
          <p:cNvSpPr>
            <a:spLocks noGrp="1"/>
          </p:cNvSpPr>
          <p:nvPr>
            <p:ph type="pic" idx="4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6"/>
          <p:cNvSpPr>
            <a:spLocks noGrp="1"/>
          </p:cNvSpPr>
          <p:nvPr>
            <p:ph type="pic" idx="2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2" name="Google Shape;62;p46"/>
          <p:cNvSpPr>
            <a:spLocks noGrp="1"/>
          </p:cNvSpPr>
          <p:nvPr>
            <p:ph type="pic" idx="3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" name="Google Shape;63;p46"/>
          <p:cNvSpPr txBox="1">
            <a:spLocks noGrp="1"/>
          </p:cNvSpPr>
          <p:nvPr>
            <p:ph type="ctrTitle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7"/>
          <p:cNvSpPr txBox="1">
            <a:spLocks noGrp="1"/>
          </p:cNvSpPr>
          <p:nvPr>
            <p:ph type="ctrTitle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7"/>
          <p:cNvSpPr>
            <a:spLocks noGrp="1"/>
          </p:cNvSpPr>
          <p:nvPr>
            <p:ph type="pic" idx="2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8"/>
          <p:cNvSpPr txBox="1">
            <a:spLocks noGrp="1"/>
          </p:cNvSpPr>
          <p:nvPr>
            <p:ph type="ctrTitle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9"/>
          <p:cNvSpPr txBox="1">
            <a:spLocks noGrp="1"/>
          </p:cNvSpPr>
          <p:nvPr>
            <p:ph type="ctrTitle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2"/>
          <p:cNvSpPr txBox="1">
            <a:spLocks noGrp="1"/>
          </p:cNvSpPr>
          <p:nvPr>
            <p:ph type="ctrTitle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0"/>
          <p:cNvSpPr txBox="1">
            <a:spLocks noGrp="1"/>
          </p:cNvSpPr>
          <p:nvPr>
            <p:ph type="ctrTitle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1"/>
          <p:cNvSpPr txBox="1">
            <a:spLocks noGrp="1"/>
          </p:cNvSpPr>
          <p:nvPr>
            <p:ph type="ctrTitle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2"/>
          <p:cNvSpPr txBox="1">
            <a:spLocks noGrp="1"/>
          </p:cNvSpPr>
          <p:nvPr>
            <p:ph type="ctrTitle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3"/>
          <p:cNvSpPr>
            <a:spLocks noGrp="1"/>
          </p:cNvSpPr>
          <p:nvPr>
            <p:ph type="pic" idx="2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9" name="Google Shape;79;p53"/>
          <p:cNvSpPr>
            <a:spLocks noGrp="1"/>
          </p:cNvSpPr>
          <p:nvPr>
            <p:ph type="pic" idx="3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0" name="Google Shape;80;p53"/>
          <p:cNvSpPr>
            <a:spLocks noGrp="1"/>
          </p:cNvSpPr>
          <p:nvPr>
            <p:ph type="pic" idx="4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1" name="Google Shape;81;p53"/>
          <p:cNvSpPr>
            <a:spLocks noGrp="1"/>
          </p:cNvSpPr>
          <p:nvPr>
            <p:ph type="pic" idx="5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2" name="Google Shape;82;p53"/>
          <p:cNvSpPr txBox="1">
            <a:spLocks noGrp="1"/>
          </p:cNvSpPr>
          <p:nvPr>
            <p:ph type="ctrTitle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4"/>
          <p:cNvSpPr txBox="1">
            <a:spLocks noGrp="1"/>
          </p:cNvSpPr>
          <p:nvPr>
            <p:ph type="ctrTitle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4"/>
          <p:cNvSpPr>
            <a:spLocks noGrp="1"/>
          </p:cNvSpPr>
          <p:nvPr>
            <p:ph type="pic" idx="2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6" name="Google Shape;86;p54"/>
          <p:cNvSpPr>
            <a:spLocks noGrp="1"/>
          </p:cNvSpPr>
          <p:nvPr>
            <p:ph type="pic" idx="3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7" name="Google Shape;87;p54"/>
          <p:cNvSpPr>
            <a:spLocks noGrp="1"/>
          </p:cNvSpPr>
          <p:nvPr>
            <p:ph type="pic" idx="4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5"/>
          <p:cNvSpPr>
            <a:spLocks noGrp="1"/>
          </p:cNvSpPr>
          <p:nvPr>
            <p:ph type="pic" idx="2"/>
          </p:nvPr>
        </p:nvSpPr>
        <p:spPr>
          <a:xfrm>
            <a:off x="-5450" y="0"/>
            <a:ext cx="537464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0" name="Google Shape;90;p55"/>
          <p:cNvSpPr txBox="1">
            <a:spLocks noGrp="1"/>
          </p:cNvSpPr>
          <p:nvPr>
            <p:ph type="ctrTitle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20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494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72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3"/>
          <p:cNvSpPr txBox="1">
            <a:spLocks noGrp="1"/>
          </p:cNvSpPr>
          <p:nvPr>
            <p:ph type="ctrTitle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5"/>
          <p:cNvSpPr txBox="1">
            <a:spLocks noGrp="1"/>
          </p:cNvSpPr>
          <p:nvPr>
            <p:ph type="ctrTitle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6"/>
          <p:cNvSpPr txBox="1">
            <a:spLocks noGrp="1"/>
          </p:cNvSpPr>
          <p:nvPr>
            <p:ph type="ctrTitle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7"/>
          <p:cNvSpPr>
            <a:spLocks noGrp="1"/>
          </p:cNvSpPr>
          <p:nvPr>
            <p:ph type="pic" idx="2"/>
          </p:nvPr>
        </p:nvSpPr>
        <p:spPr>
          <a:xfrm>
            <a:off x="0" y="-15237"/>
            <a:ext cx="5419544" cy="688322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ctrTitle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8"/>
          <p:cNvSpPr>
            <a:spLocks noGrp="1"/>
          </p:cNvSpPr>
          <p:nvPr>
            <p:ph type="pic" idx="2"/>
          </p:nvPr>
        </p:nvSpPr>
        <p:spPr>
          <a:xfrm>
            <a:off x="0" y="-15237"/>
            <a:ext cx="5419544" cy="688322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3" name="Google Shape;33;p38"/>
          <p:cNvSpPr txBox="1">
            <a:spLocks noGrp="1"/>
          </p:cNvSpPr>
          <p:nvPr>
            <p:ph type="ctrTitle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9"/>
          <p:cNvSpPr txBox="1">
            <a:spLocks noGrp="1"/>
          </p:cNvSpPr>
          <p:nvPr>
            <p:ph type="ctrTitle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411782" y="5189215"/>
            <a:ext cx="925259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572871" y="5300084"/>
            <a:ext cx="895033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Google Shape;76;p1"/>
          <p:cNvSpPr>
            <a:spLocks noChangeArrowheads="1"/>
          </p:cNvSpPr>
          <p:nvPr/>
        </p:nvSpPr>
        <p:spPr bwMode="auto">
          <a:xfrm>
            <a:off x="1007435" y="3140968"/>
            <a:ext cx="10567373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lvl="0" algn="ctr"/>
            <a:r>
              <a:rPr lang="ru-RU" sz="25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ПРЕКРАСНАЯ </a:t>
            </a:r>
            <a:r>
              <a:rPr lang="ru-RU" sz="25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ДОЛЖНОСТЬ – </a:t>
            </a:r>
          </a:p>
          <a:p>
            <a:pPr lvl="0" algn="ctr"/>
            <a:r>
              <a:rPr lang="ru-RU" sz="25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БЫТЬ НА ЗЕМЛЕ ЧЕЛОВЕКОМ!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язык и литература</a:t>
            </a:r>
            <a:r>
              <a:rPr lang="ru-RU" altLang="ru-RU" sz="2500" b="1" dirty="0" smtClean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. 9 </a:t>
            </a:r>
            <a:r>
              <a:rPr lang="ru-RU" altLang="ru-RU" sz="2500" b="1" dirty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30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" name="Google Shape;420;p10"/>
          <p:cNvGraphicFramePr/>
          <p:nvPr>
            <p:extLst>
              <p:ext uri="{D42A27DB-BD31-4B8C-83A1-F6EECF244321}">
                <p14:modId xmlns:p14="http://schemas.microsoft.com/office/powerpoint/2010/main" val="3648355066"/>
              </p:ext>
            </p:extLst>
          </p:nvPr>
        </p:nvGraphicFramePr>
        <p:xfrm>
          <a:off x="1154916" y="1296825"/>
          <a:ext cx="9897400" cy="4182000"/>
        </p:xfrm>
        <a:graphic>
          <a:graphicData uri="http://schemas.openxmlformats.org/drawingml/2006/table">
            <a:tbl>
              <a:tblPr firstRow="1" bandRow="1">
                <a:tableStyleId>{25C59697-3558-4882-AF3B-0621FB9EC234}</a:tableStyleId>
              </a:tblPr>
              <a:tblGrid>
                <a:gridCol w="366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400">
                <a:tc>
                  <a:txBody>
                    <a:bodyPr/>
                    <a:lstStyle/>
                    <a:p>
                      <a:pPr marL="53975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Вопросы</a:t>
                      </a:r>
                      <a:r>
                        <a:rPr lang="en-US" sz="28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</a:t>
                      </a:r>
                      <a:endParaRPr sz="28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53975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Ответы</a:t>
                      </a:r>
                      <a:r>
                        <a:rPr lang="en-US" sz="28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</a:t>
                      </a:r>
                      <a:endParaRPr sz="28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ym typeface="Tahoma"/>
                        </a:rPr>
                        <a:t>Почему Алексей Пешков взял себе псевдоним Максим Горький?</a:t>
                      </a:r>
                      <a:endParaRPr sz="24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ym typeface="Tahoma"/>
                        </a:rPr>
                        <a:t>Жизнь заставила его уже с детства добывать свой хлеб. Он рано познакомился с жизнью безработного, тяжёлым трудом рабочих и беспросветной нищетой.</a:t>
                      </a:r>
                      <a:endParaRPr sz="24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 err="1">
                          <a:sym typeface="Tahoma"/>
                        </a:rPr>
                        <a:t>Почему</a:t>
                      </a:r>
                      <a:r>
                        <a:rPr lang="en-US" sz="24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400" u="none" strike="noStrike" cap="none" dirty="0" err="1">
                          <a:sym typeface="Tahoma"/>
                        </a:rPr>
                        <a:t>после</a:t>
                      </a:r>
                      <a:r>
                        <a:rPr lang="en-US" sz="24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400" u="none" strike="noStrike" cap="none" dirty="0" err="1">
                          <a:sym typeface="Tahoma"/>
                        </a:rPr>
                        <a:t>возвращения</a:t>
                      </a:r>
                      <a:r>
                        <a:rPr lang="en-US" sz="24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400" u="none" strike="noStrike" cap="none" dirty="0" err="1">
                          <a:sym typeface="Tahoma"/>
                        </a:rPr>
                        <a:t>на</a:t>
                      </a:r>
                      <a:r>
                        <a:rPr lang="en-US" sz="24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400" u="none" strike="noStrike" cap="none" dirty="0" err="1">
                          <a:sym typeface="Tahoma"/>
                        </a:rPr>
                        <a:t>Родину</a:t>
                      </a:r>
                      <a:r>
                        <a:rPr lang="en-US" sz="24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400" u="none" strike="noStrike" cap="none" dirty="0" err="1">
                          <a:sym typeface="Tahoma"/>
                        </a:rPr>
                        <a:t>его</a:t>
                      </a:r>
                      <a:r>
                        <a:rPr lang="en-US" sz="24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400" u="none" strike="noStrike" cap="none" dirty="0" err="1">
                          <a:sym typeface="Tahoma"/>
                        </a:rPr>
                        <a:t>стали</a:t>
                      </a:r>
                      <a:r>
                        <a:rPr lang="en-US" sz="24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400" u="none" strike="noStrike" cap="none" dirty="0" err="1">
                          <a:sym typeface="Tahoma"/>
                        </a:rPr>
                        <a:t>называть</a:t>
                      </a:r>
                      <a:r>
                        <a:rPr lang="en-US" sz="2400" u="none" strike="noStrike" cap="none" dirty="0">
                          <a:sym typeface="Tahoma"/>
                        </a:rPr>
                        <a:t> «</a:t>
                      </a:r>
                      <a:r>
                        <a:rPr lang="en-US" sz="2400" u="none" strike="noStrike" cap="none" dirty="0" err="1">
                          <a:sym typeface="Tahoma"/>
                        </a:rPr>
                        <a:t>великий</a:t>
                      </a:r>
                      <a:r>
                        <a:rPr lang="en-US" sz="24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400" u="none" strike="noStrike" cap="none" dirty="0" err="1">
                          <a:sym typeface="Tahoma"/>
                        </a:rPr>
                        <a:t>пролетарский</a:t>
                      </a:r>
                      <a:r>
                        <a:rPr lang="en-US" sz="24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400" u="none" strike="noStrike" cap="none" dirty="0" err="1">
                          <a:sym typeface="Tahoma"/>
                        </a:rPr>
                        <a:t>писатель</a:t>
                      </a:r>
                      <a:r>
                        <a:rPr lang="en-US" sz="2400" u="none" strike="noStrike" cap="none" dirty="0">
                          <a:sym typeface="Tahoma"/>
                        </a:rPr>
                        <a:t>»?</a:t>
                      </a:r>
                      <a:endParaRPr sz="24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 err="1">
                          <a:sym typeface="Tahoma"/>
                        </a:rPr>
                        <a:t>Его</a:t>
                      </a:r>
                      <a:r>
                        <a:rPr lang="en-US" sz="24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400" u="none" strike="noStrike" cap="none" dirty="0" err="1">
                          <a:sym typeface="Tahoma"/>
                        </a:rPr>
                        <a:t>политические</a:t>
                      </a:r>
                      <a:r>
                        <a:rPr lang="en-US" sz="24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400" u="none" strike="noStrike" cap="none" dirty="0" err="1">
                          <a:sym typeface="Tahoma"/>
                        </a:rPr>
                        <a:t>взгляды</a:t>
                      </a:r>
                      <a:r>
                        <a:rPr lang="en-US" sz="24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400" u="none" strike="noStrike" cap="none" dirty="0" err="1">
                          <a:sym typeface="Tahoma"/>
                        </a:rPr>
                        <a:t>нашли</a:t>
                      </a:r>
                      <a:r>
                        <a:rPr lang="en-US" sz="24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400" u="none" strike="noStrike" cap="none" dirty="0" err="1">
                          <a:sym typeface="Tahoma"/>
                        </a:rPr>
                        <a:t>отражение</a:t>
                      </a:r>
                      <a:r>
                        <a:rPr lang="en-US" sz="2400" u="none" strike="noStrike" cap="none" dirty="0">
                          <a:sym typeface="Tahoma"/>
                        </a:rPr>
                        <a:t> в </a:t>
                      </a:r>
                      <a:r>
                        <a:rPr lang="en-US" sz="2400" u="none" strike="noStrike" cap="none" dirty="0" err="1">
                          <a:sym typeface="Tahoma"/>
                        </a:rPr>
                        <a:t>произведениях</a:t>
                      </a:r>
                      <a:r>
                        <a:rPr lang="en-US" sz="2400" u="none" strike="noStrike" cap="none" dirty="0">
                          <a:sym typeface="Tahoma"/>
                        </a:rPr>
                        <a:t>: </a:t>
                      </a:r>
                      <a:r>
                        <a:rPr lang="en-US" sz="2400" u="none" strike="noStrike" cap="none" dirty="0" err="1">
                          <a:sym typeface="Tahoma"/>
                        </a:rPr>
                        <a:t>они</a:t>
                      </a:r>
                      <a:r>
                        <a:rPr lang="en-US" sz="2400" u="none" strike="noStrike" cap="none" dirty="0">
                          <a:sym typeface="Tahoma"/>
                        </a:rPr>
                        <a:t> </a:t>
                      </a:r>
                      <a:endParaRPr sz="2400" u="none" strike="noStrike" cap="none" dirty="0">
                        <a:sym typeface="Tahoma"/>
                      </a:endParaRPr>
                    </a:p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 err="1">
                          <a:sym typeface="Tahoma"/>
                        </a:rPr>
                        <a:t>были</a:t>
                      </a:r>
                      <a:r>
                        <a:rPr lang="en-US" sz="24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400" u="none" strike="noStrike" cap="none" dirty="0" err="1">
                          <a:sym typeface="Tahoma"/>
                        </a:rPr>
                        <a:t>востребованы</a:t>
                      </a:r>
                      <a:r>
                        <a:rPr lang="en-US" sz="24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400" u="none" strike="noStrike" cap="none" dirty="0" err="1">
                          <a:sym typeface="Tahoma"/>
                        </a:rPr>
                        <a:t>гражданами</a:t>
                      </a:r>
                      <a:r>
                        <a:rPr lang="en-US" sz="2400" u="none" strike="noStrike" cap="none" dirty="0">
                          <a:sym typeface="Tahoma"/>
                        </a:rPr>
                        <a:t> </a:t>
                      </a:r>
                      <a:endParaRPr sz="2400" u="none" strike="noStrike" cap="none" dirty="0">
                        <a:sym typeface="Tahoma"/>
                      </a:endParaRPr>
                    </a:p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 err="1">
                          <a:sym typeface="Tahoma"/>
                        </a:rPr>
                        <a:t>молодого</a:t>
                      </a:r>
                      <a:r>
                        <a:rPr lang="en-US" sz="24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400" u="none" strike="noStrike" cap="none" dirty="0" err="1">
                          <a:sym typeface="Tahoma"/>
                        </a:rPr>
                        <a:t>советского</a:t>
                      </a:r>
                      <a:r>
                        <a:rPr lang="en-US" sz="24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400" u="none" strike="noStrike" cap="none" dirty="0" err="1">
                          <a:sym typeface="Tahoma"/>
                        </a:rPr>
                        <a:t>государства</a:t>
                      </a:r>
                      <a:r>
                        <a:rPr lang="en-US" sz="2400" u="none" strike="noStrike" cap="none" dirty="0">
                          <a:sym typeface="Tahoma"/>
                        </a:rPr>
                        <a:t>.</a:t>
                      </a:r>
                      <a:endParaRPr sz="24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21" name="Google Shape;421;p10"/>
          <p:cNvGraphicFramePr/>
          <p:nvPr>
            <p:extLst>
              <p:ext uri="{D42A27DB-BD31-4B8C-83A1-F6EECF244321}">
                <p14:modId xmlns:p14="http://schemas.microsoft.com/office/powerpoint/2010/main" val="4199008259"/>
              </p:ext>
            </p:extLst>
          </p:nvPr>
        </p:nvGraphicFramePr>
        <p:xfrm>
          <a:off x="2247918" y="502932"/>
          <a:ext cx="7696175" cy="596850"/>
        </p:xfrm>
        <a:graphic>
          <a:graphicData uri="http://schemas.openxmlformats.org/drawingml/2006/table">
            <a:tbl>
              <a:tblPr>
                <a:noFill/>
                <a:tableStyleId>{25C59697-3558-4882-AF3B-0621FB9EC234}</a:tableStyleId>
              </a:tblPr>
              <a:tblGrid>
                <a:gridCol w="769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6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 dirty="0" err="1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Примерны</a:t>
                      </a:r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е</a:t>
                      </a:r>
                      <a:r>
                        <a:rPr lang="en-US" sz="3600" b="1" u="none" strike="noStrike" cap="none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3600" b="1" u="none" strike="noStrike" cap="none" dirty="0" err="1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ответы</a:t>
                      </a:r>
                      <a:endParaRPr sz="3600" b="1" u="none" strike="noStrike" cap="none" dirty="0">
                        <a:solidFill>
                          <a:srgbClr val="0070C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1"/>
          <p:cNvSpPr txBox="1"/>
          <p:nvPr/>
        </p:nvSpPr>
        <p:spPr>
          <a:xfrm>
            <a:off x="1189475" y="541575"/>
            <a:ext cx="7531500" cy="569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Ранний</a:t>
            </a:r>
            <a:r>
              <a:rPr lang="en-US" sz="26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период</a:t>
            </a:r>
            <a:r>
              <a:rPr lang="en-US" sz="26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творчества</a:t>
            </a:r>
            <a:r>
              <a:rPr lang="en-US" sz="26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Максима</a:t>
            </a:r>
            <a:r>
              <a:rPr lang="en-US" sz="26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Горького</a:t>
            </a:r>
            <a:r>
              <a:rPr lang="en-US" sz="26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представлен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в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основном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романтическими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рассказами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«</a:t>
            </a:r>
            <a:r>
              <a:rPr lang="en-US" sz="2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Макар</a:t>
            </a:r>
            <a:r>
              <a:rPr lang="en-US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Чудра</a:t>
            </a:r>
            <a:r>
              <a:rPr lang="en-US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»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«</a:t>
            </a:r>
            <a:r>
              <a:rPr lang="en-US" sz="2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Старуха</a:t>
            </a:r>
            <a:r>
              <a:rPr lang="en-US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Изергиль</a:t>
            </a:r>
            <a:r>
              <a:rPr lang="en-US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»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«</a:t>
            </a:r>
            <a:r>
              <a:rPr lang="en-US" sz="2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Песня</a:t>
            </a:r>
            <a:r>
              <a:rPr lang="en-US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о </a:t>
            </a:r>
            <a:r>
              <a:rPr lang="en-US" sz="2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Соколе</a:t>
            </a:r>
            <a:r>
              <a:rPr lang="en-US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»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«</a:t>
            </a:r>
            <a:r>
              <a:rPr lang="en-US" sz="2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Песня</a:t>
            </a:r>
            <a:r>
              <a:rPr lang="en-US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о </a:t>
            </a:r>
            <a:r>
              <a:rPr lang="en-US" sz="2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Буревестнике</a:t>
            </a:r>
            <a:r>
              <a:rPr lang="en-US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»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др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2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М.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Горький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в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юности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мечтал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о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красоте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о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добре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хотел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чтобы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мир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был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ярким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полным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незаурядными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личностями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Достаточно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прочесть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хотя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бы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один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из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его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ранних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рассказов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чтобы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убедиться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в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этом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Девизом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ранних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произведений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Горького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можно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было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бы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выбрать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слова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из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его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ранней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поэмы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2600" b="1" dirty="0">
                <a:solidFill>
                  <a:srgbClr val="B22C9C"/>
                </a:solidFill>
                <a:latin typeface="Tahoma"/>
                <a:ea typeface="Tahoma"/>
                <a:cs typeface="Tahoma"/>
                <a:sym typeface="Tahoma"/>
              </a:rPr>
              <a:t>«</a:t>
            </a:r>
            <a:r>
              <a:rPr lang="en-US" sz="26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Я в </a:t>
            </a:r>
            <a:r>
              <a:rPr lang="en-US" sz="2600" b="1" dirty="0" err="1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этот</a:t>
            </a:r>
            <a:r>
              <a:rPr lang="en-US" sz="26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мир</a:t>
            </a:r>
            <a:r>
              <a:rPr lang="en-US" sz="26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пришёл</a:t>
            </a:r>
            <a:r>
              <a:rPr lang="en-US" sz="26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600" b="1" dirty="0" err="1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чтобы</a:t>
            </a:r>
            <a:r>
              <a:rPr lang="en-US" sz="26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не</a:t>
            </a:r>
            <a:r>
              <a:rPr lang="en-US" sz="26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соглашаться</a:t>
            </a:r>
            <a:r>
              <a:rPr lang="en-US" sz="2600" b="1" dirty="0">
                <a:solidFill>
                  <a:srgbClr val="B22C9C"/>
                </a:solidFill>
                <a:latin typeface="Tahoma"/>
                <a:ea typeface="Tahoma"/>
                <a:cs typeface="Tahoma"/>
                <a:sym typeface="Tahoma"/>
              </a:rPr>
              <a:t>»</a:t>
            </a:r>
            <a:r>
              <a:rPr lang="en-US" sz="26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endParaRPr sz="26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27" name="Google Shape;427;p11"/>
          <p:cNvPicPr preferRelativeResize="0"/>
          <p:nvPr/>
        </p:nvPicPr>
        <p:blipFill rotWithShape="1">
          <a:blip r:embed="rId3">
            <a:alphaModFix/>
          </a:blip>
          <a:srcRect t="10944"/>
          <a:stretch/>
        </p:blipFill>
        <p:spPr>
          <a:xfrm>
            <a:off x="8720975" y="1826364"/>
            <a:ext cx="2640600" cy="3772200"/>
          </a:xfrm>
          <a:prstGeom prst="roundRect">
            <a:avLst>
              <a:gd name="adj" fmla="val 13959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2"/>
          <p:cNvSpPr txBox="1"/>
          <p:nvPr/>
        </p:nvSpPr>
        <p:spPr>
          <a:xfrm>
            <a:off x="1120950" y="473575"/>
            <a:ext cx="8295900" cy="5447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Романтизм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– </a:t>
            </a:r>
            <a:r>
              <a:rPr lang="en-US" sz="29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направление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в </a:t>
            </a:r>
            <a:r>
              <a:rPr lang="en-US" sz="29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литературе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9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особый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9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тип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9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творчества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9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характерным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9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признаком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9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которого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9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является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9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отображение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lang="en-US" sz="29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воспроизведение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9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жизни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9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вне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9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реально-конкретных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9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связей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9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человека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с </a:t>
            </a:r>
            <a:r>
              <a:rPr lang="en-US" sz="29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окружающей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9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действительностью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9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изображение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9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исключительной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9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личности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9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часто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9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одинокой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lang="en-US" sz="29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неудовлетворённой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9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настоящим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9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устремлённой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к </a:t>
            </a:r>
            <a:r>
              <a:rPr lang="en-US" sz="29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далёкому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9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идеалу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lang="en-US" sz="29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потому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9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находящемся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в </a:t>
            </a:r>
            <a:r>
              <a:rPr lang="en-US" sz="29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резком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9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конфликте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с </a:t>
            </a:r>
            <a:r>
              <a:rPr lang="en-US" sz="29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обществом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с </a:t>
            </a:r>
            <a:r>
              <a:rPr lang="en-US" sz="29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людьми</a:t>
            </a:r>
            <a:r>
              <a:rPr lang="en-US" sz="29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29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33" name="Google Shape;43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3423" y="3268876"/>
            <a:ext cx="2398424" cy="284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3"/>
          <p:cNvSpPr txBox="1">
            <a:spLocks noGrp="1"/>
          </p:cNvSpPr>
          <p:nvPr>
            <p:ph type="ctrTitle"/>
          </p:nvPr>
        </p:nvSpPr>
        <p:spPr>
          <a:xfrm>
            <a:off x="1203150" y="467050"/>
            <a:ext cx="97857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36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Черты</a:t>
            </a:r>
            <a:r>
              <a:rPr lang="en-US" sz="36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романтизма</a:t>
            </a:r>
            <a:endParaRPr sz="2800" b="0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13"/>
          <p:cNvSpPr txBox="1">
            <a:spLocks noGrp="1"/>
          </p:cNvSpPr>
          <p:nvPr>
            <p:ph type="ctrTitle"/>
          </p:nvPr>
        </p:nvSpPr>
        <p:spPr>
          <a:xfrm>
            <a:off x="1203150" y="1135950"/>
            <a:ext cx="7732800" cy="48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ahoma"/>
              <a:buChar char="●"/>
            </a:pPr>
            <a:r>
              <a:rPr lang="en-US" sz="2800" b="0">
                <a:latin typeface="Tahoma"/>
                <a:ea typeface="Tahoma"/>
                <a:cs typeface="Tahoma"/>
                <a:sym typeface="Tahoma"/>
              </a:rPr>
              <a:t>провозглашение человеческой личности, сложной, глубокой;</a:t>
            </a:r>
            <a:endParaRPr sz="2800" b="0">
              <a:latin typeface="Tahoma"/>
              <a:ea typeface="Tahoma"/>
              <a:cs typeface="Tahoma"/>
              <a:sym typeface="Tahoma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ahoma"/>
              <a:buChar char="●"/>
            </a:pPr>
            <a:r>
              <a:rPr lang="en-US" sz="2800" b="0">
                <a:latin typeface="Tahoma"/>
                <a:ea typeface="Tahoma"/>
                <a:cs typeface="Tahoma"/>
                <a:sym typeface="Tahoma"/>
              </a:rPr>
              <a:t>интерес ко всему сильному, яркому, возвышенному;</a:t>
            </a:r>
            <a:endParaRPr sz="2800" b="0">
              <a:latin typeface="Tahoma"/>
              <a:ea typeface="Tahoma"/>
              <a:cs typeface="Tahoma"/>
              <a:sym typeface="Tahoma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ahoma"/>
              <a:buChar char="●"/>
            </a:pPr>
            <a:r>
              <a:rPr lang="en-US" sz="2800" b="0">
                <a:latin typeface="Tahoma"/>
                <a:ea typeface="Tahoma"/>
                <a:cs typeface="Tahoma"/>
                <a:sym typeface="Tahoma"/>
              </a:rPr>
              <a:t>тяготение к фантастике, условности форм, смешению низкого и высокого, комического и трагического, обыденного и необычного;</a:t>
            </a:r>
            <a:endParaRPr sz="2800" b="0">
              <a:latin typeface="Tahoma"/>
              <a:ea typeface="Tahoma"/>
              <a:cs typeface="Tahoma"/>
              <a:sym typeface="Tahoma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ahoma"/>
              <a:buChar char="●"/>
            </a:pPr>
            <a:r>
              <a:rPr lang="en-US" sz="2800" b="0">
                <a:latin typeface="Tahoma"/>
                <a:ea typeface="Tahoma"/>
                <a:cs typeface="Tahoma"/>
                <a:sym typeface="Tahoma"/>
              </a:rPr>
              <a:t>мучительное переживание героя разлада с действительностью;</a:t>
            </a:r>
            <a:endParaRPr sz="2800" b="0">
              <a:latin typeface="Tahoma"/>
              <a:ea typeface="Tahoma"/>
              <a:cs typeface="Tahoma"/>
              <a:sym typeface="Tahoma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ahoma"/>
              <a:buChar char="●"/>
            </a:pPr>
            <a:r>
              <a:rPr lang="en-US" sz="2800" b="0">
                <a:latin typeface="Tahoma"/>
                <a:ea typeface="Tahoma"/>
                <a:cs typeface="Tahoma"/>
                <a:sym typeface="Tahoma"/>
              </a:rPr>
              <a:t>стремление личности к абсолютной свободе, к духовному совершенству, недостижимому идеалу.</a:t>
            </a:r>
            <a:endParaRPr sz="2800" b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0" name="Google Shape;44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5375" y="4095215"/>
            <a:ext cx="2951250" cy="193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4"/>
          <p:cNvSpPr txBox="1">
            <a:spLocks noGrp="1"/>
          </p:cNvSpPr>
          <p:nvPr>
            <p:ph type="ctrTitle"/>
          </p:nvPr>
        </p:nvSpPr>
        <p:spPr>
          <a:xfrm>
            <a:off x="1898650" y="495874"/>
            <a:ext cx="85170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en-US" sz="36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Ознакомьтесь</a:t>
            </a:r>
            <a:r>
              <a:rPr lang="en-US" sz="36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с </a:t>
            </a:r>
            <a:r>
              <a:rPr lang="en-US" sz="36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высказываниями</a:t>
            </a:r>
            <a:r>
              <a:rPr lang="en-US" sz="36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литераторов</a:t>
            </a:r>
            <a:r>
              <a:rPr lang="en-US" sz="36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 о </a:t>
            </a:r>
            <a:r>
              <a:rPr lang="en-US" sz="36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Горьком</a:t>
            </a:r>
            <a:r>
              <a:rPr lang="en-US" sz="36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 sz="3600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14"/>
          <p:cNvSpPr txBox="1">
            <a:spLocks noGrp="1"/>
          </p:cNvSpPr>
          <p:nvPr>
            <p:ph type="ctrTitle"/>
          </p:nvPr>
        </p:nvSpPr>
        <p:spPr>
          <a:xfrm>
            <a:off x="1079825" y="1665200"/>
            <a:ext cx="8705700" cy="15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en-US" sz="2600" b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1. «Мы знаем Горького-мыслителя, Горького-революционера, гуманиста, учителя </a:t>
            </a:r>
            <a:endParaRPr sz="2600" b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en-US" sz="2600" b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жизни. Какой из этих областей не касался бы его плодоносный талант, всюду горел внутренний свет веры Горького в победу человеческого разума. Это, кажется мне, и была главная черта его гения –  неугасаемая вера в победу разума. Горький пронёс свою веру через всю жизнь, с юношеских лет до последнего вздоха. И к концу жизни свет этой веры горел жарче, горел ослепительнее, чем когда-либо прежде…» (К. А. Федин. «Горький среди нас»)</a:t>
            </a:r>
            <a:endParaRPr sz="2600" b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7" name="Google Shape;44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3758" y="4017918"/>
            <a:ext cx="2303074" cy="213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a84111d144_1_166"/>
          <p:cNvSpPr txBox="1">
            <a:spLocks noGrp="1"/>
          </p:cNvSpPr>
          <p:nvPr>
            <p:ph type="ctrTitle"/>
          </p:nvPr>
        </p:nvSpPr>
        <p:spPr>
          <a:xfrm>
            <a:off x="1898650" y="495874"/>
            <a:ext cx="85170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en-US" sz="36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Ознакомьтесь</a:t>
            </a:r>
            <a:r>
              <a:rPr lang="en-US" sz="36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с </a:t>
            </a:r>
            <a:r>
              <a:rPr lang="en-US" sz="36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высказываниями</a:t>
            </a:r>
            <a:r>
              <a:rPr lang="en-US" sz="36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литераторов</a:t>
            </a:r>
            <a:r>
              <a:rPr lang="en-US" sz="36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 о </a:t>
            </a:r>
            <a:r>
              <a:rPr lang="en-US" sz="36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Горьком</a:t>
            </a:r>
            <a:r>
              <a:rPr lang="en-US" sz="36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 sz="3600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3" name="Google Shape;453;ga84111d144_1_166"/>
          <p:cNvSpPr txBox="1">
            <a:spLocks noGrp="1"/>
          </p:cNvSpPr>
          <p:nvPr>
            <p:ph type="ctrTitle"/>
          </p:nvPr>
        </p:nvSpPr>
        <p:spPr>
          <a:xfrm>
            <a:off x="1079825" y="1665200"/>
            <a:ext cx="8705700" cy="15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en-US" sz="2600" b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2. «В 1895 году писатель переехал из Нижнего Новгорода в Самару. В Самару Алексей Максимович явился с крошечной библиотечкой. Но она состояла из интересных, значительных книг. Горький лучше многих интеллигентов, окончивших университет, знал Пушкина, Лермонтова, знал Байрона, Шиллера, Гёте, Шекспира, Диккенса, Мопассана, Гюго, Теккерея…» </a:t>
            </a:r>
            <a:endParaRPr sz="2600" b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en-US" sz="2600" b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(А. А. Смирнов «Горький в Самаре»)</a:t>
            </a:r>
            <a:r>
              <a:rPr lang="en-US" sz="2600" b="0">
                <a:solidFill>
                  <a:srgbClr val="434343"/>
                </a:solidFill>
              </a:rPr>
              <a:t/>
            </a:r>
            <a:br>
              <a:rPr lang="en-US" sz="2600" b="0">
                <a:solidFill>
                  <a:srgbClr val="434343"/>
                </a:solidFill>
              </a:rPr>
            </a:br>
            <a:endParaRPr sz="2600" b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54" name="Google Shape;454;ga84111d144_1_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6651" y="4039625"/>
            <a:ext cx="3558875" cy="181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5"/>
          <p:cNvSpPr txBox="1">
            <a:spLocks noGrp="1"/>
          </p:cNvSpPr>
          <p:nvPr>
            <p:ph type="ctrTitle"/>
          </p:nvPr>
        </p:nvSpPr>
        <p:spPr>
          <a:xfrm>
            <a:off x="599056" y="435440"/>
            <a:ext cx="101427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32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Выпишите</a:t>
            </a:r>
            <a:r>
              <a:rPr lang="en-US" sz="32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из</a:t>
            </a:r>
            <a:r>
              <a:rPr lang="en-US" sz="32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каждой</a:t>
            </a:r>
            <a:r>
              <a:rPr lang="en-US" sz="32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цитаты</a:t>
            </a:r>
            <a:r>
              <a:rPr lang="en-US" sz="32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ключевые</a:t>
            </a:r>
            <a:r>
              <a:rPr lang="en-US" sz="32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словосочетания</a:t>
            </a:r>
            <a:r>
              <a:rPr lang="en-US" sz="32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выражающие</a:t>
            </a:r>
            <a:r>
              <a:rPr lang="en-US" sz="32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её</a:t>
            </a:r>
            <a:r>
              <a:rPr lang="en-US" sz="32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основную</a:t>
            </a:r>
            <a:r>
              <a:rPr lang="en-US" sz="32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мысль</a:t>
            </a:r>
            <a:r>
              <a:rPr lang="en-US" sz="32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Обоснуйте</a:t>
            </a:r>
            <a:r>
              <a:rPr lang="en-US" sz="32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свой</a:t>
            </a:r>
            <a:r>
              <a:rPr lang="en-US" sz="32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выбор</a:t>
            </a:r>
            <a:r>
              <a:rPr lang="en-US" sz="32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br>
              <a:rPr lang="en-US" sz="32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</a:br>
            <a:endParaRPr sz="3200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60" name="Google Shape;460;p15"/>
          <p:cNvGraphicFramePr/>
          <p:nvPr>
            <p:extLst>
              <p:ext uri="{D42A27DB-BD31-4B8C-83A1-F6EECF244321}">
                <p14:modId xmlns:p14="http://schemas.microsoft.com/office/powerpoint/2010/main" val="3192643463"/>
              </p:ext>
            </p:extLst>
          </p:nvPr>
        </p:nvGraphicFramePr>
        <p:xfrm>
          <a:off x="1598610" y="1941551"/>
          <a:ext cx="8994800" cy="2666800"/>
        </p:xfrm>
        <a:graphic>
          <a:graphicData uri="http://schemas.openxmlformats.org/drawingml/2006/table">
            <a:tbl>
              <a:tblPr firstRow="1" bandRow="1">
                <a:tableStyleId>{25C59697-3558-4882-AF3B-0621FB9EC234}</a:tableStyleId>
              </a:tblPr>
              <a:tblGrid>
                <a:gridCol w="439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500">
                <a:tc>
                  <a:txBody>
                    <a:bodyPr/>
                    <a:lstStyle/>
                    <a:p>
                      <a:pPr marL="53975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Ключевые</a:t>
                      </a:r>
                      <a:r>
                        <a:rPr lang="en-US" sz="2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</a:t>
                      </a:r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слова</a:t>
                      </a:r>
                      <a:endParaRPr sz="28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53975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Аргумент</a:t>
                      </a:r>
                      <a:endParaRPr sz="28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975"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325"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61" name="Google Shape;46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9253" y="2961149"/>
            <a:ext cx="2666839" cy="266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6" name="Google Shape;466;p16"/>
          <p:cNvGraphicFramePr/>
          <p:nvPr>
            <p:extLst>
              <p:ext uri="{D42A27DB-BD31-4B8C-83A1-F6EECF244321}">
                <p14:modId xmlns:p14="http://schemas.microsoft.com/office/powerpoint/2010/main" val="424234483"/>
              </p:ext>
            </p:extLst>
          </p:nvPr>
        </p:nvGraphicFramePr>
        <p:xfrm>
          <a:off x="1283859" y="1292617"/>
          <a:ext cx="9624300" cy="4419600"/>
        </p:xfrm>
        <a:graphic>
          <a:graphicData uri="http://schemas.openxmlformats.org/drawingml/2006/table">
            <a:tbl>
              <a:tblPr firstRow="1" bandRow="1">
                <a:tableStyleId>{25C59697-3558-4882-AF3B-0621FB9EC234}</a:tableStyleId>
              </a:tblPr>
              <a:tblGrid>
                <a:gridCol w="314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975">
                <a:tc>
                  <a:txBody>
                    <a:bodyPr/>
                    <a:lstStyle/>
                    <a:p>
                      <a:pPr marL="53975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Ключевые</a:t>
                      </a:r>
                      <a:r>
                        <a:rPr lang="en-US" sz="2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</a:t>
                      </a:r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слова</a:t>
                      </a:r>
                      <a:endParaRPr sz="28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53975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Аргумент</a:t>
                      </a:r>
                      <a:endParaRPr sz="28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 dirty="0">
                          <a:sym typeface="Tahoma"/>
                        </a:rPr>
                        <a:t>«…</a:t>
                      </a:r>
                      <a:r>
                        <a:rPr lang="en-US" sz="2600" u="none" strike="noStrike" cap="none" dirty="0" err="1">
                          <a:sym typeface="Tahoma"/>
                        </a:rPr>
                        <a:t>главная</a:t>
                      </a:r>
                      <a:r>
                        <a:rPr lang="en-US" sz="26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600" u="none" strike="noStrike" cap="none" dirty="0" err="1">
                          <a:sym typeface="Tahoma"/>
                        </a:rPr>
                        <a:t>черта</a:t>
                      </a:r>
                      <a:r>
                        <a:rPr lang="en-US" sz="26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600" u="none" strike="noStrike" cap="none" dirty="0" err="1">
                          <a:sym typeface="Tahoma"/>
                        </a:rPr>
                        <a:t>его</a:t>
                      </a:r>
                      <a:r>
                        <a:rPr lang="en-US" sz="26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600" u="none" strike="noStrike" cap="none" dirty="0" err="1">
                          <a:sym typeface="Tahoma"/>
                        </a:rPr>
                        <a:t>гения</a:t>
                      </a:r>
                      <a:r>
                        <a:rPr lang="en-US" sz="26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600" dirty="0">
                          <a:sym typeface="Tahoma"/>
                        </a:rPr>
                        <a:t>–</a:t>
                      </a:r>
                      <a:r>
                        <a:rPr lang="en-US" sz="26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600" u="none" strike="noStrike" cap="none" dirty="0" err="1">
                          <a:sym typeface="Tahoma"/>
                        </a:rPr>
                        <a:t>неугасаемая</a:t>
                      </a:r>
                      <a:r>
                        <a:rPr lang="en-US" sz="26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600" u="none" strike="noStrike" cap="none" dirty="0" err="1">
                          <a:sym typeface="Tahoma"/>
                        </a:rPr>
                        <a:t>вера</a:t>
                      </a:r>
                      <a:r>
                        <a:rPr lang="en-US" sz="2600" u="none" strike="noStrike" cap="none" dirty="0">
                          <a:sym typeface="Tahoma"/>
                        </a:rPr>
                        <a:t> в </a:t>
                      </a:r>
                      <a:r>
                        <a:rPr lang="en-US" sz="2600" u="none" strike="noStrike" cap="none" dirty="0" err="1">
                          <a:sym typeface="Tahoma"/>
                        </a:rPr>
                        <a:t>победу</a:t>
                      </a:r>
                      <a:r>
                        <a:rPr lang="en-US" sz="26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600" u="none" strike="noStrike" cap="none" dirty="0" err="1">
                          <a:sym typeface="Tahoma"/>
                        </a:rPr>
                        <a:t>разума</a:t>
                      </a:r>
                      <a:r>
                        <a:rPr lang="en-US" sz="2600" u="none" strike="noStrike" cap="none" dirty="0">
                          <a:sym typeface="Tahoma"/>
                        </a:rPr>
                        <a:t>»</a:t>
                      </a:r>
                      <a:endParaRPr sz="26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ym typeface="Tahoma"/>
                        </a:rPr>
                        <a:t>Вера писателя в победу разума, которая сравнивается с негаснущим костром, нашла отражение в его творчестве.</a:t>
                      </a:r>
                      <a:endParaRPr sz="26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ym typeface="Tahoma"/>
                        </a:rPr>
                        <a:t>«Горький лучше многих… знал…»</a:t>
                      </a:r>
                      <a:endParaRPr sz="26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 dirty="0" err="1">
                          <a:sym typeface="Tahoma"/>
                        </a:rPr>
                        <a:t>Он</a:t>
                      </a:r>
                      <a:r>
                        <a:rPr lang="en-US" sz="26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600" u="none" strike="noStrike" cap="none" dirty="0" err="1">
                          <a:sym typeface="Tahoma"/>
                        </a:rPr>
                        <a:t>не</a:t>
                      </a:r>
                      <a:r>
                        <a:rPr lang="en-US" sz="26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600" u="none" strike="noStrike" cap="none" dirty="0" err="1">
                          <a:sym typeface="Tahoma"/>
                        </a:rPr>
                        <a:t>получил</a:t>
                      </a:r>
                      <a:r>
                        <a:rPr lang="en-US" sz="26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600" u="none" strike="noStrike" cap="none" dirty="0" err="1">
                          <a:sym typeface="Tahoma"/>
                        </a:rPr>
                        <a:t>серьёзного</a:t>
                      </a:r>
                      <a:r>
                        <a:rPr lang="en-US" sz="26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600" u="none" strike="noStrike" cap="none" dirty="0" err="1">
                          <a:sym typeface="Tahoma"/>
                        </a:rPr>
                        <a:t>образования</a:t>
                      </a:r>
                      <a:r>
                        <a:rPr lang="en-US" sz="2600" u="none" strike="noStrike" cap="none" dirty="0">
                          <a:sym typeface="Tahoma"/>
                        </a:rPr>
                        <a:t>, </a:t>
                      </a:r>
                      <a:r>
                        <a:rPr lang="en-US" sz="2600" u="none" strike="noStrike" cap="none" dirty="0" err="1">
                          <a:sym typeface="Tahoma"/>
                        </a:rPr>
                        <a:t>однако</a:t>
                      </a:r>
                      <a:r>
                        <a:rPr lang="en-US" sz="26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600" u="none" strike="noStrike" cap="none" dirty="0" err="1">
                          <a:sym typeface="Tahoma"/>
                        </a:rPr>
                        <a:t>многие</a:t>
                      </a:r>
                      <a:r>
                        <a:rPr lang="en-US" sz="26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600" u="none" strike="noStrike" cap="none" dirty="0" err="1">
                          <a:sym typeface="Tahoma"/>
                        </a:rPr>
                        <a:t>современники</a:t>
                      </a:r>
                      <a:r>
                        <a:rPr lang="en-US" sz="2600" u="none" strike="noStrike" cap="none" dirty="0">
                          <a:sym typeface="Tahoma"/>
                        </a:rPr>
                        <a:t> </a:t>
                      </a:r>
                      <a:endParaRPr sz="2600" u="none" strike="noStrike" cap="none" dirty="0">
                        <a:sym typeface="Tahoma"/>
                      </a:endParaRPr>
                    </a:p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 dirty="0" err="1">
                          <a:sym typeface="Tahoma"/>
                        </a:rPr>
                        <a:t>высоко</a:t>
                      </a:r>
                      <a:r>
                        <a:rPr lang="en-US" sz="26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600" u="none" strike="noStrike" cap="none" dirty="0" err="1">
                          <a:sym typeface="Tahoma"/>
                        </a:rPr>
                        <a:t>оценивали</a:t>
                      </a:r>
                      <a:r>
                        <a:rPr lang="en-US" sz="26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600" u="none" strike="noStrike" cap="none" dirty="0" err="1">
                          <a:sym typeface="Tahoma"/>
                        </a:rPr>
                        <a:t>его</a:t>
                      </a:r>
                      <a:r>
                        <a:rPr lang="en-US" sz="26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600" u="none" strike="noStrike" cap="none" dirty="0" err="1">
                          <a:sym typeface="Tahoma"/>
                        </a:rPr>
                        <a:t>профессиональное</a:t>
                      </a:r>
                      <a:r>
                        <a:rPr lang="en-US" sz="26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600" u="none" strike="noStrike" cap="none" dirty="0" err="1">
                          <a:sym typeface="Tahoma"/>
                        </a:rPr>
                        <a:t>мастерство</a:t>
                      </a:r>
                      <a:r>
                        <a:rPr lang="en-US" sz="2600" u="none" strike="noStrike" cap="none" dirty="0">
                          <a:sym typeface="Tahoma"/>
                        </a:rPr>
                        <a:t> </a:t>
                      </a:r>
                      <a:endParaRPr sz="2600" u="none" strike="noStrike" cap="none" dirty="0">
                        <a:sym typeface="Tahoma"/>
                      </a:endParaRPr>
                    </a:p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 dirty="0">
                          <a:sym typeface="Tahoma"/>
                        </a:rPr>
                        <a:t>и </a:t>
                      </a:r>
                      <a:r>
                        <a:rPr lang="en-US" sz="2600" u="none" strike="noStrike" cap="none" dirty="0" err="1">
                          <a:sym typeface="Tahoma"/>
                        </a:rPr>
                        <a:t>врождённый</a:t>
                      </a:r>
                      <a:r>
                        <a:rPr lang="en-US" sz="2600" u="none" strike="noStrike" cap="none" dirty="0">
                          <a:sym typeface="Tahoma"/>
                        </a:rPr>
                        <a:t> </a:t>
                      </a:r>
                      <a:r>
                        <a:rPr lang="en-US" sz="2600" u="none" strike="noStrike" cap="none" dirty="0" err="1">
                          <a:sym typeface="Tahoma"/>
                        </a:rPr>
                        <a:t>талант</a:t>
                      </a:r>
                      <a:r>
                        <a:rPr lang="en-US" sz="2600" u="none" strike="noStrike" cap="none" dirty="0">
                          <a:sym typeface="Tahoma"/>
                        </a:rPr>
                        <a:t>.</a:t>
                      </a:r>
                      <a:endParaRPr sz="26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67" name="Google Shape;467;p16"/>
          <p:cNvGraphicFramePr/>
          <p:nvPr>
            <p:extLst>
              <p:ext uri="{D42A27DB-BD31-4B8C-83A1-F6EECF244321}">
                <p14:modId xmlns:p14="http://schemas.microsoft.com/office/powerpoint/2010/main" val="3195221240"/>
              </p:ext>
            </p:extLst>
          </p:nvPr>
        </p:nvGraphicFramePr>
        <p:xfrm>
          <a:off x="2247918" y="502932"/>
          <a:ext cx="7696175" cy="596850"/>
        </p:xfrm>
        <a:graphic>
          <a:graphicData uri="http://schemas.openxmlformats.org/drawingml/2006/table">
            <a:tbl>
              <a:tblPr>
                <a:noFill/>
                <a:tableStyleId>{25C59697-3558-4882-AF3B-0621FB9EC234}</a:tableStyleId>
              </a:tblPr>
              <a:tblGrid>
                <a:gridCol w="769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6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 dirty="0" err="1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Примерны</a:t>
                      </a:r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е</a:t>
                      </a:r>
                      <a:r>
                        <a:rPr lang="en-US" sz="3600" b="1" u="none" strike="noStrike" cap="none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3600" b="1" u="none" strike="noStrike" cap="none" dirty="0" err="1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ответы</a:t>
                      </a:r>
                      <a:endParaRPr sz="3600" b="1" u="none" strike="noStrike" cap="none" dirty="0">
                        <a:solidFill>
                          <a:srgbClr val="0070C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2" name="Google Shape;472;p17"/>
          <p:cNvGraphicFramePr/>
          <p:nvPr>
            <p:extLst>
              <p:ext uri="{D42A27DB-BD31-4B8C-83A1-F6EECF244321}">
                <p14:modId xmlns:p14="http://schemas.microsoft.com/office/powerpoint/2010/main" val="2935938114"/>
              </p:ext>
            </p:extLst>
          </p:nvPr>
        </p:nvGraphicFramePr>
        <p:xfrm>
          <a:off x="1287559" y="495871"/>
          <a:ext cx="9616875" cy="1371600"/>
        </p:xfrm>
        <a:graphic>
          <a:graphicData uri="http://schemas.openxmlformats.org/drawingml/2006/table">
            <a:tbl>
              <a:tblPr>
                <a:noFill/>
                <a:tableStyleId>{25C59697-3558-4882-AF3B-0621FB9EC234}</a:tableStyleId>
              </a:tblPr>
              <a:tblGrid>
                <a:gridCol w="961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7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 dirty="0" err="1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Составьте</a:t>
                      </a:r>
                      <a:r>
                        <a:rPr lang="en-US" sz="3000" b="1" u="none" strike="noStrike" cap="none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ассоциативный</a:t>
                      </a:r>
                      <a:r>
                        <a:rPr lang="en-US" sz="3000" b="1" u="none" strike="noStrike" cap="none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куст</a:t>
                      </a:r>
                      <a:r>
                        <a:rPr lang="en-US" sz="3000" b="1" u="none" strike="noStrike" cap="none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endParaRPr sz="3000" b="1" u="none" strike="noStrike" cap="none" dirty="0">
                        <a:solidFill>
                          <a:srgbClr val="0070C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</a:t>
                      </a:r>
                      <a:r>
                        <a:rPr lang="en-US" sz="3000" b="1" u="none" strike="noStrike" cap="none" dirty="0" err="1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Максим</a:t>
                      </a:r>
                      <a:r>
                        <a:rPr lang="en-US" sz="3000" b="1" u="none" strike="noStrike" cap="none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Горький</a:t>
                      </a:r>
                      <a:r>
                        <a:rPr lang="en-US" sz="3000" b="1" u="none" strike="noStrike" cap="none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» </a:t>
                      </a:r>
                      <a:r>
                        <a:rPr lang="en-US" sz="3000" b="1" u="none" strike="noStrike" cap="none" dirty="0" err="1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из</a:t>
                      </a:r>
                      <a:r>
                        <a:rPr lang="en-US" sz="3000" b="1" u="none" strike="noStrike" cap="none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7</a:t>
                      </a:r>
                      <a:r>
                        <a:rPr lang="en-US" sz="3000" b="1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–</a:t>
                      </a:r>
                      <a:r>
                        <a:rPr lang="en-US" sz="3000" b="1" u="none" strike="noStrike" cap="none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  </a:t>
                      </a:r>
                      <a:r>
                        <a:rPr lang="en-US" sz="3000" b="1" u="none" strike="noStrike" cap="none" dirty="0" err="1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слов</a:t>
                      </a:r>
                      <a:r>
                        <a:rPr lang="en-US" sz="3000" b="1" u="none" strike="noStrike" cap="none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(</a:t>
                      </a:r>
                      <a:r>
                        <a:rPr lang="en-US" sz="3000" b="1" u="none" strike="noStrike" cap="none" dirty="0" err="1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имена</a:t>
                      </a:r>
                      <a:r>
                        <a:rPr lang="en-US" sz="3000" b="1" u="none" strike="noStrike" cap="none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существительные</a:t>
                      </a:r>
                      <a:r>
                        <a:rPr lang="en-US" sz="3000" b="1" u="none" strike="noStrike" cap="none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, </a:t>
                      </a:r>
                      <a:r>
                        <a:rPr lang="en-US" sz="3000" b="1" u="none" strike="noStrike" cap="none" dirty="0" err="1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имена</a:t>
                      </a:r>
                      <a:r>
                        <a:rPr lang="en-US" sz="3000" b="1" u="none" strike="noStrike" cap="none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прилагательные</a:t>
                      </a:r>
                      <a:r>
                        <a:rPr lang="en-US" sz="3000" b="1" u="none" strike="noStrike" cap="none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).</a:t>
                      </a:r>
                      <a:endParaRPr sz="2000" dirty="0">
                        <a:solidFill>
                          <a:srgbClr val="0070C0"/>
                        </a:solidFill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73" name="Google Shape;473;p17"/>
          <p:cNvCxnSpPr/>
          <p:nvPr/>
        </p:nvCxnSpPr>
        <p:spPr>
          <a:xfrm rot="10800000" flipH="1">
            <a:off x="6898950" y="2569175"/>
            <a:ext cx="767700" cy="6915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474" name="Google Shape;474;p17"/>
          <p:cNvSpPr/>
          <p:nvPr/>
        </p:nvSpPr>
        <p:spPr>
          <a:xfrm>
            <a:off x="4408500" y="3253063"/>
            <a:ext cx="3375000" cy="9252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Максим</a:t>
            </a:r>
            <a:r>
              <a:rPr lang="en-US" sz="30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000" b="1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Горький</a:t>
            </a:r>
            <a:r>
              <a:rPr lang="en-US" sz="30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30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475" name="Google Shape;475;p17"/>
          <p:cNvCxnSpPr>
            <a:stCxn id="474" idx="3"/>
          </p:cNvCxnSpPr>
          <p:nvPr/>
        </p:nvCxnSpPr>
        <p:spPr>
          <a:xfrm>
            <a:off x="7783500" y="3715663"/>
            <a:ext cx="11520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76" name="Google Shape;476;p17"/>
          <p:cNvCxnSpPr/>
          <p:nvPr/>
        </p:nvCxnSpPr>
        <p:spPr>
          <a:xfrm>
            <a:off x="6745300" y="4151050"/>
            <a:ext cx="962400" cy="11205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77" name="Google Shape;477;p17"/>
          <p:cNvCxnSpPr>
            <a:stCxn id="474" idx="0"/>
          </p:cNvCxnSpPr>
          <p:nvPr/>
        </p:nvCxnSpPr>
        <p:spPr>
          <a:xfrm rot="10800000">
            <a:off x="6096000" y="2323663"/>
            <a:ext cx="0" cy="9294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78" name="Google Shape;478;p17"/>
          <p:cNvCxnSpPr/>
          <p:nvPr/>
        </p:nvCxnSpPr>
        <p:spPr>
          <a:xfrm rot="10800000">
            <a:off x="4391050" y="2548763"/>
            <a:ext cx="829200" cy="7221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79" name="Google Shape;479;p17"/>
          <p:cNvCxnSpPr>
            <a:stCxn id="474" idx="1"/>
          </p:cNvCxnSpPr>
          <p:nvPr/>
        </p:nvCxnSpPr>
        <p:spPr>
          <a:xfrm rot="10800000">
            <a:off x="3256500" y="3715663"/>
            <a:ext cx="11520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80" name="Google Shape;480;p17"/>
          <p:cNvCxnSpPr/>
          <p:nvPr/>
        </p:nvCxnSpPr>
        <p:spPr>
          <a:xfrm flipH="1">
            <a:off x="4381000" y="4130800"/>
            <a:ext cx="839400" cy="10896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81" name="Google Shape;481;p17"/>
          <p:cNvCxnSpPr>
            <a:stCxn id="474" idx="2"/>
          </p:cNvCxnSpPr>
          <p:nvPr/>
        </p:nvCxnSpPr>
        <p:spPr>
          <a:xfrm>
            <a:off x="6096000" y="4178263"/>
            <a:ext cx="0" cy="14109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482" name="Google Shape;4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900" y="2427775"/>
            <a:ext cx="2255901" cy="300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7" name="Google Shape;487;p18"/>
          <p:cNvCxnSpPr>
            <a:endCxn id="488" idx="1"/>
          </p:cNvCxnSpPr>
          <p:nvPr/>
        </p:nvCxnSpPr>
        <p:spPr>
          <a:xfrm rot="10800000" flipH="1">
            <a:off x="6898850" y="2126538"/>
            <a:ext cx="1132200" cy="5244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489" name="Google Shape;489;p18"/>
          <p:cNvSpPr/>
          <p:nvPr/>
        </p:nvSpPr>
        <p:spPr>
          <a:xfrm>
            <a:off x="4408500" y="2643463"/>
            <a:ext cx="3375000" cy="9252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Максим Горький </a:t>
            </a:r>
            <a:endParaRPr sz="30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490" name="Google Shape;490;p18"/>
          <p:cNvCxnSpPr>
            <a:stCxn id="489" idx="3"/>
            <a:endCxn id="491" idx="1"/>
          </p:cNvCxnSpPr>
          <p:nvPr/>
        </p:nvCxnSpPr>
        <p:spPr>
          <a:xfrm>
            <a:off x="7783500" y="3106063"/>
            <a:ext cx="11520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92" name="Google Shape;492;p18"/>
          <p:cNvCxnSpPr>
            <a:endCxn id="493" idx="1"/>
          </p:cNvCxnSpPr>
          <p:nvPr/>
        </p:nvCxnSpPr>
        <p:spPr>
          <a:xfrm>
            <a:off x="6745300" y="3541450"/>
            <a:ext cx="930900" cy="10812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94" name="Google Shape;494;p18"/>
          <p:cNvCxnSpPr>
            <a:stCxn id="489" idx="0"/>
            <a:endCxn id="495" idx="2"/>
          </p:cNvCxnSpPr>
          <p:nvPr/>
        </p:nvCxnSpPr>
        <p:spPr>
          <a:xfrm rot="10800000">
            <a:off x="6096000" y="1822063"/>
            <a:ext cx="0" cy="8214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96" name="Google Shape;496;p18"/>
          <p:cNvCxnSpPr>
            <a:endCxn id="497" idx="3"/>
          </p:cNvCxnSpPr>
          <p:nvPr/>
        </p:nvCxnSpPr>
        <p:spPr>
          <a:xfrm rot="10800000">
            <a:off x="4097350" y="2120663"/>
            <a:ext cx="1122900" cy="5406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98" name="Google Shape;498;p18"/>
          <p:cNvCxnSpPr>
            <a:stCxn id="489" idx="1"/>
            <a:endCxn id="499" idx="3"/>
          </p:cNvCxnSpPr>
          <p:nvPr/>
        </p:nvCxnSpPr>
        <p:spPr>
          <a:xfrm rot="10800000">
            <a:off x="3256500" y="3106063"/>
            <a:ext cx="11520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00" name="Google Shape;500;p18"/>
          <p:cNvCxnSpPr>
            <a:endCxn id="501" idx="3"/>
          </p:cNvCxnSpPr>
          <p:nvPr/>
        </p:nvCxnSpPr>
        <p:spPr>
          <a:xfrm flipH="1">
            <a:off x="4302400" y="3521200"/>
            <a:ext cx="918000" cy="12165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02" name="Google Shape;502;p18"/>
          <p:cNvCxnSpPr>
            <a:stCxn id="489" idx="2"/>
            <a:endCxn id="503" idx="0"/>
          </p:cNvCxnSpPr>
          <p:nvPr/>
        </p:nvCxnSpPr>
        <p:spPr>
          <a:xfrm>
            <a:off x="6096000" y="3568663"/>
            <a:ext cx="0" cy="14109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497" name="Google Shape;497;p18"/>
          <p:cNvSpPr/>
          <p:nvPr/>
        </p:nvSpPr>
        <p:spPr>
          <a:xfrm>
            <a:off x="1781050" y="1822163"/>
            <a:ext cx="2316300" cy="597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публицист</a:t>
            </a:r>
            <a:endParaRPr sz="2400" b="1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8" name="Google Shape;488;p18"/>
          <p:cNvSpPr/>
          <p:nvPr/>
        </p:nvSpPr>
        <p:spPr>
          <a:xfrm>
            <a:off x="8031050" y="1828038"/>
            <a:ext cx="3037800" cy="597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революционер</a:t>
            </a:r>
            <a:endParaRPr sz="2400" b="1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1" name="Google Shape;491;p18"/>
          <p:cNvSpPr/>
          <p:nvPr/>
        </p:nvSpPr>
        <p:spPr>
          <a:xfrm>
            <a:off x="8935500" y="2807575"/>
            <a:ext cx="2120400" cy="597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гуманист</a:t>
            </a:r>
            <a:endParaRPr sz="2400" b="1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3" name="Google Shape;493;p18"/>
          <p:cNvSpPr/>
          <p:nvPr/>
        </p:nvSpPr>
        <p:spPr>
          <a:xfrm>
            <a:off x="7676200" y="4160050"/>
            <a:ext cx="2019900" cy="925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учитель жизни</a:t>
            </a:r>
            <a:endParaRPr sz="2400" b="1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3" name="Google Shape;503;p18"/>
          <p:cNvSpPr/>
          <p:nvPr/>
        </p:nvSpPr>
        <p:spPr>
          <a:xfrm>
            <a:off x="5035813" y="4979525"/>
            <a:ext cx="2120400" cy="597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самоучка</a:t>
            </a:r>
            <a:endParaRPr sz="2400" b="1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5" name="Google Shape;495;p18"/>
          <p:cNvSpPr/>
          <p:nvPr/>
        </p:nvSpPr>
        <p:spPr>
          <a:xfrm>
            <a:off x="4914300" y="1225175"/>
            <a:ext cx="2363400" cy="597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мыслитель</a:t>
            </a:r>
            <a:endParaRPr sz="2400" b="1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9" name="Google Shape;499;p18"/>
          <p:cNvSpPr/>
          <p:nvPr/>
        </p:nvSpPr>
        <p:spPr>
          <a:xfrm>
            <a:off x="1136100" y="2807575"/>
            <a:ext cx="2120400" cy="597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драматург</a:t>
            </a:r>
            <a:endParaRPr sz="2400" b="1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1" name="Google Shape;501;p18"/>
          <p:cNvSpPr/>
          <p:nvPr/>
        </p:nvSpPr>
        <p:spPr>
          <a:xfrm>
            <a:off x="1532800" y="4160050"/>
            <a:ext cx="2769600" cy="1155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великий пролетарский писатель</a:t>
            </a:r>
            <a:endParaRPr sz="2400" b="1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504" name="Google Shape;504;p18"/>
          <p:cNvGraphicFramePr/>
          <p:nvPr>
            <p:extLst>
              <p:ext uri="{D42A27DB-BD31-4B8C-83A1-F6EECF244321}">
                <p14:modId xmlns:p14="http://schemas.microsoft.com/office/powerpoint/2010/main" val="642923779"/>
              </p:ext>
            </p:extLst>
          </p:nvPr>
        </p:nvGraphicFramePr>
        <p:xfrm>
          <a:off x="2247918" y="502932"/>
          <a:ext cx="7696175" cy="596850"/>
        </p:xfrm>
        <a:graphic>
          <a:graphicData uri="http://schemas.openxmlformats.org/drawingml/2006/table">
            <a:tbl>
              <a:tblPr>
                <a:noFill/>
                <a:tableStyleId>{25C59697-3558-4882-AF3B-0621FB9EC234}</a:tableStyleId>
              </a:tblPr>
              <a:tblGrid>
                <a:gridCol w="769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6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 dirty="0" err="1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Примерны</a:t>
                      </a:r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е</a:t>
                      </a:r>
                      <a:r>
                        <a:rPr lang="en-US" sz="3600" b="1" u="none" strike="noStrike" cap="none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3600" b="1" u="none" strike="noStrike" cap="none" dirty="0" err="1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ответы</a:t>
                      </a:r>
                      <a:endParaRPr sz="3600" b="1" u="none" strike="noStrike" cap="none" dirty="0">
                        <a:solidFill>
                          <a:srgbClr val="0070C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400006" y="6510996"/>
            <a:ext cx="11486109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609963" y="6640582"/>
            <a:ext cx="1108972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4">
            <a:extLst>
              <a:ext uri="{FF2B5EF4-FFF2-40B4-BE49-F238E27FC236}">
                <a16:creationId xmlns:a16="http://schemas.microsoft.com/office/drawing/2014/main" id="{072D82C0-95C0-4E5C-AB55-C42DD3D5C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6667" y="489858"/>
            <a:ext cx="9147035" cy="653859"/>
          </a:xfrm>
        </p:spPr>
        <p:txBody>
          <a:bodyPr/>
          <a:lstStyle/>
          <a:p>
            <a:r>
              <a:rPr lang="kk-KZ" sz="36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на уроке</a:t>
            </a:r>
            <a:endParaRPr lang="en-ID" sz="36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Google Shape;361;p2"/>
          <p:cNvSpPr/>
          <p:nvPr/>
        </p:nvSpPr>
        <p:spPr>
          <a:xfrm>
            <a:off x="1214607" y="1386850"/>
            <a:ext cx="5970900" cy="3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●"/>
            </a:pPr>
            <a:r>
              <a:rPr lang="en-US" sz="2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узнаете</a:t>
            </a:r>
            <a:r>
              <a:rPr lang="en-US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о </a:t>
            </a:r>
            <a:r>
              <a:rPr lang="en-US" sz="2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жизненном</a:t>
            </a:r>
            <a:r>
              <a:rPr lang="en-US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пути</a:t>
            </a:r>
            <a:r>
              <a:rPr lang="en-US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lang="en-US" sz="2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творчестве</a:t>
            </a:r>
            <a:r>
              <a:rPr lang="en-US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Максима</a:t>
            </a:r>
            <a:r>
              <a:rPr lang="en-US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Горького</a:t>
            </a:r>
            <a:r>
              <a:rPr lang="en-US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sz="26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●"/>
            </a:pPr>
            <a:r>
              <a:rPr lang="en-US" sz="2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определите</a:t>
            </a:r>
            <a:r>
              <a:rPr lang="en-US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необходимую</a:t>
            </a:r>
            <a:r>
              <a:rPr lang="en-US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информацию</a:t>
            </a:r>
            <a:r>
              <a:rPr lang="en-US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сделаете</a:t>
            </a:r>
            <a:r>
              <a:rPr lang="en-US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соответствующие</a:t>
            </a:r>
            <a:r>
              <a:rPr lang="en-US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выводы</a:t>
            </a:r>
            <a:r>
              <a:rPr lang="en-US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sz="26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●"/>
            </a:pPr>
            <a:r>
              <a:rPr lang="en-US" sz="2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расставите</a:t>
            </a:r>
            <a:r>
              <a:rPr lang="en-US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знаки</a:t>
            </a:r>
            <a:r>
              <a:rPr lang="en-US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препинания</a:t>
            </a:r>
            <a:r>
              <a:rPr lang="en-US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в </a:t>
            </a:r>
            <a:r>
              <a:rPr lang="en-US" sz="2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бессоюзных</a:t>
            </a:r>
            <a:r>
              <a:rPr lang="en-US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сложных</a:t>
            </a:r>
            <a:r>
              <a:rPr lang="en-US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предложениях</a:t>
            </a:r>
            <a:r>
              <a:rPr lang="en-US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26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endParaRPr sz="26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endParaRPr sz="26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732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9"/>
          <p:cNvSpPr txBox="1">
            <a:spLocks noGrp="1"/>
          </p:cNvSpPr>
          <p:nvPr>
            <p:ph type="ctrTitle"/>
          </p:nvPr>
        </p:nvSpPr>
        <p:spPr>
          <a:xfrm>
            <a:off x="277474" y="493619"/>
            <a:ext cx="10060500" cy="13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en-US" sz="32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Расставьте</a:t>
            </a:r>
            <a:r>
              <a:rPr lang="en-US" sz="32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знаки</a:t>
            </a:r>
            <a:r>
              <a:rPr lang="en-US" sz="32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препинания</a:t>
            </a:r>
            <a:r>
              <a:rPr lang="en-US" sz="32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определите</a:t>
            </a:r>
            <a:r>
              <a:rPr lang="en-US" sz="32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характер</a:t>
            </a:r>
            <a:r>
              <a:rPr lang="en-US" sz="32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смысловых</a:t>
            </a:r>
            <a:r>
              <a:rPr lang="en-US" sz="32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отношений</a:t>
            </a:r>
            <a:r>
              <a:rPr lang="en-US" sz="32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между</a:t>
            </a:r>
            <a:r>
              <a:rPr lang="en-US" sz="32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частями</a:t>
            </a:r>
            <a:r>
              <a:rPr lang="en-US" sz="32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бессоюзных</a:t>
            </a:r>
            <a:r>
              <a:rPr lang="en-US" sz="32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сложных</a:t>
            </a:r>
            <a:r>
              <a:rPr lang="en-US" sz="32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предложений</a:t>
            </a:r>
            <a:r>
              <a:rPr lang="en-US" sz="32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3200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1" name="Google Shape;511;p19"/>
          <p:cNvSpPr txBox="1">
            <a:spLocks noGrp="1"/>
          </p:cNvSpPr>
          <p:nvPr>
            <p:ph type="ctrTitle"/>
          </p:nvPr>
        </p:nvSpPr>
        <p:spPr>
          <a:xfrm>
            <a:off x="1145375" y="2131625"/>
            <a:ext cx="9080100" cy="13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en-US" sz="2800">
                <a:latin typeface="Tahoma"/>
                <a:ea typeface="Tahoma"/>
                <a:cs typeface="Tahoma"/>
                <a:sym typeface="Tahoma"/>
              </a:rPr>
              <a:t>1. Фому встретили торжественно  отец подарил мальчику серебряную ложку с затейливым вензелем, а тётка — шарф собственного вязания.</a:t>
            </a:r>
            <a:r>
              <a:rPr lang="en-US" sz="2800" b="0">
                <a:latin typeface="Tahoma"/>
                <a:ea typeface="Tahoma"/>
                <a:cs typeface="Tahoma"/>
                <a:sym typeface="Tahoma"/>
              </a:rPr>
              <a:t> (М. Горький).</a:t>
            </a:r>
            <a:br>
              <a:rPr lang="en-US" sz="2800" b="0">
                <a:latin typeface="Tahoma"/>
                <a:ea typeface="Tahoma"/>
                <a:cs typeface="Tahoma"/>
                <a:sym typeface="Tahoma"/>
              </a:rPr>
            </a:br>
            <a:r>
              <a:rPr lang="en-US" sz="2800" b="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2800" b="0">
                <a:latin typeface="Tahoma"/>
                <a:ea typeface="Tahoma"/>
                <a:cs typeface="Tahoma"/>
                <a:sym typeface="Tahoma"/>
              </a:rPr>
            </a:br>
            <a:r>
              <a:rPr lang="en-US" sz="2800">
                <a:latin typeface="Tahoma"/>
                <a:ea typeface="Tahoma"/>
                <a:cs typeface="Tahoma"/>
                <a:sym typeface="Tahoma"/>
              </a:rPr>
              <a:t>2. Ветер подул с юга  будет дождь </a:t>
            </a:r>
            <a:r>
              <a:rPr lang="en-US" sz="2800" b="0">
                <a:latin typeface="Tahoma"/>
                <a:ea typeface="Tahoma"/>
                <a:cs typeface="Tahoma"/>
                <a:sym typeface="Tahoma"/>
              </a:rPr>
              <a:t>(М. Горький).</a:t>
            </a:r>
            <a:br>
              <a:rPr lang="en-US" sz="2800" b="0">
                <a:latin typeface="Tahoma"/>
                <a:ea typeface="Tahoma"/>
                <a:cs typeface="Tahoma"/>
                <a:sym typeface="Tahoma"/>
              </a:rPr>
            </a:br>
            <a:r>
              <a:rPr lang="en-US" sz="2800" b="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2800" b="0">
                <a:latin typeface="Tahoma"/>
                <a:ea typeface="Tahoma"/>
                <a:cs typeface="Tahoma"/>
                <a:sym typeface="Tahoma"/>
              </a:rPr>
            </a:br>
            <a:r>
              <a:rPr lang="en-US" sz="2800">
                <a:latin typeface="Tahoma"/>
                <a:ea typeface="Tahoma"/>
                <a:cs typeface="Tahoma"/>
                <a:sym typeface="Tahoma"/>
              </a:rPr>
              <a:t>3. Засыпая, вздрагивают вершины деревьев  на землю сыплются капли дождя</a:t>
            </a:r>
            <a:r>
              <a:rPr lang="en-US" sz="2800" b="0">
                <a:latin typeface="Tahoma"/>
                <a:ea typeface="Tahoma"/>
                <a:cs typeface="Tahoma"/>
                <a:sym typeface="Tahoma"/>
              </a:rPr>
              <a:t> (М. Горький). </a:t>
            </a:r>
            <a:br>
              <a:rPr lang="en-US" sz="2800" b="0">
                <a:latin typeface="Tahoma"/>
                <a:ea typeface="Tahoma"/>
                <a:cs typeface="Tahoma"/>
                <a:sym typeface="Tahoma"/>
              </a:rPr>
            </a:br>
            <a:r>
              <a:rPr lang="en-US" sz="2800" b="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2800" b="0">
                <a:latin typeface="Tahoma"/>
                <a:ea typeface="Tahoma"/>
                <a:cs typeface="Tahoma"/>
                <a:sym typeface="Tahoma"/>
              </a:rPr>
            </a:br>
            <a:r>
              <a:rPr lang="en-US" sz="2800"/>
              <a:t/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12" name="Google Shape;5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3050" y="1972097"/>
            <a:ext cx="2303201" cy="2138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0"/>
          <p:cNvSpPr txBox="1"/>
          <p:nvPr/>
        </p:nvSpPr>
        <p:spPr>
          <a:xfrm>
            <a:off x="1233550" y="1247600"/>
            <a:ext cx="8347200" cy="29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22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Tahoma"/>
              <a:buAutoNum type="arabicPeriod"/>
            </a:pPr>
            <a:r>
              <a:rPr lang="en-US" sz="2600" b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Дома Фому встретили торжественно: отец подарил мальчику серебряную ложку с затейливым вензелем, а тётка — шарф собственного вязания. (Значение пояснения).</a:t>
            </a:r>
            <a:endParaRPr sz="2600" b="1">
              <a:solidFill>
                <a:srgbClr val="434343"/>
              </a:solidFill>
            </a:endParaRPr>
          </a:p>
          <a:p>
            <a:pPr marL="342900" marR="0" lvl="0" indent="-222250" algn="l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Tahoma"/>
              <a:buAutoNum type="arabicPeriod"/>
            </a:pPr>
            <a:r>
              <a:rPr lang="en-US" sz="2600" b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Ветер подул с юга — будет дождь. (Значение условия).</a:t>
            </a:r>
            <a:endParaRPr sz="2600" b="1">
              <a:solidFill>
                <a:srgbClr val="434343"/>
              </a:solidFill>
            </a:endParaRPr>
          </a:p>
          <a:p>
            <a:pPr marL="342900" marR="0" lvl="0" indent="-222250" algn="l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Tahoma"/>
              <a:buAutoNum type="arabicPeriod"/>
            </a:pPr>
            <a:r>
              <a:rPr lang="en-US" sz="2600" b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Засыпая, вздрагивают вершины деревьев — на землю сыплются капли дождя. (Значение следствия).</a:t>
            </a:r>
            <a:endParaRPr sz="2600" b="1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600" b="1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518" name="Google Shape;518;p20"/>
          <p:cNvGraphicFramePr/>
          <p:nvPr>
            <p:extLst>
              <p:ext uri="{D42A27DB-BD31-4B8C-83A1-F6EECF244321}">
                <p14:modId xmlns:p14="http://schemas.microsoft.com/office/powerpoint/2010/main" val="2645179618"/>
              </p:ext>
            </p:extLst>
          </p:nvPr>
        </p:nvGraphicFramePr>
        <p:xfrm>
          <a:off x="1559062" y="459072"/>
          <a:ext cx="7696175" cy="596850"/>
        </p:xfrm>
        <a:graphic>
          <a:graphicData uri="http://schemas.openxmlformats.org/drawingml/2006/table">
            <a:tbl>
              <a:tblPr>
                <a:noFill/>
                <a:tableStyleId>{25C59697-3558-4882-AF3B-0621FB9EC234}</a:tableStyleId>
              </a:tblPr>
              <a:tblGrid>
                <a:gridCol w="769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6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Проверьте</a:t>
                      </a:r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себя</a:t>
                      </a:r>
                      <a:endParaRPr sz="3600" b="1" u="none" strike="noStrike" cap="none" dirty="0">
                        <a:solidFill>
                          <a:srgbClr val="0070C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9" name="Google Shape;5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6225" y="1641750"/>
            <a:ext cx="2647075" cy="26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1"/>
          <p:cNvSpPr txBox="1">
            <a:spLocks noGrp="1"/>
          </p:cNvSpPr>
          <p:nvPr>
            <p:ph type="ctrTitle"/>
          </p:nvPr>
        </p:nvSpPr>
        <p:spPr>
          <a:xfrm>
            <a:off x="592841" y="403909"/>
            <a:ext cx="9871200" cy="54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en-US" sz="30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Преобразуйте</a:t>
            </a:r>
            <a:r>
              <a:rPr lang="en-US" sz="30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сложные</a:t>
            </a:r>
            <a:r>
              <a:rPr lang="en-US" sz="30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союзные</a:t>
            </a:r>
            <a:r>
              <a:rPr lang="en-US" sz="30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предложения</a:t>
            </a:r>
            <a:r>
              <a:rPr lang="en-US" sz="30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в </a:t>
            </a:r>
            <a:r>
              <a:rPr lang="en-US" sz="30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бессоюзные</a:t>
            </a:r>
            <a:r>
              <a:rPr lang="en-US" sz="30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 sz="2400" b="0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en-US" sz="1400" b="0" dirty="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1400" b="0" dirty="0">
                <a:latin typeface="Tahoma"/>
                <a:ea typeface="Tahoma"/>
                <a:cs typeface="Tahoma"/>
                <a:sym typeface="Tahoma"/>
              </a:rPr>
            </a:b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1.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Человек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должен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верить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что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непонятное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можно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понять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; </a:t>
            </a:r>
            <a:endParaRPr sz="2400" b="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иначе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он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не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стал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бы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размышлять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о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нём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. (И.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Гёте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)</a:t>
            </a:r>
            <a:br>
              <a:rPr lang="en-US" sz="2400" b="0" dirty="0">
                <a:latin typeface="Tahoma"/>
                <a:ea typeface="Tahoma"/>
                <a:cs typeface="Tahoma"/>
                <a:sym typeface="Tahoma"/>
              </a:rPr>
            </a:br>
            <a:endParaRPr sz="1400" b="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2.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Великий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человек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является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начинателем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потому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что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он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endParaRPr sz="2400" b="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видит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дальше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других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хочет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сильнее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других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. (Г.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Плеханов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)</a:t>
            </a:r>
            <a:br>
              <a:rPr lang="en-US" sz="2400" b="0" dirty="0">
                <a:latin typeface="Tahoma"/>
                <a:ea typeface="Tahoma"/>
                <a:cs typeface="Tahoma"/>
                <a:sym typeface="Tahoma"/>
              </a:rPr>
            </a:br>
            <a:endParaRPr sz="1400" b="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3.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Вольтер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сказал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справедливо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что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в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шесть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лет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можно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endParaRPr sz="2400" b="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выучиться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всем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главным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языкам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но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что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всю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жизнь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endParaRPr sz="2400" b="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надобно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учиться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своему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природному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. (Н. </a:t>
            </a:r>
            <a:r>
              <a:rPr lang="en-US" sz="2400" b="0" dirty="0" err="1">
                <a:latin typeface="Tahoma"/>
                <a:ea typeface="Tahoma"/>
                <a:cs typeface="Tahoma"/>
                <a:sym typeface="Tahoma"/>
              </a:rPr>
              <a:t>Карамзин</a:t>
            </a:r>
            <a:r>
              <a:rPr lang="en-US" sz="2400" b="0" dirty="0">
                <a:latin typeface="Tahoma"/>
                <a:ea typeface="Tahoma"/>
                <a:cs typeface="Tahoma"/>
                <a:sym typeface="Tahoma"/>
              </a:rPr>
              <a:t>)</a:t>
            </a:r>
            <a:br>
              <a:rPr lang="en-US" sz="2400" b="0" dirty="0">
                <a:latin typeface="Tahoma"/>
                <a:ea typeface="Tahoma"/>
                <a:cs typeface="Tahoma"/>
                <a:sym typeface="Tahoma"/>
              </a:rPr>
            </a:br>
            <a:endParaRPr sz="1400" b="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endParaRPr sz="2400" dirty="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2"/>
          <p:cNvSpPr txBox="1">
            <a:spLocks noGrp="1"/>
          </p:cNvSpPr>
          <p:nvPr>
            <p:ph type="ctrTitle"/>
          </p:nvPr>
        </p:nvSpPr>
        <p:spPr>
          <a:xfrm>
            <a:off x="1147325" y="1305475"/>
            <a:ext cx="8790000" cy="44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en-US" sz="2400">
                <a:latin typeface="Tahoma"/>
                <a:ea typeface="Tahoma"/>
                <a:cs typeface="Tahoma"/>
                <a:sym typeface="Tahoma"/>
              </a:rPr>
              <a:t>1. Человек должен верить:</a:t>
            </a:r>
            <a:r>
              <a:rPr lang="en-US" sz="2400" b="0">
                <a:latin typeface="Tahoma"/>
                <a:ea typeface="Tahoma"/>
                <a:cs typeface="Tahoma"/>
                <a:sym typeface="Tahoma"/>
              </a:rPr>
              <a:t> непонятное можно понять; иначе он не стал бы размышлять о нём. (И. Гёте).</a:t>
            </a:r>
            <a:br>
              <a:rPr lang="en-US" sz="2400" b="0">
                <a:latin typeface="Tahoma"/>
                <a:ea typeface="Tahoma"/>
                <a:cs typeface="Tahoma"/>
                <a:sym typeface="Tahoma"/>
              </a:rPr>
            </a:br>
            <a:r>
              <a:rPr lang="en-US" sz="2400" b="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2400" b="0">
                <a:latin typeface="Tahoma"/>
                <a:ea typeface="Tahoma"/>
                <a:cs typeface="Tahoma"/>
                <a:sym typeface="Tahoma"/>
              </a:rPr>
            </a:br>
            <a:r>
              <a:rPr lang="en-US" sz="2400">
                <a:latin typeface="Tahoma"/>
                <a:ea typeface="Tahoma"/>
                <a:cs typeface="Tahoma"/>
                <a:sym typeface="Tahoma"/>
              </a:rPr>
              <a:t>2. Великий человек является начинателем:</a:t>
            </a:r>
            <a:r>
              <a:rPr lang="en-US" sz="2400" b="0">
                <a:latin typeface="Tahoma"/>
                <a:ea typeface="Tahoma"/>
                <a:cs typeface="Tahoma"/>
                <a:sym typeface="Tahoma"/>
              </a:rPr>
              <a:t> он видит дальше других и хочет сильнее других. (Г. Плеханов)</a:t>
            </a:r>
            <a:br>
              <a:rPr lang="en-US" sz="2400" b="0">
                <a:latin typeface="Tahoma"/>
                <a:ea typeface="Tahoma"/>
                <a:cs typeface="Tahoma"/>
                <a:sym typeface="Tahoma"/>
              </a:rPr>
            </a:br>
            <a:r>
              <a:rPr lang="en-US" sz="2400" b="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2400" b="0">
                <a:latin typeface="Tahoma"/>
                <a:ea typeface="Tahoma"/>
                <a:cs typeface="Tahoma"/>
                <a:sym typeface="Tahoma"/>
              </a:rPr>
            </a:br>
            <a:r>
              <a:rPr lang="en-US" sz="2400">
                <a:latin typeface="Tahoma"/>
                <a:ea typeface="Tahoma"/>
                <a:cs typeface="Tahoma"/>
                <a:sym typeface="Tahoma"/>
              </a:rPr>
              <a:t>3. Вольтер сказал справедливо:</a:t>
            </a:r>
            <a:r>
              <a:rPr lang="en-US" sz="2400" b="0">
                <a:latin typeface="Tahoma"/>
                <a:ea typeface="Tahoma"/>
                <a:cs typeface="Tahoma"/>
                <a:sym typeface="Tahoma"/>
              </a:rPr>
              <a:t> в шесть лет можно выучиться всем главным языкам, но что всю жизнь надобно учиться своему природному. (Н. Карамзин)</a:t>
            </a:r>
            <a:br>
              <a:rPr lang="en-US" sz="2400" b="0">
                <a:latin typeface="Tahoma"/>
                <a:ea typeface="Tahoma"/>
                <a:cs typeface="Tahoma"/>
                <a:sym typeface="Tahoma"/>
              </a:rPr>
            </a:br>
            <a:r>
              <a:rPr lang="en-US" sz="2400" b="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2400" b="0">
                <a:latin typeface="Tahoma"/>
                <a:ea typeface="Tahoma"/>
                <a:cs typeface="Tahoma"/>
                <a:sym typeface="Tahoma"/>
              </a:rPr>
            </a:br>
            <a:r>
              <a:rPr lang="en-US" sz="2400" b="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2400" b="0">
                <a:latin typeface="Tahoma"/>
                <a:ea typeface="Tahoma"/>
                <a:cs typeface="Tahoma"/>
                <a:sym typeface="Tahoma"/>
              </a:rPr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0" name="Google Shape;530;p22"/>
          <p:cNvSpPr txBox="1"/>
          <p:nvPr/>
        </p:nvSpPr>
        <p:spPr>
          <a:xfrm>
            <a:off x="2784438" y="594925"/>
            <a:ext cx="6623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Проверьте</a:t>
            </a:r>
            <a:r>
              <a:rPr lang="en-US" sz="3600" b="1" i="0" u="none" strike="noStrike" cap="none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1" i="0" u="none" strike="noStrike" cap="none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себя</a:t>
            </a:r>
            <a:endParaRPr sz="3200" b="1" i="0" u="none" strike="noStrike" cap="none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32" name="Google Shape;5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3589" y="4650209"/>
            <a:ext cx="1944797" cy="140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3"/>
          <p:cNvSpPr txBox="1">
            <a:spLocks noGrp="1"/>
          </p:cNvSpPr>
          <p:nvPr>
            <p:ph type="ctrTitle"/>
          </p:nvPr>
        </p:nvSpPr>
        <p:spPr>
          <a:xfrm>
            <a:off x="1204250" y="534200"/>
            <a:ext cx="9836400" cy="7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lang="en-US" sz="36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Эпиграф</a:t>
            </a:r>
            <a:r>
              <a:rPr lang="en-US" sz="36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3600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9" name="Google Shape;539;p23"/>
          <p:cNvSpPr/>
          <p:nvPr/>
        </p:nvSpPr>
        <p:spPr>
          <a:xfrm>
            <a:off x="3820799" y="1371275"/>
            <a:ext cx="71277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1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«</a:t>
            </a:r>
            <a:r>
              <a:rPr lang="en-US" sz="3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Человека создает его сопротивление окружающей среде</a:t>
            </a:r>
            <a:r>
              <a:rPr lang="en-US" sz="3600" b="1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».</a:t>
            </a:r>
            <a:r>
              <a:rPr lang="en-US" sz="3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 sz="36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(М. Горький)</a:t>
            </a: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0" name="Google Shape;540;p23"/>
          <p:cNvSpPr/>
          <p:nvPr/>
        </p:nvSpPr>
        <p:spPr>
          <a:xfrm>
            <a:off x="4732300" y="4423950"/>
            <a:ext cx="5104200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39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Прокомментируйте</a:t>
            </a:r>
            <a:r>
              <a:rPr lang="en-US" sz="27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эпиграф</a:t>
            </a:r>
            <a:r>
              <a:rPr lang="en-US" sz="27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700" b="1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учитывая</a:t>
            </a:r>
            <a:r>
              <a:rPr lang="en-US" sz="27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полученную</a:t>
            </a:r>
            <a:r>
              <a:rPr lang="en-US" sz="27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информацию</a:t>
            </a:r>
            <a:r>
              <a:rPr lang="en-US" sz="27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2700" b="1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41" name="Google Shape;541;p23" descr="Максим Горький: интересные факты о писателе из народа | Загадки истории |  Яндекс Дзен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125" y="1200599"/>
            <a:ext cx="3507000" cy="4456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4"/>
          <p:cNvSpPr txBox="1"/>
          <p:nvPr/>
        </p:nvSpPr>
        <p:spPr>
          <a:xfrm>
            <a:off x="1187125" y="1204650"/>
            <a:ext cx="8393700" cy="4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Такой вывод писатель сделал на основе своей жизни. Сам Горький многое пережил, его жизнь была нелёгкой. Об этом можно прочитать в его произведениях. Писатель с ранней юности не плыл по течению, а активно боролся. Он много путешествовал, поменял множество занятий. Это дало ему бесценный жизненный опыт. Трудности, которые он преодолевал, закалили его дух и многому научили его. А если бы он ничего не делал, то был бы совершенно другим человеком и вряд ли бы стал талантливым писателем.  </a:t>
            </a:r>
            <a:endParaRPr sz="26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547" name="Google Shape;547;p24"/>
          <p:cNvGraphicFramePr/>
          <p:nvPr>
            <p:extLst>
              <p:ext uri="{D42A27DB-BD31-4B8C-83A1-F6EECF244321}">
                <p14:modId xmlns:p14="http://schemas.microsoft.com/office/powerpoint/2010/main" val="9695465"/>
              </p:ext>
            </p:extLst>
          </p:nvPr>
        </p:nvGraphicFramePr>
        <p:xfrm>
          <a:off x="2247918" y="502932"/>
          <a:ext cx="7696175" cy="596850"/>
        </p:xfrm>
        <a:graphic>
          <a:graphicData uri="http://schemas.openxmlformats.org/drawingml/2006/table">
            <a:tbl>
              <a:tblPr>
                <a:noFill/>
                <a:tableStyleId>{25C59697-3558-4882-AF3B-0621FB9EC234}</a:tableStyleId>
              </a:tblPr>
              <a:tblGrid>
                <a:gridCol w="769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6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 dirty="0" err="1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Примерны</a:t>
                      </a:r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й</a:t>
                      </a:r>
                      <a:r>
                        <a:rPr lang="en-US" sz="3600" b="1" u="none" strike="noStrike" cap="none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3600" b="1" u="none" strike="noStrike" cap="none" dirty="0" err="1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ответ</a:t>
                      </a:r>
                      <a:endParaRPr sz="3600" b="1" u="none" strike="noStrike" cap="none" dirty="0">
                        <a:solidFill>
                          <a:srgbClr val="0070C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48" name="Google Shape;5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0825" y="3774534"/>
            <a:ext cx="2028014" cy="240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0305" y="572698"/>
            <a:ext cx="3398875" cy="3398801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25"/>
          <p:cNvSpPr/>
          <p:nvPr/>
        </p:nvSpPr>
        <p:spPr>
          <a:xfrm rot="5400000" flipH="1">
            <a:off x="4115596" y="562701"/>
            <a:ext cx="1078200" cy="70389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1"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55" name="Google Shape;555;p25"/>
          <p:cNvSpPr/>
          <p:nvPr/>
        </p:nvSpPr>
        <p:spPr>
          <a:xfrm rot="5400000" flipH="1">
            <a:off x="3756250" y="-176975"/>
            <a:ext cx="1078200" cy="6319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1"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56" name="Google Shape;556;p25"/>
          <p:cNvSpPr/>
          <p:nvPr/>
        </p:nvSpPr>
        <p:spPr>
          <a:xfrm rot="5400000" flipH="1">
            <a:off x="4570275" y="1206200"/>
            <a:ext cx="1159200" cy="8029200"/>
          </a:xfrm>
          <a:prstGeom prst="rect">
            <a:avLst/>
          </a:prstGeom>
          <a:solidFill>
            <a:srgbClr val="59359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1"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57" name="Google Shape;557;p25"/>
          <p:cNvSpPr/>
          <p:nvPr/>
        </p:nvSpPr>
        <p:spPr>
          <a:xfrm rot="5400000" flipH="1">
            <a:off x="3444600" y="-957575"/>
            <a:ext cx="1078200" cy="5694000"/>
          </a:xfrm>
          <a:prstGeom prst="rect">
            <a:avLst/>
          </a:prstGeom>
          <a:solidFill>
            <a:srgbClr val="EE6402"/>
          </a:solidFill>
          <a:ln>
            <a:noFill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1"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558" name="Google Shape;558;p25"/>
          <p:cNvGrpSpPr/>
          <p:nvPr/>
        </p:nvGrpSpPr>
        <p:grpSpPr>
          <a:xfrm rot="5400000" flipH="1">
            <a:off x="8065330" y="3628346"/>
            <a:ext cx="1117974" cy="925024"/>
            <a:chOff x="1371600" y="4299630"/>
            <a:chExt cx="1576388" cy="1206501"/>
          </a:xfrm>
        </p:grpSpPr>
        <p:sp>
          <p:nvSpPr>
            <p:cNvPr id="559" name="Google Shape;559;p25"/>
            <p:cNvSpPr/>
            <p:nvPr/>
          </p:nvSpPr>
          <p:spPr>
            <a:xfrm>
              <a:off x="1371600" y="4299630"/>
              <a:ext cx="1576388" cy="1206500"/>
            </a:xfrm>
            <a:custGeom>
              <a:avLst/>
              <a:gdLst/>
              <a:ahLst/>
              <a:cxnLst/>
              <a:rect l="l" t="t" r="r" b="b"/>
              <a:pathLst>
                <a:path w="993" h="760" extrusionOk="0">
                  <a:moveTo>
                    <a:pt x="993" y="760"/>
                  </a:moveTo>
                  <a:lnTo>
                    <a:pt x="497" y="0"/>
                  </a:lnTo>
                  <a:lnTo>
                    <a:pt x="0" y="760"/>
                  </a:lnTo>
                  <a:lnTo>
                    <a:pt x="993" y="760"/>
                  </a:lnTo>
                  <a:close/>
                </a:path>
              </a:pathLst>
            </a:custGeom>
            <a:solidFill>
              <a:srgbClr val="E3C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60" name="Google Shape;560;p25"/>
            <p:cNvSpPr/>
            <p:nvPr/>
          </p:nvSpPr>
          <p:spPr>
            <a:xfrm>
              <a:off x="2152650" y="4299631"/>
              <a:ext cx="442913" cy="1206500"/>
            </a:xfrm>
            <a:custGeom>
              <a:avLst/>
              <a:gdLst/>
              <a:ahLst/>
              <a:cxnLst/>
              <a:rect l="l" t="t" r="r" b="b"/>
              <a:pathLst>
                <a:path w="279" h="760" extrusionOk="0">
                  <a:moveTo>
                    <a:pt x="279" y="76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760"/>
                  </a:lnTo>
                  <a:lnTo>
                    <a:pt x="279" y="760"/>
                  </a:lnTo>
                  <a:close/>
                </a:path>
              </a:pathLst>
            </a:custGeom>
            <a:solidFill>
              <a:srgbClr val="E3C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61" name="Google Shape;561;p25"/>
            <p:cNvSpPr/>
            <p:nvPr/>
          </p:nvSpPr>
          <p:spPr>
            <a:xfrm>
              <a:off x="1720850" y="4299631"/>
              <a:ext cx="439738" cy="1206500"/>
            </a:xfrm>
            <a:custGeom>
              <a:avLst/>
              <a:gdLst/>
              <a:ahLst/>
              <a:cxnLst/>
              <a:rect l="l" t="t" r="r" b="b"/>
              <a:pathLst>
                <a:path w="277" h="760" extrusionOk="0">
                  <a:moveTo>
                    <a:pt x="272" y="760"/>
                  </a:moveTo>
                  <a:lnTo>
                    <a:pt x="277" y="0"/>
                  </a:lnTo>
                  <a:lnTo>
                    <a:pt x="274" y="3"/>
                  </a:lnTo>
                  <a:lnTo>
                    <a:pt x="0" y="760"/>
                  </a:lnTo>
                  <a:lnTo>
                    <a:pt x="272" y="760"/>
                  </a:lnTo>
                  <a:close/>
                </a:path>
              </a:pathLst>
            </a:custGeom>
            <a:solidFill>
              <a:srgbClr val="E3C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62" name="Google Shape;562;p25"/>
            <p:cNvSpPr/>
            <p:nvPr/>
          </p:nvSpPr>
          <p:spPr>
            <a:xfrm>
              <a:off x="1935163" y="4299631"/>
              <a:ext cx="446088" cy="342900"/>
            </a:xfrm>
            <a:custGeom>
              <a:avLst/>
              <a:gdLst/>
              <a:ahLst/>
              <a:cxnLst/>
              <a:rect l="l" t="t" r="r" b="b"/>
              <a:pathLst>
                <a:path w="281" h="216" extrusionOk="0">
                  <a:moveTo>
                    <a:pt x="0" y="216"/>
                  </a:moveTo>
                  <a:lnTo>
                    <a:pt x="142" y="0"/>
                  </a:lnTo>
                  <a:lnTo>
                    <a:pt x="281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63" name="Google Shape;563;p25"/>
            <p:cNvSpPr/>
            <p:nvPr/>
          </p:nvSpPr>
          <p:spPr>
            <a:xfrm>
              <a:off x="2036763" y="4299631"/>
              <a:ext cx="247650" cy="342900"/>
            </a:xfrm>
            <a:custGeom>
              <a:avLst/>
              <a:gdLst/>
              <a:ahLst/>
              <a:cxnLst/>
              <a:rect l="l" t="t" r="r" b="b"/>
              <a:pathLst>
                <a:path w="156" h="216" extrusionOk="0">
                  <a:moveTo>
                    <a:pt x="156" y="216"/>
                  </a:moveTo>
                  <a:lnTo>
                    <a:pt x="0" y="216"/>
                  </a:lnTo>
                  <a:lnTo>
                    <a:pt x="7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156" y="216"/>
                  </a:lnTo>
                  <a:close/>
                </a:path>
              </a:pathLst>
            </a:custGeom>
            <a:solidFill>
              <a:srgbClr val="6E6E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64" name="Google Shape;564;p25"/>
            <p:cNvSpPr/>
            <p:nvPr/>
          </p:nvSpPr>
          <p:spPr>
            <a:xfrm>
              <a:off x="2036763" y="4299631"/>
              <a:ext cx="123825" cy="342900"/>
            </a:xfrm>
            <a:custGeom>
              <a:avLst/>
              <a:gdLst/>
              <a:ahLst/>
              <a:cxnLst/>
              <a:rect l="l" t="t" r="r" b="b"/>
              <a:pathLst>
                <a:path w="78" h="216" extrusionOk="0">
                  <a:moveTo>
                    <a:pt x="75" y="216"/>
                  </a:moveTo>
                  <a:lnTo>
                    <a:pt x="0" y="216"/>
                  </a:lnTo>
                  <a:lnTo>
                    <a:pt x="7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5" y="216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565" name="Google Shape;565;p25"/>
          <p:cNvGrpSpPr/>
          <p:nvPr/>
        </p:nvGrpSpPr>
        <p:grpSpPr>
          <a:xfrm rot="5400000" flipH="1">
            <a:off x="7357009" y="2525236"/>
            <a:ext cx="1078249" cy="914890"/>
            <a:chOff x="1371600" y="4299630"/>
            <a:chExt cx="1576388" cy="1206501"/>
          </a:xfrm>
        </p:grpSpPr>
        <p:sp>
          <p:nvSpPr>
            <p:cNvPr id="566" name="Google Shape;566;p25"/>
            <p:cNvSpPr/>
            <p:nvPr/>
          </p:nvSpPr>
          <p:spPr>
            <a:xfrm>
              <a:off x="1371600" y="4299630"/>
              <a:ext cx="1576388" cy="1206500"/>
            </a:xfrm>
            <a:custGeom>
              <a:avLst/>
              <a:gdLst/>
              <a:ahLst/>
              <a:cxnLst/>
              <a:rect l="l" t="t" r="r" b="b"/>
              <a:pathLst>
                <a:path w="993" h="760" extrusionOk="0">
                  <a:moveTo>
                    <a:pt x="993" y="760"/>
                  </a:moveTo>
                  <a:lnTo>
                    <a:pt x="497" y="0"/>
                  </a:lnTo>
                  <a:lnTo>
                    <a:pt x="0" y="760"/>
                  </a:lnTo>
                  <a:lnTo>
                    <a:pt x="993" y="760"/>
                  </a:lnTo>
                  <a:close/>
                </a:path>
              </a:pathLst>
            </a:custGeom>
            <a:solidFill>
              <a:srgbClr val="E3C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67" name="Google Shape;567;p25"/>
            <p:cNvSpPr/>
            <p:nvPr/>
          </p:nvSpPr>
          <p:spPr>
            <a:xfrm>
              <a:off x="2152650" y="4299631"/>
              <a:ext cx="442913" cy="1206500"/>
            </a:xfrm>
            <a:custGeom>
              <a:avLst/>
              <a:gdLst/>
              <a:ahLst/>
              <a:cxnLst/>
              <a:rect l="l" t="t" r="r" b="b"/>
              <a:pathLst>
                <a:path w="279" h="760" extrusionOk="0">
                  <a:moveTo>
                    <a:pt x="279" y="76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760"/>
                  </a:lnTo>
                  <a:lnTo>
                    <a:pt x="279" y="760"/>
                  </a:lnTo>
                  <a:close/>
                </a:path>
              </a:pathLst>
            </a:custGeom>
            <a:solidFill>
              <a:srgbClr val="E3C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68" name="Google Shape;568;p25"/>
            <p:cNvSpPr/>
            <p:nvPr/>
          </p:nvSpPr>
          <p:spPr>
            <a:xfrm>
              <a:off x="1720850" y="4299631"/>
              <a:ext cx="439738" cy="1206500"/>
            </a:xfrm>
            <a:custGeom>
              <a:avLst/>
              <a:gdLst/>
              <a:ahLst/>
              <a:cxnLst/>
              <a:rect l="l" t="t" r="r" b="b"/>
              <a:pathLst>
                <a:path w="277" h="760" extrusionOk="0">
                  <a:moveTo>
                    <a:pt x="272" y="760"/>
                  </a:moveTo>
                  <a:lnTo>
                    <a:pt x="277" y="0"/>
                  </a:lnTo>
                  <a:lnTo>
                    <a:pt x="274" y="3"/>
                  </a:lnTo>
                  <a:lnTo>
                    <a:pt x="0" y="760"/>
                  </a:lnTo>
                  <a:lnTo>
                    <a:pt x="272" y="760"/>
                  </a:lnTo>
                  <a:close/>
                </a:path>
              </a:pathLst>
            </a:custGeom>
            <a:solidFill>
              <a:srgbClr val="E3C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69" name="Google Shape;569;p25"/>
            <p:cNvSpPr/>
            <p:nvPr/>
          </p:nvSpPr>
          <p:spPr>
            <a:xfrm>
              <a:off x="1935163" y="4299631"/>
              <a:ext cx="446088" cy="342900"/>
            </a:xfrm>
            <a:custGeom>
              <a:avLst/>
              <a:gdLst/>
              <a:ahLst/>
              <a:cxnLst/>
              <a:rect l="l" t="t" r="r" b="b"/>
              <a:pathLst>
                <a:path w="281" h="216" extrusionOk="0">
                  <a:moveTo>
                    <a:pt x="0" y="216"/>
                  </a:moveTo>
                  <a:lnTo>
                    <a:pt x="142" y="0"/>
                  </a:lnTo>
                  <a:lnTo>
                    <a:pt x="281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70" name="Google Shape;570;p25"/>
            <p:cNvSpPr/>
            <p:nvPr/>
          </p:nvSpPr>
          <p:spPr>
            <a:xfrm>
              <a:off x="2036763" y="4299631"/>
              <a:ext cx="247650" cy="342900"/>
            </a:xfrm>
            <a:custGeom>
              <a:avLst/>
              <a:gdLst/>
              <a:ahLst/>
              <a:cxnLst/>
              <a:rect l="l" t="t" r="r" b="b"/>
              <a:pathLst>
                <a:path w="156" h="216" extrusionOk="0">
                  <a:moveTo>
                    <a:pt x="156" y="216"/>
                  </a:moveTo>
                  <a:lnTo>
                    <a:pt x="0" y="216"/>
                  </a:lnTo>
                  <a:lnTo>
                    <a:pt x="7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156" y="216"/>
                  </a:lnTo>
                  <a:close/>
                </a:path>
              </a:pathLst>
            </a:custGeom>
            <a:solidFill>
              <a:srgbClr val="6E6E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71" name="Google Shape;571;p25"/>
            <p:cNvSpPr/>
            <p:nvPr/>
          </p:nvSpPr>
          <p:spPr>
            <a:xfrm>
              <a:off x="2036763" y="4299631"/>
              <a:ext cx="123825" cy="342900"/>
            </a:xfrm>
            <a:custGeom>
              <a:avLst/>
              <a:gdLst/>
              <a:ahLst/>
              <a:cxnLst/>
              <a:rect l="l" t="t" r="r" b="b"/>
              <a:pathLst>
                <a:path w="78" h="216" extrusionOk="0">
                  <a:moveTo>
                    <a:pt x="75" y="216"/>
                  </a:moveTo>
                  <a:lnTo>
                    <a:pt x="0" y="216"/>
                  </a:lnTo>
                  <a:lnTo>
                    <a:pt x="7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5" y="216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572" name="Google Shape;572;p25"/>
          <p:cNvGrpSpPr/>
          <p:nvPr/>
        </p:nvGrpSpPr>
        <p:grpSpPr>
          <a:xfrm rot="5400000" flipH="1">
            <a:off x="9037149" y="4763207"/>
            <a:ext cx="1159275" cy="914890"/>
            <a:chOff x="1371600" y="4299630"/>
            <a:chExt cx="1576388" cy="1206501"/>
          </a:xfrm>
        </p:grpSpPr>
        <p:sp>
          <p:nvSpPr>
            <p:cNvPr id="573" name="Google Shape;573;p25"/>
            <p:cNvSpPr/>
            <p:nvPr/>
          </p:nvSpPr>
          <p:spPr>
            <a:xfrm>
              <a:off x="1371600" y="4299630"/>
              <a:ext cx="1576388" cy="1206500"/>
            </a:xfrm>
            <a:custGeom>
              <a:avLst/>
              <a:gdLst/>
              <a:ahLst/>
              <a:cxnLst/>
              <a:rect l="l" t="t" r="r" b="b"/>
              <a:pathLst>
                <a:path w="993" h="760" extrusionOk="0">
                  <a:moveTo>
                    <a:pt x="993" y="760"/>
                  </a:moveTo>
                  <a:lnTo>
                    <a:pt x="497" y="0"/>
                  </a:lnTo>
                  <a:lnTo>
                    <a:pt x="0" y="760"/>
                  </a:lnTo>
                  <a:lnTo>
                    <a:pt x="993" y="760"/>
                  </a:lnTo>
                  <a:close/>
                </a:path>
              </a:pathLst>
            </a:custGeom>
            <a:solidFill>
              <a:srgbClr val="E3C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74" name="Google Shape;574;p25"/>
            <p:cNvSpPr/>
            <p:nvPr/>
          </p:nvSpPr>
          <p:spPr>
            <a:xfrm>
              <a:off x="2152650" y="4299631"/>
              <a:ext cx="442913" cy="1206500"/>
            </a:xfrm>
            <a:custGeom>
              <a:avLst/>
              <a:gdLst/>
              <a:ahLst/>
              <a:cxnLst/>
              <a:rect l="l" t="t" r="r" b="b"/>
              <a:pathLst>
                <a:path w="279" h="760" extrusionOk="0">
                  <a:moveTo>
                    <a:pt x="279" y="76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760"/>
                  </a:lnTo>
                  <a:lnTo>
                    <a:pt x="279" y="760"/>
                  </a:lnTo>
                  <a:close/>
                </a:path>
              </a:pathLst>
            </a:custGeom>
            <a:solidFill>
              <a:srgbClr val="E3C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75" name="Google Shape;575;p25"/>
            <p:cNvSpPr/>
            <p:nvPr/>
          </p:nvSpPr>
          <p:spPr>
            <a:xfrm>
              <a:off x="1720850" y="4299631"/>
              <a:ext cx="439738" cy="1206500"/>
            </a:xfrm>
            <a:custGeom>
              <a:avLst/>
              <a:gdLst/>
              <a:ahLst/>
              <a:cxnLst/>
              <a:rect l="l" t="t" r="r" b="b"/>
              <a:pathLst>
                <a:path w="277" h="760" extrusionOk="0">
                  <a:moveTo>
                    <a:pt x="272" y="760"/>
                  </a:moveTo>
                  <a:lnTo>
                    <a:pt x="277" y="0"/>
                  </a:lnTo>
                  <a:lnTo>
                    <a:pt x="274" y="3"/>
                  </a:lnTo>
                  <a:lnTo>
                    <a:pt x="0" y="760"/>
                  </a:lnTo>
                  <a:lnTo>
                    <a:pt x="272" y="760"/>
                  </a:lnTo>
                  <a:close/>
                </a:path>
              </a:pathLst>
            </a:custGeom>
            <a:solidFill>
              <a:srgbClr val="E3C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1935163" y="4299631"/>
              <a:ext cx="446088" cy="342900"/>
            </a:xfrm>
            <a:custGeom>
              <a:avLst/>
              <a:gdLst/>
              <a:ahLst/>
              <a:cxnLst/>
              <a:rect l="l" t="t" r="r" b="b"/>
              <a:pathLst>
                <a:path w="281" h="216" extrusionOk="0">
                  <a:moveTo>
                    <a:pt x="0" y="216"/>
                  </a:moveTo>
                  <a:lnTo>
                    <a:pt x="142" y="0"/>
                  </a:lnTo>
                  <a:lnTo>
                    <a:pt x="281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2036763" y="4299631"/>
              <a:ext cx="247650" cy="342900"/>
            </a:xfrm>
            <a:custGeom>
              <a:avLst/>
              <a:gdLst/>
              <a:ahLst/>
              <a:cxnLst/>
              <a:rect l="l" t="t" r="r" b="b"/>
              <a:pathLst>
                <a:path w="156" h="216" extrusionOk="0">
                  <a:moveTo>
                    <a:pt x="156" y="216"/>
                  </a:moveTo>
                  <a:lnTo>
                    <a:pt x="0" y="216"/>
                  </a:lnTo>
                  <a:lnTo>
                    <a:pt x="7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156" y="216"/>
                  </a:lnTo>
                  <a:close/>
                </a:path>
              </a:pathLst>
            </a:custGeom>
            <a:solidFill>
              <a:srgbClr val="6E6E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78" name="Google Shape;578;p25"/>
            <p:cNvSpPr/>
            <p:nvPr/>
          </p:nvSpPr>
          <p:spPr>
            <a:xfrm>
              <a:off x="2036763" y="4299631"/>
              <a:ext cx="123825" cy="342900"/>
            </a:xfrm>
            <a:custGeom>
              <a:avLst/>
              <a:gdLst/>
              <a:ahLst/>
              <a:cxnLst/>
              <a:rect l="l" t="t" r="r" b="b"/>
              <a:pathLst>
                <a:path w="78" h="216" extrusionOk="0">
                  <a:moveTo>
                    <a:pt x="75" y="216"/>
                  </a:moveTo>
                  <a:lnTo>
                    <a:pt x="0" y="216"/>
                  </a:lnTo>
                  <a:lnTo>
                    <a:pt x="7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5" y="216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579" name="Google Shape;579;p25"/>
          <p:cNvGrpSpPr/>
          <p:nvPr/>
        </p:nvGrpSpPr>
        <p:grpSpPr>
          <a:xfrm rot="5400000" flipH="1">
            <a:off x="6736875" y="1431886"/>
            <a:ext cx="1078249" cy="914890"/>
            <a:chOff x="1371600" y="4299630"/>
            <a:chExt cx="1576388" cy="1206501"/>
          </a:xfrm>
        </p:grpSpPr>
        <p:sp>
          <p:nvSpPr>
            <p:cNvPr id="580" name="Google Shape;580;p25"/>
            <p:cNvSpPr/>
            <p:nvPr/>
          </p:nvSpPr>
          <p:spPr>
            <a:xfrm>
              <a:off x="1371600" y="4299630"/>
              <a:ext cx="1576388" cy="1206500"/>
            </a:xfrm>
            <a:custGeom>
              <a:avLst/>
              <a:gdLst/>
              <a:ahLst/>
              <a:cxnLst/>
              <a:rect l="l" t="t" r="r" b="b"/>
              <a:pathLst>
                <a:path w="993" h="760" extrusionOk="0">
                  <a:moveTo>
                    <a:pt x="993" y="760"/>
                  </a:moveTo>
                  <a:lnTo>
                    <a:pt x="497" y="0"/>
                  </a:lnTo>
                  <a:lnTo>
                    <a:pt x="0" y="760"/>
                  </a:lnTo>
                  <a:lnTo>
                    <a:pt x="993" y="760"/>
                  </a:lnTo>
                  <a:close/>
                </a:path>
              </a:pathLst>
            </a:custGeom>
            <a:solidFill>
              <a:srgbClr val="E3C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81" name="Google Shape;581;p25"/>
            <p:cNvSpPr/>
            <p:nvPr/>
          </p:nvSpPr>
          <p:spPr>
            <a:xfrm>
              <a:off x="2152650" y="4299631"/>
              <a:ext cx="442913" cy="1206500"/>
            </a:xfrm>
            <a:custGeom>
              <a:avLst/>
              <a:gdLst/>
              <a:ahLst/>
              <a:cxnLst/>
              <a:rect l="l" t="t" r="r" b="b"/>
              <a:pathLst>
                <a:path w="279" h="760" extrusionOk="0">
                  <a:moveTo>
                    <a:pt x="279" y="76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760"/>
                  </a:lnTo>
                  <a:lnTo>
                    <a:pt x="279" y="760"/>
                  </a:lnTo>
                  <a:close/>
                </a:path>
              </a:pathLst>
            </a:custGeom>
            <a:solidFill>
              <a:srgbClr val="E3C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82" name="Google Shape;582;p25"/>
            <p:cNvSpPr/>
            <p:nvPr/>
          </p:nvSpPr>
          <p:spPr>
            <a:xfrm>
              <a:off x="1720850" y="4299631"/>
              <a:ext cx="439738" cy="1206500"/>
            </a:xfrm>
            <a:custGeom>
              <a:avLst/>
              <a:gdLst/>
              <a:ahLst/>
              <a:cxnLst/>
              <a:rect l="l" t="t" r="r" b="b"/>
              <a:pathLst>
                <a:path w="277" h="760" extrusionOk="0">
                  <a:moveTo>
                    <a:pt x="272" y="760"/>
                  </a:moveTo>
                  <a:lnTo>
                    <a:pt x="277" y="0"/>
                  </a:lnTo>
                  <a:lnTo>
                    <a:pt x="274" y="3"/>
                  </a:lnTo>
                  <a:lnTo>
                    <a:pt x="0" y="760"/>
                  </a:lnTo>
                  <a:lnTo>
                    <a:pt x="272" y="760"/>
                  </a:lnTo>
                  <a:close/>
                </a:path>
              </a:pathLst>
            </a:custGeom>
            <a:solidFill>
              <a:srgbClr val="E3C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83" name="Google Shape;583;p25"/>
            <p:cNvSpPr/>
            <p:nvPr/>
          </p:nvSpPr>
          <p:spPr>
            <a:xfrm>
              <a:off x="1935163" y="4299631"/>
              <a:ext cx="446088" cy="342900"/>
            </a:xfrm>
            <a:custGeom>
              <a:avLst/>
              <a:gdLst/>
              <a:ahLst/>
              <a:cxnLst/>
              <a:rect l="l" t="t" r="r" b="b"/>
              <a:pathLst>
                <a:path w="281" h="216" extrusionOk="0">
                  <a:moveTo>
                    <a:pt x="0" y="216"/>
                  </a:moveTo>
                  <a:lnTo>
                    <a:pt x="142" y="0"/>
                  </a:lnTo>
                  <a:lnTo>
                    <a:pt x="281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84" name="Google Shape;584;p25"/>
            <p:cNvSpPr/>
            <p:nvPr/>
          </p:nvSpPr>
          <p:spPr>
            <a:xfrm>
              <a:off x="2036763" y="4299631"/>
              <a:ext cx="247650" cy="342900"/>
            </a:xfrm>
            <a:custGeom>
              <a:avLst/>
              <a:gdLst/>
              <a:ahLst/>
              <a:cxnLst/>
              <a:rect l="l" t="t" r="r" b="b"/>
              <a:pathLst>
                <a:path w="156" h="216" extrusionOk="0">
                  <a:moveTo>
                    <a:pt x="156" y="216"/>
                  </a:moveTo>
                  <a:lnTo>
                    <a:pt x="0" y="216"/>
                  </a:lnTo>
                  <a:lnTo>
                    <a:pt x="7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156" y="216"/>
                  </a:lnTo>
                  <a:close/>
                </a:path>
              </a:pathLst>
            </a:custGeom>
            <a:solidFill>
              <a:srgbClr val="6E6E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85" name="Google Shape;585;p25"/>
            <p:cNvSpPr/>
            <p:nvPr/>
          </p:nvSpPr>
          <p:spPr>
            <a:xfrm>
              <a:off x="2036763" y="4299631"/>
              <a:ext cx="123825" cy="342900"/>
            </a:xfrm>
            <a:custGeom>
              <a:avLst/>
              <a:gdLst/>
              <a:ahLst/>
              <a:cxnLst/>
              <a:rect l="l" t="t" r="r" b="b"/>
              <a:pathLst>
                <a:path w="78" h="216" extrusionOk="0">
                  <a:moveTo>
                    <a:pt x="75" y="216"/>
                  </a:moveTo>
                  <a:lnTo>
                    <a:pt x="0" y="216"/>
                  </a:lnTo>
                  <a:lnTo>
                    <a:pt x="7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5" y="216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586" name="Google Shape;586;p25"/>
          <p:cNvSpPr txBox="1"/>
          <p:nvPr/>
        </p:nvSpPr>
        <p:spPr>
          <a:xfrm>
            <a:off x="1294800" y="4764842"/>
            <a:ext cx="7255500" cy="8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Теперь я могу ...</a:t>
            </a:r>
            <a:endParaRPr sz="30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7" name="Google Shape;587;p25"/>
          <p:cNvSpPr txBox="1"/>
          <p:nvPr/>
        </p:nvSpPr>
        <p:spPr>
          <a:xfrm>
            <a:off x="1294800" y="1483165"/>
            <a:ext cx="5459700" cy="8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Сегодня я узнал (-а) ...</a:t>
            </a:r>
            <a:endParaRPr sz="30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8" name="Google Shape;588;p25"/>
          <p:cNvSpPr txBox="1"/>
          <p:nvPr/>
        </p:nvSpPr>
        <p:spPr>
          <a:xfrm>
            <a:off x="1294800" y="2750281"/>
            <a:ext cx="58839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Было интересно ...</a:t>
            </a:r>
            <a:endParaRPr sz="30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9" name="Google Shape;589;p25"/>
          <p:cNvSpPr txBox="1"/>
          <p:nvPr/>
        </p:nvSpPr>
        <p:spPr>
          <a:xfrm>
            <a:off x="1294800" y="3783034"/>
            <a:ext cx="62217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Я понял (-а), что ...</a:t>
            </a:r>
            <a:endParaRPr sz="30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0" name="Google Shape;590;p25"/>
          <p:cNvSpPr txBox="1"/>
          <p:nvPr/>
        </p:nvSpPr>
        <p:spPr>
          <a:xfrm>
            <a:off x="1234938" y="475950"/>
            <a:ext cx="95196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Рефлексия</a:t>
            </a:r>
            <a:endParaRPr sz="2400" b="1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6"/>
          <p:cNvSpPr/>
          <p:nvPr/>
        </p:nvSpPr>
        <p:spPr>
          <a:xfrm rot="5400000" flipH="1">
            <a:off x="4115596" y="562701"/>
            <a:ext cx="1078200" cy="70389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1"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6" name="Google Shape;596;p26"/>
          <p:cNvSpPr/>
          <p:nvPr/>
        </p:nvSpPr>
        <p:spPr>
          <a:xfrm rot="5400000" flipH="1">
            <a:off x="3756250" y="-176975"/>
            <a:ext cx="1078200" cy="6319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1"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7" name="Google Shape;597;p26"/>
          <p:cNvSpPr/>
          <p:nvPr/>
        </p:nvSpPr>
        <p:spPr>
          <a:xfrm rot="5400000" flipH="1">
            <a:off x="4570275" y="1206200"/>
            <a:ext cx="1159200" cy="8029200"/>
          </a:xfrm>
          <a:prstGeom prst="rect">
            <a:avLst/>
          </a:prstGeom>
          <a:solidFill>
            <a:srgbClr val="59359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1"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8" name="Google Shape;598;p26"/>
          <p:cNvSpPr/>
          <p:nvPr/>
        </p:nvSpPr>
        <p:spPr>
          <a:xfrm rot="5400000" flipH="1">
            <a:off x="3444600" y="-957575"/>
            <a:ext cx="1078200" cy="5694000"/>
          </a:xfrm>
          <a:prstGeom prst="rect">
            <a:avLst/>
          </a:prstGeom>
          <a:solidFill>
            <a:srgbClr val="EE6402"/>
          </a:solidFill>
          <a:ln>
            <a:noFill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1"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599" name="Google Shape;599;p26"/>
          <p:cNvGrpSpPr/>
          <p:nvPr/>
        </p:nvGrpSpPr>
        <p:grpSpPr>
          <a:xfrm rot="5400000" flipH="1">
            <a:off x="8065330" y="3628346"/>
            <a:ext cx="1117974" cy="925024"/>
            <a:chOff x="1371600" y="4299630"/>
            <a:chExt cx="1576388" cy="1206501"/>
          </a:xfrm>
        </p:grpSpPr>
        <p:sp>
          <p:nvSpPr>
            <p:cNvPr id="600" name="Google Shape;600;p26"/>
            <p:cNvSpPr/>
            <p:nvPr/>
          </p:nvSpPr>
          <p:spPr>
            <a:xfrm>
              <a:off x="1371600" y="4299630"/>
              <a:ext cx="1576388" cy="1206500"/>
            </a:xfrm>
            <a:custGeom>
              <a:avLst/>
              <a:gdLst/>
              <a:ahLst/>
              <a:cxnLst/>
              <a:rect l="l" t="t" r="r" b="b"/>
              <a:pathLst>
                <a:path w="993" h="760" extrusionOk="0">
                  <a:moveTo>
                    <a:pt x="993" y="760"/>
                  </a:moveTo>
                  <a:lnTo>
                    <a:pt x="497" y="0"/>
                  </a:lnTo>
                  <a:lnTo>
                    <a:pt x="0" y="760"/>
                  </a:lnTo>
                  <a:lnTo>
                    <a:pt x="993" y="760"/>
                  </a:lnTo>
                  <a:close/>
                </a:path>
              </a:pathLst>
            </a:custGeom>
            <a:solidFill>
              <a:srgbClr val="E3C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01" name="Google Shape;601;p26"/>
            <p:cNvSpPr/>
            <p:nvPr/>
          </p:nvSpPr>
          <p:spPr>
            <a:xfrm>
              <a:off x="2152650" y="4299631"/>
              <a:ext cx="442913" cy="1206500"/>
            </a:xfrm>
            <a:custGeom>
              <a:avLst/>
              <a:gdLst/>
              <a:ahLst/>
              <a:cxnLst/>
              <a:rect l="l" t="t" r="r" b="b"/>
              <a:pathLst>
                <a:path w="279" h="760" extrusionOk="0">
                  <a:moveTo>
                    <a:pt x="279" y="76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760"/>
                  </a:lnTo>
                  <a:lnTo>
                    <a:pt x="279" y="760"/>
                  </a:lnTo>
                  <a:close/>
                </a:path>
              </a:pathLst>
            </a:custGeom>
            <a:solidFill>
              <a:srgbClr val="E3C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02" name="Google Shape;602;p26"/>
            <p:cNvSpPr/>
            <p:nvPr/>
          </p:nvSpPr>
          <p:spPr>
            <a:xfrm>
              <a:off x="1720850" y="4299631"/>
              <a:ext cx="439738" cy="1206500"/>
            </a:xfrm>
            <a:custGeom>
              <a:avLst/>
              <a:gdLst/>
              <a:ahLst/>
              <a:cxnLst/>
              <a:rect l="l" t="t" r="r" b="b"/>
              <a:pathLst>
                <a:path w="277" h="760" extrusionOk="0">
                  <a:moveTo>
                    <a:pt x="272" y="760"/>
                  </a:moveTo>
                  <a:lnTo>
                    <a:pt x="277" y="0"/>
                  </a:lnTo>
                  <a:lnTo>
                    <a:pt x="274" y="3"/>
                  </a:lnTo>
                  <a:lnTo>
                    <a:pt x="0" y="760"/>
                  </a:lnTo>
                  <a:lnTo>
                    <a:pt x="272" y="760"/>
                  </a:lnTo>
                  <a:close/>
                </a:path>
              </a:pathLst>
            </a:custGeom>
            <a:solidFill>
              <a:srgbClr val="E3C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935163" y="4299631"/>
              <a:ext cx="446088" cy="342900"/>
            </a:xfrm>
            <a:custGeom>
              <a:avLst/>
              <a:gdLst/>
              <a:ahLst/>
              <a:cxnLst/>
              <a:rect l="l" t="t" r="r" b="b"/>
              <a:pathLst>
                <a:path w="281" h="216" extrusionOk="0">
                  <a:moveTo>
                    <a:pt x="0" y="216"/>
                  </a:moveTo>
                  <a:lnTo>
                    <a:pt x="142" y="0"/>
                  </a:lnTo>
                  <a:lnTo>
                    <a:pt x="281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2036763" y="4299631"/>
              <a:ext cx="247650" cy="342900"/>
            </a:xfrm>
            <a:custGeom>
              <a:avLst/>
              <a:gdLst/>
              <a:ahLst/>
              <a:cxnLst/>
              <a:rect l="l" t="t" r="r" b="b"/>
              <a:pathLst>
                <a:path w="156" h="216" extrusionOk="0">
                  <a:moveTo>
                    <a:pt x="156" y="216"/>
                  </a:moveTo>
                  <a:lnTo>
                    <a:pt x="0" y="216"/>
                  </a:lnTo>
                  <a:lnTo>
                    <a:pt x="7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156" y="216"/>
                  </a:lnTo>
                  <a:close/>
                </a:path>
              </a:pathLst>
            </a:custGeom>
            <a:solidFill>
              <a:srgbClr val="6E6E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2036763" y="4299631"/>
              <a:ext cx="123825" cy="342900"/>
            </a:xfrm>
            <a:custGeom>
              <a:avLst/>
              <a:gdLst/>
              <a:ahLst/>
              <a:cxnLst/>
              <a:rect l="l" t="t" r="r" b="b"/>
              <a:pathLst>
                <a:path w="78" h="216" extrusionOk="0">
                  <a:moveTo>
                    <a:pt x="75" y="216"/>
                  </a:moveTo>
                  <a:lnTo>
                    <a:pt x="0" y="216"/>
                  </a:lnTo>
                  <a:lnTo>
                    <a:pt x="7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5" y="216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606" name="Google Shape;606;p26"/>
          <p:cNvGrpSpPr/>
          <p:nvPr/>
        </p:nvGrpSpPr>
        <p:grpSpPr>
          <a:xfrm rot="5400000" flipH="1">
            <a:off x="7357009" y="2525236"/>
            <a:ext cx="1078249" cy="914890"/>
            <a:chOff x="1371600" y="4299630"/>
            <a:chExt cx="1576388" cy="1206501"/>
          </a:xfrm>
        </p:grpSpPr>
        <p:sp>
          <p:nvSpPr>
            <p:cNvPr id="607" name="Google Shape;607;p26"/>
            <p:cNvSpPr/>
            <p:nvPr/>
          </p:nvSpPr>
          <p:spPr>
            <a:xfrm>
              <a:off x="1371600" y="4299630"/>
              <a:ext cx="1576388" cy="1206500"/>
            </a:xfrm>
            <a:custGeom>
              <a:avLst/>
              <a:gdLst/>
              <a:ahLst/>
              <a:cxnLst/>
              <a:rect l="l" t="t" r="r" b="b"/>
              <a:pathLst>
                <a:path w="993" h="760" extrusionOk="0">
                  <a:moveTo>
                    <a:pt x="993" y="760"/>
                  </a:moveTo>
                  <a:lnTo>
                    <a:pt x="497" y="0"/>
                  </a:lnTo>
                  <a:lnTo>
                    <a:pt x="0" y="760"/>
                  </a:lnTo>
                  <a:lnTo>
                    <a:pt x="993" y="760"/>
                  </a:lnTo>
                  <a:close/>
                </a:path>
              </a:pathLst>
            </a:custGeom>
            <a:solidFill>
              <a:srgbClr val="E3C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2152650" y="4299631"/>
              <a:ext cx="442913" cy="1206500"/>
            </a:xfrm>
            <a:custGeom>
              <a:avLst/>
              <a:gdLst/>
              <a:ahLst/>
              <a:cxnLst/>
              <a:rect l="l" t="t" r="r" b="b"/>
              <a:pathLst>
                <a:path w="279" h="760" extrusionOk="0">
                  <a:moveTo>
                    <a:pt x="279" y="76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760"/>
                  </a:lnTo>
                  <a:lnTo>
                    <a:pt x="279" y="760"/>
                  </a:lnTo>
                  <a:close/>
                </a:path>
              </a:pathLst>
            </a:custGeom>
            <a:solidFill>
              <a:srgbClr val="E3C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720850" y="4299631"/>
              <a:ext cx="439738" cy="1206500"/>
            </a:xfrm>
            <a:custGeom>
              <a:avLst/>
              <a:gdLst/>
              <a:ahLst/>
              <a:cxnLst/>
              <a:rect l="l" t="t" r="r" b="b"/>
              <a:pathLst>
                <a:path w="277" h="760" extrusionOk="0">
                  <a:moveTo>
                    <a:pt x="272" y="760"/>
                  </a:moveTo>
                  <a:lnTo>
                    <a:pt x="277" y="0"/>
                  </a:lnTo>
                  <a:lnTo>
                    <a:pt x="274" y="3"/>
                  </a:lnTo>
                  <a:lnTo>
                    <a:pt x="0" y="760"/>
                  </a:lnTo>
                  <a:lnTo>
                    <a:pt x="272" y="760"/>
                  </a:lnTo>
                  <a:close/>
                </a:path>
              </a:pathLst>
            </a:custGeom>
            <a:solidFill>
              <a:srgbClr val="E3C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935163" y="4299631"/>
              <a:ext cx="446088" cy="342900"/>
            </a:xfrm>
            <a:custGeom>
              <a:avLst/>
              <a:gdLst/>
              <a:ahLst/>
              <a:cxnLst/>
              <a:rect l="l" t="t" r="r" b="b"/>
              <a:pathLst>
                <a:path w="281" h="216" extrusionOk="0">
                  <a:moveTo>
                    <a:pt x="0" y="216"/>
                  </a:moveTo>
                  <a:lnTo>
                    <a:pt x="142" y="0"/>
                  </a:lnTo>
                  <a:lnTo>
                    <a:pt x="281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2036763" y="4299631"/>
              <a:ext cx="247650" cy="342900"/>
            </a:xfrm>
            <a:custGeom>
              <a:avLst/>
              <a:gdLst/>
              <a:ahLst/>
              <a:cxnLst/>
              <a:rect l="l" t="t" r="r" b="b"/>
              <a:pathLst>
                <a:path w="156" h="216" extrusionOk="0">
                  <a:moveTo>
                    <a:pt x="156" y="216"/>
                  </a:moveTo>
                  <a:lnTo>
                    <a:pt x="0" y="216"/>
                  </a:lnTo>
                  <a:lnTo>
                    <a:pt x="7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156" y="216"/>
                  </a:lnTo>
                  <a:close/>
                </a:path>
              </a:pathLst>
            </a:custGeom>
            <a:solidFill>
              <a:srgbClr val="6E6E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2036763" y="4299631"/>
              <a:ext cx="123825" cy="342900"/>
            </a:xfrm>
            <a:custGeom>
              <a:avLst/>
              <a:gdLst/>
              <a:ahLst/>
              <a:cxnLst/>
              <a:rect l="l" t="t" r="r" b="b"/>
              <a:pathLst>
                <a:path w="78" h="216" extrusionOk="0">
                  <a:moveTo>
                    <a:pt x="75" y="216"/>
                  </a:moveTo>
                  <a:lnTo>
                    <a:pt x="0" y="216"/>
                  </a:lnTo>
                  <a:lnTo>
                    <a:pt x="7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5" y="216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613" name="Google Shape;613;p26"/>
          <p:cNvGrpSpPr/>
          <p:nvPr/>
        </p:nvGrpSpPr>
        <p:grpSpPr>
          <a:xfrm rot="5400000" flipH="1">
            <a:off x="9037149" y="4763207"/>
            <a:ext cx="1159275" cy="914890"/>
            <a:chOff x="1371600" y="4299630"/>
            <a:chExt cx="1576388" cy="1206501"/>
          </a:xfrm>
        </p:grpSpPr>
        <p:sp>
          <p:nvSpPr>
            <p:cNvPr id="614" name="Google Shape;614;p26"/>
            <p:cNvSpPr/>
            <p:nvPr/>
          </p:nvSpPr>
          <p:spPr>
            <a:xfrm>
              <a:off x="1371600" y="4299630"/>
              <a:ext cx="1576388" cy="1206500"/>
            </a:xfrm>
            <a:custGeom>
              <a:avLst/>
              <a:gdLst/>
              <a:ahLst/>
              <a:cxnLst/>
              <a:rect l="l" t="t" r="r" b="b"/>
              <a:pathLst>
                <a:path w="993" h="760" extrusionOk="0">
                  <a:moveTo>
                    <a:pt x="993" y="760"/>
                  </a:moveTo>
                  <a:lnTo>
                    <a:pt x="497" y="0"/>
                  </a:lnTo>
                  <a:lnTo>
                    <a:pt x="0" y="760"/>
                  </a:lnTo>
                  <a:lnTo>
                    <a:pt x="993" y="760"/>
                  </a:lnTo>
                  <a:close/>
                </a:path>
              </a:pathLst>
            </a:custGeom>
            <a:solidFill>
              <a:srgbClr val="E3C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2152650" y="4299631"/>
              <a:ext cx="442913" cy="1206500"/>
            </a:xfrm>
            <a:custGeom>
              <a:avLst/>
              <a:gdLst/>
              <a:ahLst/>
              <a:cxnLst/>
              <a:rect l="l" t="t" r="r" b="b"/>
              <a:pathLst>
                <a:path w="279" h="760" extrusionOk="0">
                  <a:moveTo>
                    <a:pt x="279" y="76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760"/>
                  </a:lnTo>
                  <a:lnTo>
                    <a:pt x="279" y="760"/>
                  </a:lnTo>
                  <a:close/>
                </a:path>
              </a:pathLst>
            </a:custGeom>
            <a:solidFill>
              <a:srgbClr val="E3C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720850" y="4299631"/>
              <a:ext cx="439738" cy="1206500"/>
            </a:xfrm>
            <a:custGeom>
              <a:avLst/>
              <a:gdLst/>
              <a:ahLst/>
              <a:cxnLst/>
              <a:rect l="l" t="t" r="r" b="b"/>
              <a:pathLst>
                <a:path w="277" h="760" extrusionOk="0">
                  <a:moveTo>
                    <a:pt x="272" y="760"/>
                  </a:moveTo>
                  <a:lnTo>
                    <a:pt x="277" y="0"/>
                  </a:lnTo>
                  <a:lnTo>
                    <a:pt x="274" y="3"/>
                  </a:lnTo>
                  <a:lnTo>
                    <a:pt x="0" y="760"/>
                  </a:lnTo>
                  <a:lnTo>
                    <a:pt x="272" y="760"/>
                  </a:lnTo>
                  <a:close/>
                </a:path>
              </a:pathLst>
            </a:custGeom>
            <a:solidFill>
              <a:srgbClr val="E3C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935163" y="4299631"/>
              <a:ext cx="446088" cy="342900"/>
            </a:xfrm>
            <a:custGeom>
              <a:avLst/>
              <a:gdLst/>
              <a:ahLst/>
              <a:cxnLst/>
              <a:rect l="l" t="t" r="r" b="b"/>
              <a:pathLst>
                <a:path w="281" h="216" extrusionOk="0">
                  <a:moveTo>
                    <a:pt x="0" y="216"/>
                  </a:moveTo>
                  <a:lnTo>
                    <a:pt x="142" y="0"/>
                  </a:lnTo>
                  <a:lnTo>
                    <a:pt x="281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2036763" y="4299631"/>
              <a:ext cx="247650" cy="342900"/>
            </a:xfrm>
            <a:custGeom>
              <a:avLst/>
              <a:gdLst/>
              <a:ahLst/>
              <a:cxnLst/>
              <a:rect l="l" t="t" r="r" b="b"/>
              <a:pathLst>
                <a:path w="156" h="216" extrusionOk="0">
                  <a:moveTo>
                    <a:pt x="156" y="216"/>
                  </a:moveTo>
                  <a:lnTo>
                    <a:pt x="0" y="216"/>
                  </a:lnTo>
                  <a:lnTo>
                    <a:pt x="7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156" y="216"/>
                  </a:lnTo>
                  <a:close/>
                </a:path>
              </a:pathLst>
            </a:custGeom>
            <a:solidFill>
              <a:srgbClr val="6E6E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2036763" y="4299631"/>
              <a:ext cx="123825" cy="342900"/>
            </a:xfrm>
            <a:custGeom>
              <a:avLst/>
              <a:gdLst/>
              <a:ahLst/>
              <a:cxnLst/>
              <a:rect l="l" t="t" r="r" b="b"/>
              <a:pathLst>
                <a:path w="78" h="216" extrusionOk="0">
                  <a:moveTo>
                    <a:pt x="75" y="216"/>
                  </a:moveTo>
                  <a:lnTo>
                    <a:pt x="0" y="216"/>
                  </a:lnTo>
                  <a:lnTo>
                    <a:pt x="7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5" y="216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620" name="Google Shape;620;p26"/>
          <p:cNvGrpSpPr/>
          <p:nvPr/>
        </p:nvGrpSpPr>
        <p:grpSpPr>
          <a:xfrm rot="5400000" flipH="1">
            <a:off x="6736875" y="1431886"/>
            <a:ext cx="1078249" cy="914890"/>
            <a:chOff x="1371600" y="4299630"/>
            <a:chExt cx="1576388" cy="1206501"/>
          </a:xfrm>
        </p:grpSpPr>
        <p:sp>
          <p:nvSpPr>
            <p:cNvPr id="621" name="Google Shape;621;p26"/>
            <p:cNvSpPr/>
            <p:nvPr/>
          </p:nvSpPr>
          <p:spPr>
            <a:xfrm>
              <a:off x="1371600" y="4299630"/>
              <a:ext cx="1576388" cy="1206500"/>
            </a:xfrm>
            <a:custGeom>
              <a:avLst/>
              <a:gdLst/>
              <a:ahLst/>
              <a:cxnLst/>
              <a:rect l="l" t="t" r="r" b="b"/>
              <a:pathLst>
                <a:path w="993" h="760" extrusionOk="0">
                  <a:moveTo>
                    <a:pt x="993" y="760"/>
                  </a:moveTo>
                  <a:lnTo>
                    <a:pt x="497" y="0"/>
                  </a:lnTo>
                  <a:lnTo>
                    <a:pt x="0" y="760"/>
                  </a:lnTo>
                  <a:lnTo>
                    <a:pt x="993" y="760"/>
                  </a:lnTo>
                  <a:close/>
                </a:path>
              </a:pathLst>
            </a:custGeom>
            <a:solidFill>
              <a:srgbClr val="E3C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2152650" y="4299631"/>
              <a:ext cx="442913" cy="1206500"/>
            </a:xfrm>
            <a:custGeom>
              <a:avLst/>
              <a:gdLst/>
              <a:ahLst/>
              <a:cxnLst/>
              <a:rect l="l" t="t" r="r" b="b"/>
              <a:pathLst>
                <a:path w="279" h="760" extrusionOk="0">
                  <a:moveTo>
                    <a:pt x="279" y="76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760"/>
                  </a:lnTo>
                  <a:lnTo>
                    <a:pt x="279" y="760"/>
                  </a:lnTo>
                  <a:close/>
                </a:path>
              </a:pathLst>
            </a:custGeom>
            <a:solidFill>
              <a:srgbClr val="E3C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720850" y="4299631"/>
              <a:ext cx="439738" cy="1206500"/>
            </a:xfrm>
            <a:custGeom>
              <a:avLst/>
              <a:gdLst/>
              <a:ahLst/>
              <a:cxnLst/>
              <a:rect l="l" t="t" r="r" b="b"/>
              <a:pathLst>
                <a:path w="277" h="760" extrusionOk="0">
                  <a:moveTo>
                    <a:pt x="272" y="760"/>
                  </a:moveTo>
                  <a:lnTo>
                    <a:pt x="277" y="0"/>
                  </a:lnTo>
                  <a:lnTo>
                    <a:pt x="274" y="3"/>
                  </a:lnTo>
                  <a:lnTo>
                    <a:pt x="0" y="760"/>
                  </a:lnTo>
                  <a:lnTo>
                    <a:pt x="272" y="760"/>
                  </a:lnTo>
                  <a:close/>
                </a:path>
              </a:pathLst>
            </a:custGeom>
            <a:solidFill>
              <a:srgbClr val="E3C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935163" y="4299631"/>
              <a:ext cx="446088" cy="342900"/>
            </a:xfrm>
            <a:custGeom>
              <a:avLst/>
              <a:gdLst/>
              <a:ahLst/>
              <a:cxnLst/>
              <a:rect l="l" t="t" r="r" b="b"/>
              <a:pathLst>
                <a:path w="281" h="216" extrusionOk="0">
                  <a:moveTo>
                    <a:pt x="0" y="216"/>
                  </a:moveTo>
                  <a:lnTo>
                    <a:pt x="142" y="0"/>
                  </a:lnTo>
                  <a:lnTo>
                    <a:pt x="281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2036763" y="4299631"/>
              <a:ext cx="247650" cy="342900"/>
            </a:xfrm>
            <a:custGeom>
              <a:avLst/>
              <a:gdLst/>
              <a:ahLst/>
              <a:cxnLst/>
              <a:rect l="l" t="t" r="r" b="b"/>
              <a:pathLst>
                <a:path w="156" h="216" extrusionOk="0">
                  <a:moveTo>
                    <a:pt x="156" y="216"/>
                  </a:moveTo>
                  <a:lnTo>
                    <a:pt x="0" y="216"/>
                  </a:lnTo>
                  <a:lnTo>
                    <a:pt x="7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156" y="216"/>
                  </a:lnTo>
                  <a:close/>
                </a:path>
              </a:pathLst>
            </a:custGeom>
            <a:solidFill>
              <a:srgbClr val="6E6E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2036763" y="4299631"/>
              <a:ext cx="123825" cy="342900"/>
            </a:xfrm>
            <a:custGeom>
              <a:avLst/>
              <a:gdLst/>
              <a:ahLst/>
              <a:cxnLst/>
              <a:rect l="l" t="t" r="r" b="b"/>
              <a:pathLst>
                <a:path w="78" h="216" extrusionOk="0">
                  <a:moveTo>
                    <a:pt x="75" y="216"/>
                  </a:moveTo>
                  <a:lnTo>
                    <a:pt x="0" y="216"/>
                  </a:lnTo>
                  <a:lnTo>
                    <a:pt x="7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5" y="216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627" name="Google Shape;627;p26"/>
          <p:cNvSpPr txBox="1"/>
          <p:nvPr/>
        </p:nvSpPr>
        <p:spPr>
          <a:xfrm>
            <a:off x="1294800" y="4816021"/>
            <a:ext cx="7255500" cy="8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Теперь я могу определять значение отношений между смысловыми частями БСП.</a:t>
            </a:r>
            <a:endParaRPr sz="22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628" name="Google Shape;628;p26"/>
          <p:cNvGraphicFramePr/>
          <p:nvPr/>
        </p:nvGraphicFramePr>
        <p:xfrm>
          <a:off x="2247918" y="502932"/>
          <a:ext cx="7696175" cy="596850"/>
        </p:xfrm>
        <a:graphic>
          <a:graphicData uri="http://schemas.openxmlformats.org/drawingml/2006/table">
            <a:tbl>
              <a:tblPr>
                <a:noFill/>
                <a:tableStyleId>{25C59697-3558-4882-AF3B-0621FB9EC234}</a:tableStyleId>
              </a:tblPr>
              <a:tblGrid>
                <a:gridCol w="769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6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solidFill>
                            <a:srgbClr val="59359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Примерны</a:t>
                      </a:r>
                      <a:r>
                        <a:rPr lang="en-US" sz="3600" b="1">
                          <a:solidFill>
                            <a:srgbClr val="59359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е</a:t>
                      </a:r>
                      <a:r>
                        <a:rPr lang="en-US" sz="3600" b="1" u="none" strike="noStrike" cap="none">
                          <a:solidFill>
                            <a:srgbClr val="59359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ответы</a:t>
                      </a:r>
                      <a:endParaRPr sz="3600" b="1" u="none" strike="noStrike" cap="none">
                        <a:solidFill>
                          <a:srgbClr val="59359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29" name="Google Shape;629;p26"/>
          <p:cNvSpPr txBox="1"/>
          <p:nvPr/>
        </p:nvSpPr>
        <p:spPr>
          <a:xfrm>
            <a:off x="1294800" y="1421750"/>
            <a:ext cx="5459700" cy="8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Сегодня я узнал (-а) о жизненном пути и творчестве великого пролетарского писателя Максима Горького.</a:t>
            </a:r>
            <a:endParaRPr sz="20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30" name="Google Shape;630;p26"/>
          <p:cNvSpPr txBox="1"/>
          <p:nvPr/>
        </p:nvSpPr>
        <p:spPr>
          <a:xfrm>
            <a:off x="1294800" y="2597343"/>
            <a:ext cx="58839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Было интересно выполнять практические задания.</a:t>
            </a:r>
            <a:endParaRPr sz="22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31" name="Google Shape;631;p26"/>
          <p:cNvSpPr txBox="1"/>
          <p:nvPr/>
        </p:nvSpPr>
        <p:spPr>
          <a:xfrm>
            <a:off x="1294800" y="3707372"/>
            <a:ext cx="62217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Я понял (-а), что писателя не зря назвали «самородком».</a:t>
            </a:r>
            <a:endParaRPr sz="22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32" name="Google Shape;6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34518" y="3297962"/>
            <a:ext cx="2562954" cy="320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22175" y="-19713"/>
            <a:ext cx="12192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328619" y="6043047"/>
            <a:ext cx="274211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400006" y="6510996"/>
            <a:ext cx="11486109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609963" y="6640582"/>
            <a:ext cx="1108972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464054" y="347625"/>
            <a:ext cx="3840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1463"/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Итоги урока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Google Shape;638;p27"/>
          <p:cNvSpPr/>
          <p:nvPr/>
        </p:nvSpPr>
        <p:spPr>
          <a:xfrm>
            <a:off x="1261625" y="1249725"/>
            <a:ext cx="6456300" cy="3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●"/>
            </a:pPr>
            <a:r>
              <a:rPr lang="en-US" sz="28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узнали</a:t>
            </a:r>
            <a:r>
              <a:rPr lang="en-US" sz="2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о </a:t>
            </a:r>
            <a:r>
              <a:rPr lang="en-US" sz="28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жизненном</a:t>
            </a:r>
            <a:r>
              <a:rPr lang="en-US" sz="2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пути</a:t>
            </a:r>
            <a:r>
              <a:rPr lang="en-US" sz="2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lang="en-US" sz="28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творчестве</a:t>
            </a:r>
            <a:r>
              <a:rPr lang="en-US" sz="2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Максима</a:t>
            </a:r>
            <a:r>
              <a:rPr lang="en-US" sz="2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Горького</a:t>
            </a:r>
            <a:r>
              <a:rPr lang="en-US" sz="2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sz="28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●"/>
            </a:pPr>
            <a:r>
              <a:rPr lang="en-US" sz="28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определили</a:t>
            </a:r>
            <a:r>
              <a:rPr lang="en-US" sz="2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необходимую</a:t>
            </a:r>
            <a:r>
              <a:rPr lang="en-US" sz="2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информацию</a:t>
            </a:r>
            <a:r>
              <a:rPr lang="en-US" sz="2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8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сделали</a:t>
            </a:r>
            <a:r>
              <a:rPr lang="en-US" sz="2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соответствующие</a:t>
            </a:r>
            <a:r>
              <a:rPr lang="en-US" sz="2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выводы</a:t>
            </a:r>
            <a:r>
              <a:rPr lang="en-US" sz="2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sz="28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●"/>
            </a:pPr>
            <a:r>
              <a:rPr lang="en-US" sz="28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расставили</a:t>
            </a:r>
            <a:r>
              <a:rPr lang="en-US" sz="2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8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знаки</a:t>
            </a:r>
            <a:r>
              <a:rPr lang="en-US" sz="2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препинания</a:t>
            </a:r>
            <a:r>
              <a:rPr lang="en-US" sz="2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в </a:t>
            </a:r>
            <a:r>
              <a:rPr lang="en-US" sz="28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бессоюзных</a:t>
            </a:r>
            <a:r>
              <a:rPr lang="en-US" sz="2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сложных</a:t>
            </a:r>
            <a:r>
              <a:rPr lang="en-US" sz="2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8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предложениях</a:t>
            </a:r>
            <a:r>
              <a:rPr lang="en-US" sz="2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28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endParaRPr sz="28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endParaRPr sz="28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7577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328619" y="6043047"/>
            <a:ext cx="274211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buSzPts val="1100"/>
              </a:pPr>
              <a:t>29</a:t>
            </a:fld>
            <a:endParaRPr lang="ru-RU" altLang="ru-RU" sz="12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400006" y="6510996"/>
            <a:ext cx="11486109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609963" y="6640582"/>
            <a:ext cx="1108972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88688" y="760483"/>
            <a:ext cx="6195419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Баршаға қолжетімді, сапалы білім!</a:t>
            </a:r>
            <a:endParaRPr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6094192" y="5084107"/>
            <a:ext cx="5840793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t"/>
          <a:lstStyle/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доступное всем!</a:t>
            </a:r>
            <a:endParaRPr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583499" y="1470087"/>
            <a:ext cx="8443771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технология</a:t>
                </a: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Білімді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бағалау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3176" y="1247740"/>
              <a:ext cx="1749385" cy="1749319"/>
              <a:chOff x="629084" y="3771800"/>
              <a:chExt cx="2266978" cy="2266893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781412" y="4045391"/>
                <a:ext cx="1993376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Цифрлы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Қазақстан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оқыту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493034" y="1587151"/>
              <a:ext cx="1657312" cy="1657251"/>
              <a:chOff x="432528" y="3801571"/>
              <a:chExt cx="2268402" cy="2268318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432528" y="3801571"/>
                <a:ext cx="2268402" cy="2268318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599832" y="4045317"/>
                <a:ext cx="2022874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Нәтижелі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Тиімді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тілді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38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328619" y="6043047"/>
            <a:ext cx="274211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609963" y="6640582"/>
            <a:ext cx="1108972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4147040" y="368263"/>
            <a:ext cx="3781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Эпиграф к уроку</a:t>
            </a:r>
          </a:p>
        </p:txBody>
      </p:sp>
      <p:sp>
        <p:nvSpPr>
          <p:cNvPr id="8" name="Google Shape;369;p3"/>
          <p:cNvSpPr/>
          <p:nvPr/>
        </p:nvSpPr>
        <p:spPr>
          <a:xfrm>
            <a:off x="4524350" y="1616546"/>
            <a:ext cx="6516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400" b="1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«</a:t>
            </a:r>
            <a:r>
              <a:rPr lang="en-US" sz="3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Человека создаёт его сопротивление окружающей среде</a:t>
            </a:r>
            <a:r>
              <a:rPr lang="en-US" sz="3400" b="1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».</a:t>
            </a:r>
            <a:r>
              <a:rPr lang="en-US" sz="3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 sz="3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М. Горький</a:t>
            </a:r>
            <a:endParaRPr sz="30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" name="Google Shape;370;p3"/>
          <p:cNvSpPr/>
          <p:nvPr/>
        </p:nvSpPr>
        <p:spPr>
          <a:xfrm>
            <a:off x="4722067" y="4713501"/>
            <a:ext cx="60213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39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Определите </a:t>
            </a:r>
            <a:r>
              <a:rPr lang="en-US" sz="3000" b="1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основную</a:t>
            </a:r>
            <a:r>
              <a:rPr lang="en-US" sz="30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мысль</a:t>
            </a:r>
            <a:r>
              <a:rPr lang="en-US" sz="30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эпиграфа</a:t>
            </a:r>
            <a:r>
              <a:rPr lang="en-US" sz="30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 sz="3000" b="1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" name="Google Shape;37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6150" y="1170058"/>
            <a:ext cx="3307200" cy="4551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69296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"/>
          <p:cNvSpPr/>
          <p:nvPr/>
        </p:nvSpPr>
        <p:spPr>
          <a:xfrm>
            <a:off x="1577450" y="1412200"/>
            <a:ext cx="9037200" cy="15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Я это понимаю так:</a:t>
            </a:r>
            <a:r>
              <a:rPr lang="en-US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трудности, которые преодолевает человек, формируют его характер и закаляют дух.</a:t>
            </a:r>
            <a:endParaRPr sz="3200" b="1"/>
          </a:p>
        </p:txBody>
      </p:sp>
      <p:graphicFrame>
        <p:nvGraphicFramePr>
          <p:cNvPr id="379" name="Google Shape;379;p4"/>
          <p:cNvGraphicFramePr/>
          <p:nvPr>
            <p:extLst>
              <p:ext uri="{D42A27DB-BD31-4B8C-83A1-F6EECF244321}">
                <p14:modId xmlns:p14="http://schemas.microsoft.com/office/powerpoint/2010/main" val="2041022210"/>
              </p:ext>
            </p:extLst>
          </p:nvPr>
        </p:nvGraphicFramePr>
        <p:xfrm>
          <a:off x="2247918" y="513157"/>
          <a:ext cx="7696175" cy="596850"/>
        </p:xfrm>
        <a:graphic>
          <a:graphicData uri="http://schemas.openxmlformats.org/drawingml/2006/table">
            <a:tbl>
              <a:tblPr>
                <a:noFill/>
                <a:tableStyleId>{25C59697-3558-4882-AF3B-0621FB9EC234}</a:tableStyleId>
              </a:tblPr>
              <a:tblGrid>
                <a:gridCol w="769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6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 dirty="0" err="1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Примерны</a:t>
                      </a:r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й</a:t>
                      </a:r>
                      <a:r>
                        <a:rPr lang="en-US" sz="3600" b="1" u="none" strike="noStrike" cap="none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3600" b="1" u="none" strike="noStrike" cap="none" dirty="0" err="1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ответ</a:t>
                      </a:r>
                      <a:endParaRPr sz="3600" b="1" u="none" strike="noStrike" cap="none" dirty="0">
                        <a:solidFill>
                          <a:srgbClr val="0070C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80" name="Google Shape;38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6699" y="2197199"/>
            <a:ext cx="6498601" cy="423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"/>
          <p:cNvSpPr txBox="1"/>
          <p:nvPr/>
        </p:nvSpPr>
        <p:spPr>
          <a:xfrm>
            <a:off x="412790" y="424775"/>
            <a:ext cx="95691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Прочитайте</a:t>
            </a:r>
            <a:r>
              <a:rPr lang="en-US" sz="30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информационный</a:t>
            </a:r>
            <a:r>
              <a:rPr lang="en-US" sz="30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текст</a:t>
            </a:r>
            <a:r>
              <a:rPr lang="en-US" sz="30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о </a:t>
            </a:r>
            <a:r>
              <a:rPr lang="en-US" sz="3000" b="1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поэте</a:t>
            </a:r>
            <a:r>
              <a:rPr lang="en-US" sz="30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. Определите </a:t>
            </a:r>
            <a:r>
              <a:rPr lang="en-US" sz="3000" b="1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необходимую</a:t>
            </a:r>
            <a:r>
              <a:rPr lang="en-US" sz="30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информацию</a:t>
            </a:r>
            <a:r>
              <a:rPr lang="en-US" sz="30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для</a:t>
            </a:r>
            <a:r>
              <a:rPr lang="en-US" sz="30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диалога</a:t>
            </a:r>
            <a:r>
              <a:rPr lang="en-US" sz="30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с </a:t>
            </a:r>
            <a:r>
              <a:rPr lang="en-US" sz="3000" b="1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учителем</a:t>
            </a:r>
            <a:r>
              <a:rPr lang="en-US" sz="30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3000" b="1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6" name="Google Shape;386;p5"/>
          <p:cNvSpPr txBox="1"/>
          <p:nvPr/>
        </p:nvSpPr>
        <p:spPr>
          <a:xfrm>
            <a:off x="1178800" y="1886725"/>
            <a:ext cx="8517300" cy="39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Алексей Максимович Горький был и остается центральной фигурой литературного процесса конца XIX – первой трети </a:t>
            </a:r>
            <a:endParaRPr sz="2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ХХ веков, одним из главных действующих лиц советской литературы.</a:t>
            </a:r>
            <a:endParaRPr sz="2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Алексей Максимович Пешков (М. Горький — псевдоним) родился в Нижнем Новгороде 16 марта 1868 г. Отец, </a:t>
            </a:r>
            <a:r>
              <a:rPr lang="en-US" sz="21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Максим Савватиевич Пешков</a:t>
            </a:r>
            <a:r>
              <a:rPr lang="en-US" sz="2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столяр-краснодеревщик, рано умер от холеры. Мать, </a:t>
            </a:r>
            <a:r>
              <a:rPr lang="en-US" sz="21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Варвара Васильевна Каширина,</a:t>
            </a:r>
            <a:r>
              <a:rPr lang="en-US" sz="2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дочь владельца красильной мастерской, Василия Васильевича Каширина, рано скончалась от чахотки. Мальчик жил в доме деда, где царили ссоры между братьями матери. Находиться среди них ребенку было очень нелегко, его спасала любовь бабушки – </a:t>
            </a:r>
            <a:r>
              <a:rPr lang="en-US" sz="21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Акулины  Ивановны. </a:t>
            </a:r>
            <a:endParaRPr sz="21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87" name="Google Shape;38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6100" y="2852125"/>
            <a:ext cx="1614600" cy="2016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"/>
          <p:cNvSpPr/>
          <p:nvPr/>
        </p:nvSpPr>
        <p:spPr>
          <a:xfrm>
            <a:off x="1109300" y="488075"/>
            <a:ext cx="7524000" cy="3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 6 лет Алёша под руководством деда освоил церковно-славянскую грамоту. Обучался 2 года в слободском училище, за 3-й класс сдал экстерном, получив похвальный лист. Дед к тому времени разорился и отдал внука «в люди». Пешков работал: рассыльным в магазине, прислугой у чертёжника, посудником на пароходах. И очень много с жадностью читал, особенно русскую литературную классику.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Пережитое за все эти годы вошло в автобиографическую трилогию М. Горького: </a:t>
            </a:r>
            <a:r>
              <a:rPr lang="en-US" sz="2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«Детство», «В людях», «Мои университеты». </a:t>
            </a: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После пребывания на Каспии началось «хождение по Руси». В Нижнем познакомился с Владимиром Галактионовичем Короленко, который поддержал его творческие начинания и назвал «самородком с несомненным литературным талантом».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93" name="Google Shape;393;p6"/>
          <p:cNvGrpSpPr/>
          <p:nvPr/>
        </p:nvGrpSpPr>
        <p:grpSpPr>
          <a:xfrm>
            <a:off x="8633300" y="1426803"/>
            <a:ext cx="2579400" cy="4030500"/>
            <a:chOff x="8557100" y="559700"/>
            <a:chExt cx="2579400" cy="4030500"/>
          </a:xfrm>
        </p:grpSpPr>
        <p:pic>
          <p:nvPicPr>
            <p:cNvPr id="394" name="Google Shape;394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557100" y="559700"/>
              <a:ext cx="2579400" cy="4030500"/>
            </a:xfrm>
            <a:prstGeom prst="roundRect">
              <a:avLst>
                <a:gd name="adj" fmla="val 7144"/>
              </a:avLst>
            </a:prstGeom>
            <a:noFill/>
            <a:ln>
              <a:noFill/>
            </a:ln>
          </p:spPr>
        </p:pic>
        <p:sp>
          <p:nvSpPr>
            <p:cNvPr id="395" name="Google Shape;395;p6"/>
            <p:cNvSpPr/>
            <p:nvPr/>
          </p:nvSpPr>
          <p:spPr>
            <a:xfrm>
              <a:off x="9324839" y="818853"/>
              <a:ext cx="1054200" cy="34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"/>
          <p:cNvSpPr txBox="1">
            <a:spLocks noGrp="1"/>
          </p:cNvSpPr>
          <p:nvPr>
            <p:ph type="ctrTitle"/>
          </p:nvPr>
        </p:nvSpPr>
        <p:spPr>
          <a:xfrm>
            <a:off x="1125275" y="620800"/>
            <a:ext cx="6653700" cy="49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</a:pP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Под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влиянием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Антона</a:t>
            </a:r>
            <a:r>
              <a:rPr lang="en-US" sz="28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Павловича</a:t>
            </a:r>
            <a:r>
              <a:rPr lang="en-US" sz="28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Чехова</a:t>
            </a:r>
            <a:r>
              <a:rPr lang="en-US" sz="28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lang="en-US" sz="28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Льва</a:t>
            </a:r>
            <a:r>
              <a:rPr lang="en-US" sz="28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Николаевича</a:t>
            </a:r>
            <a:r>
              <a:rPr lang="en-US" sz="28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Толстого</a:t>
            </a:r>
            <a:r>
              <a:rPr lang="en-US" sz="28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с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которыми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он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был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лично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знаком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прозаик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впервые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обратился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к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жанру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драматургии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написав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пьесы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«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Мещане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» (1901) и «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На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дне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» (1902).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Перенесённые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на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сцену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они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пользовались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огромной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популярностью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. «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Мещан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»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поставили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в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Берлине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Вене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что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принесло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Горькому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известность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европейского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масштаба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sz="4800" dirty="0"/>
          </a:p>
        </p:txBody>
      </p:sp>
      <p:pic>
        <p:nvPicPr>
          <p:cNvPr id="401" name="Google Shape;40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0991" y="1926895"/>
            <a:ext cx="3268500" cy="3268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8"/>
          <p:cNvSpPr/>
          <p:nvPr/>
        </p:nvSpPr>
        <p:spPr>
          <a:xfrm>
            <a:off x="1141425" y="694675"/>
            <a:ext cx="8807700" cy="4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 1921 г. Горький уезжает за границу, в Европу. Он сделал это по настоянию Ленина, который беспокоился за здоровье великого писателя в связи с обострением его болезни (туберкулеза). В честь 60-летия литератора в 1928 г. советское правительство и лично Сталин пригласили Горького приехать в Советский Союз, организовав ему торжественный приём. В 1932 г. Максим Горький возвращается на родину окончательно и становится лидером новой советской литературы. </a:t>
            </a:r>
            <a:r>
              <a:rPr lang="en-US" sz="2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Великий пролетарский писатель</a:t>
            </a: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как его стали называть, ведёт активную общественно-организаторскую работу, основывает большое количество печатных изданий, не забывая и о литературном творчестве (пьесы «Егор Булычёв и другие», роман «Жизнь Клима Самгина»). В 1934 возглавил Союз писателей СССР, созданный по его инициативе. 18 июня 1936 г. страну облетело известие о том, что Максима Горького не стало.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07" name="Google Shape;40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9125" y="4593775"/>
            <a:ext cx="1924425" cy="17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9"/>
          <p:cNvSpPr txBox="1">
            <a:spLocks noGrp="1"/>
          </p:cNvSpPr>
          <p:nvPr>
            <p:ph type="ctrTitle"/>
          </p:nvPr>
        </p:nvSpPr>
        <p:spPr>
          <a:xfrm>
            <a:off x="1182900" y="583302"/>
            <a:ext cx="9826200" cy="7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lang="en-US" sz="36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Диалог</a:t>
            </a:r>
            <a:r>
              <a:rPr lang="en-US" sz="36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с </a:t>
            </a:r>
            <a:r>
              <a:rPr lang="en-US" sz="36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учителем</a:t>
            </a:r>
            <a:endParaRPr sz="3600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13" name="Google Shape;413;p9"/>
          <p:cNvGraphicFramePr/>
          <p:nvPr>
            <p:extLst>
              <p:ext uri="{D42A27DB-BD31-4B8C-83A1-F6EECF244321}">
                <p14:modId xmlns:p14="http://schemas.microsoft.com/office/powerpoint/2010/main" val="1312871716"/>
              </p:ext>
            </p:extLst>
          </p:nvPr>
        </p:nvGraphicFramePr>
        <p:xfrm>
          <a:off x="1124166" y="1429875"/>
          <a:ext cx="7594375" cy="3347755"/>
        </p:xfrm>
        <a:graphic>
          <a:graphicData uri="http://schemas.openxmlformats.org/drawingml/2006/table">
            <a:tbl>
              <a:tblPr firstRow="1" bandRow="1">
                <a:tableStyleId>{25C59697-3558-4882-AF3B-0621FB9EC234}</a:tableStyleId>
              </a:tblPr>
              <a:tblGrid>
                <a:gridCol w="494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075">
                <a:tc>
                  <a:txBody>
                    <a:bodyPr/>
                    <a:lstStyle/>
                    <a:p>
                      <a:pPr marL="53975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Вопросы</a:t>
                      </a:r>
                      <a:r>
                        <a:rPr lang="en-US" sz="28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</a:t>
                      </a:r>
                      <a:endParaRPr sz="28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53975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Ответы</a:t>
                      </a:r>
                      <a:r>
                        <a:rPr lang="en-US" sz="28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</a:t>
                      </a:r>
                      <a:endParaRPr sz="28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ym typeface="Tahoma"/>
                        </a:rPr>
                        <a:t>Почему Алексей Пешков взял себе псевдоним Максим Горький?</a:t>
                      </a:r>
                      <a:endParaRPr sz="26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ym typeface="Tahoma"/>
                        </a:rPr>
                        <a:t>Почему после возвращения на Родину его стали называть «великий пролетарский писатель»?</a:t>
                      </a:r>
                      <a:endParaRPr sz="26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14" name="Google Shape;41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9473" y="1981489"/>
            <a:ext cx="2222700" cy="3155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5" name="Google Shape;415;p9"/>
          <p:cNvPicPr preferRelativeResize="0"/>
          <p:nvPr/>
        </p:nvPicPr>
        <p:blipFill rotWithShape="1">
          <a:blip r:embed="rId4">
            <a:alphaModFix/>
          </a:blip>
          <a:srcRect r="18347"/>
          <a:stretch/>
        </p:blipFill>
        <p:spPr>
          <a:xfrm>
            <a:off x="6586175" y="3282025"/>
            <a:ext cx="1776501" cy="256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1353</Words>
  <Application>Microsoft Office PowerPoint</Application>
  <PresentationFormat>Широкоэкранный</PresentationFormat>
  <Paragraphs>130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Century Gothic</vt:lpstr>
      <vt:lpstr>Open Sans</vt:lpstr>
      <vt:lpstr>Arial</vt:lpstr>
      <vt:lpstr>Tahoma</vt:lpstr>
      <vt:lpstr>Source Sans Pro</vt:lpstr>
      <vt:lpstr>Roboto Condensed</vt:lpstr>
      <vt:lpstr>Comfortaa</vt:lpstr>
      <vt:lpstr>Calibri</vt:lpstr>
      <vt:lpstr>Office Theme</vt:lpstr>
      <vt:lpstr>Презентация PowerPoint</vt:lpstr>
      <vt:lpstr>Сегодня на уроке</vt:lpstr>
      <vt:lpstr>Презентация PowerPoint</vt:lpstr>
      <vt:lpstr>Презентация PowerPoint</vt:lpstr>
      <vt:lpstr>Презентация PowerPoint</vt:lpstr>
      <vt:lpstr>Презентация PowerPoint</vt:lpstr>
      <vt:lpstr>Под влиянием Антона Павловича Чехова и Льва Николаевича Толстого, с которыми он был лично знаком, прозаик впервые обратился к жанру драматургии, написав пьесы «Мещане» (1901) и «На дне» (1902). Перенесённые на сцену, они пользовались огромной популярностью. «Мещан» поставили в Берлине и Вене, что принесло Горькому известность европейского масштаба.</vt:lpstr>
      <vt:lpstr>Презентация PowerPoint</vt:lpstr>
      <vt:lpstr>Диалог с учителем</vt:lpstr>
      <vt:lpstr>Презентация PowerPoint</vt:lpstr>
      <vt:lpstr>Презентация PowerPoint</vt:lpstr>
      <vt:lpstr>Презентация PowerPoint</vt:lpstr>
      <vt:lpstr>Черты романтизма</vt:lpstr>
      <vt:lpstr>Ознакомьтесь с высказываниями литераторов  о Горьком. </vt:lpstr>
      <vt:lpstr>Ознакомьтесь с высказываниями литераторов  о Горьком. </vt:lpstr>
      <vt:lpstr>Выпишите из каждой цитаты ключевые словосочетания, выражающие её основную мысль. Обоснуйте свой выбор. </vt:lpstr>
      <vt:lpstr>Презентация PowerPoint</vt:lpstr>
      <vt:lpstr>Презентация PowerPoint</vt:lpstr>
      <vt:lpstr>Презентация PowerPoint</vt:lpstr>
      <vt:lpstr>Расставьте знаки препинания, определите характер смысловых отношений между частями бессоюзных сложных предложений.</vt:lpstr>
      <vt:lpstr>Презентация PowerPoint</vt:lpstr>
      <vt:lpstr>Преобразуйте сложные союзные предложения в бессоюзные.   1. Человек должен верить, что непонятное можно понять;  иначе он не стал бы размышлять о нём. (И. Гёте)  2. Великий человек является начинателем, потому что он  видит дальше других и хочет сильнее других. (Г. Плеханов)  3. Вольтер сказал справедливо, что в шесть лет можно  выучиться всем главным языкам, но что всю жизнь  надобно учиться своему природному. (Н. Карамзин)  </vt:lpstr>
      <vt:lpstr>1. Человек должен верить: непонятное можно понять; иначе он не стал бы размышлять о нём. (И. Гёте).  2. Великий человек является начинателем: он видит дальше других и хочет сильнее других. (Г. Плеханов)  3. Вольтер сказал справедливо: в шесть лет можно выучиться всем главным языкам, но что всю жизнь надобно учиться своему природному. (Н. Карамзин)     </vt:lpstr>
      <vt:lpstr>Эпиграф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Musedsmh</dc:creator>
  <cp:lastModifiedBy>Данагул</cp:lastModifiedBy>
  <cp:revision>2</cp:revision>
  <dcterms:created xsi:type="dcterms:W3CDTF">2017-01-10T11:09:36Z</dcterms:created>
  <dcterms:modified xsi:type="dcterms:W3CDTF">2024-12-13T13:53:38Z</dcterms:modified>
</cp:coreProperties>
</file>