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95" r:id="rId4"/>
    <p:sldId id="336" r:id="rId5"/>
    <p:sldId id="296" r:id="rId6"/>
    <p:sldId id="338" r:id="rId7"/>
    <p:sldId id="298" r:id="rId8"/>
    <p:sldId id="340" r:id="rId9"/>
    <p:sldId id="260" r:id="rId10"/>
    <p:sldId id="262" r:id="rId11"/>
    <p:sldId id="341" r:id="rId12"/>
    <p:sldId id="301" r:id="rId13"/>
    <p:sldId id="343" r:id="rId14"/>
    <p:sldId id="275" r:id="rId15"/>
    <p:sldId id="276" r:id="rId16"/>
    <p:sldId id="323" r:id="rId17"/>
    <p:sldId id="344" r:id="rId18"/>
    <p:sldId id="346" r:id="rId19"/>
    <p:sldId id="293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 algn="ctr"/>
            <a:r>
              <a:rPr lang="ru-RU" sz="2800" b="1" dirty="0" smtClean="0"/>
              <a:t>ТВОРЧЕСКИЙ ПРАКТИКУМ</a:t>
            </a:r>
            <a:endParaRPr lang="ru-RU" sz="25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язык и литература</a:t>
            </a: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. 9 </a:t>
            </a: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класс</a:t>
            </a:r>
            <a:endParaRPr lang="ru-RU" altLang="ru-RU" sz="2500" b="1" dirty="0">
              <a:solidFill>
                <a:srgbClr val="090F7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1643050"/>
          <a:ext cx="7929618" cy="3974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7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860">
                <a:tc>
                  <a:txBody>
                    <a:bodyPr/>
                    <a:lstStyle/>
                    <a:p>
                      <a:pPr marL="457200" indent="-4572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Озаглавьте текст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Определите основную тему текста</a:t>
                      </a:r>
                    </a:p>
                    <a:p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pPr marL="457200" indent="-457200" algn="l">
                        <a:spcAft>
                          <a:spcPts val="0"/>
                        </a:spcAft>
                        <a:buNone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Определите</a:t>
                      </a:r>
                      <a:r>
                        <a:rPr lang="ru-RU" sz="2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его тип</a:t>
                      </a:r>
                    </a:p>
                    <a:p>
                      <a:endParaRPr lang="ru-RU" sz="24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85918" y="357166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Двухчастный</a:t>
            </a:r>
            <a:r>
              <a:rPr lang="ru-RU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дневник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1643050"/>
          <a:ext cx="7929618" cy="3974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7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860">
                <a:tc>
                  <a:txBody>
                    <a:bodyPr/>
                    <a:lstStyle/>
                    <a:p>
                      <a:pPr marL="457200" indent="-457200" algn="l"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Озаглавьте текст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Северное сияние.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Определите основную тему текста</a:t>
                      </a:r>
                    </a:p>
                    <a:p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Красота сияния на берегу Онежского озера. 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pPr marL="457200" indent="-457200" algn="l">
                        <a:spcAft>
                          <a:spcPts val="0"/>
                        </a:spcAft>
                        <a:buNone/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Определите</a:t>
                      </a:r>
                      <a:r>
                        <a:rPr lang="ru-RU" sz="2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его тип</a:t>
                      </a:r>
                    </a:p>
                    <a:p>
                      <a:endParaRPr lang="ru-RU" sz="24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Описание.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85918" y="357166"/>
            <a:ext cx="471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Примерные ответы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1000108"/>
          <a:ext cx="8501122" cy="785818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Среди </a:t>
                      </a:r>
                      <a:r>
                        <a:rPr lang="ru-RU" sz="2000" b="1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ошибок, связанных со слабым овладением ресурсами русского языка, наиболее распространены следующие: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1714488"/>
          <a:ext cx="8429684" cy="481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6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ТИП ОШИБКИ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ПРИМЕРЫ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Немотивированное повторение в узком контексте одного и того же слова или однокоренных слов.</a:t>
                      </a: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Строители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работали на </a:t>
                      </a:r>
                      <a:r>
                        <a:rPr lang="ru-RU" sz="2000" i="1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стройке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в течение месяца.</a:t>
                      </a:r>
                      <a:b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ru-RU" sz="2000" i="1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Онегин</a:t>
                      </a:r>
                      <a:r>
                        <a:rPr lang="ru-RU" sz="200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получил поверхностное домашнее образование. </a:t>
                      </a:r>
                      <a:r>
                        <a:rPr lang="ru-RU" sz="2000" i="1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Онегин</a:t>
                      </a:r>
                      <a:r>
                        <a:rPr lang="ru-RU" sz="200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умел только говорить по-французски и танцевать мазурку.</a:t>
                      </a: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Плеоназмы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то есть словосочетания, содержащие излишний в смысловом отношении компонент.</a:t>
                      </a: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Дорога каждая минута </a:t>
                      </a:r>
                      <a:r>
                        <a:rPr lang="ru-RU" sz="2000" i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времени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(минута связана с понятием времени).</a:t>
                      </a:r>
                      <a:b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Соревнования намечены на апрель </a:t>
                      </a:r>
                      <a:r>
                        <a:rPr lang="ru-RU" sz="2000" i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месяц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(в слове апрель уже заключено понятие месяца).</a:t>
                      </a: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928670"/>
          <a:ext cx="8501122" cy="1000132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Среди </a:t>
                      </a:r>
                      <a:r>
                        <a:rPr lang="ru-RU" sz="2000" b="1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ошибок, связанных со слабым овладением ресурсами русского языка, наиболее распространены следующие: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42844" y="1714488"/>
          <a:ext cx="8501122" cy="459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ТИП ОШИБКИ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ПРИМЕРЫ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Тавтология</a:t>
                      </a:r>
                      <a:r>
                        <a:rPr lang="ru-RU" sz="18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а) повторение сказанного иными словами;</a:t>
                      </a: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18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Авторские слова – это слова автора.</a:t>
                      </a:r>
                      <a:br>
                        <a:rPr lang="ru-RU" sz="18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ru-RU" sz="18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Удар был внезапным и неожиданным.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б) повторение однокоренных слов;</a:t>
                      </a:r>
                      <a:endParaRPr lang="ru-RU" sz="18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Соединить воедино; приближаться всё ближе; удаляться всё дальше.</a:t>
                      </a:r>
                      <a:endParaRPr lang="ru-RU" sz="18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Употребление штампов, то есть избитых выражений с потускневшим лексическим значением и стёртой экспрессивностью.</a:t>
                      </a: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Через весь роман </a:t>
                      </a:r>
                      <a:r>
                        <a:rPr lang="ru-RU" sz="1800" i="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красной нитью </a:t>
                      </a: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проходит тема одиночества человека в этом мире. Они отдали свою жизнь за </a:t>
                      </a:r>
                      <a:r>
                        <a:rPr lang="ru-RU" sz="1800" i="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светлое будущее</a:t>
                      </a: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человечества.</a:t>
                      </a: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Употребление (особенно в устной речи) слов-паразитов.</a:t>
                      </a:r>
                    </a:p>
                  </a:txBody>
                  <a:tcPr marL="52070" marR="52070" marT="52070" marB="52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Он, </a:t>
                      </a:r>
                      <a:r>
                        <a:rPr lang="ru-RU" sz="1800" i="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понимаешь, </a:t>
                      </a: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опять не пришёл. Это, </a:t>
                      </a:r>
                      <a:r>
                        <a:rPr lang="ru-RU" sz="1800" i="0" dirty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значит</a:t>
                      </a:r>
                      <a:r>
                        <a:rPr lang="ru-RU" sz="1800" i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так было.</a:t>
                      </a:r>
                    </a:p>
                  </a:txBody>
                  <a:tcPr marL="52070" marR="52070" marT="52070" marB="5207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142976" y="428604"/>
          <a:ext cx="6357982" cy="304800"/>
        </p:xfrm>
        <a:graphic>
          <a:graphicData uri="http://schemas.openxmlformats.org/drawingml/2006/table">
            <a:tbl>
              <a:tblPr/>
              <a:tblGrid>
                <a:gridCol w="6357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СТИЛИСТИЧЕСКИЕ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ОШИБКИ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0"/>
            <a:ext cx="25680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928670"/>
          <a:ext cx="8429684" cy="4709160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9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Тёплый хлеб.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Старое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колесо скрипнуло – с него посыпались сосульки – и медленно повернулось. Заскрежетали жернова, потом колесо повернулось быстрее, еще быстрее, и вдруг вся старая мельница затряслась, заходила ходуном и пошла стучать, скрипеть, молоть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зерно…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Избы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светились от жаркого печного огня. Женщины месили густое сладкое тесто. И всё, что было живого в избах, - ребята, кошки, даже мыши, - всё это вертелось около хозяек.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Ночью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 деревне стоял такой запах тёплого хлеба с румяной коркой, с пригоревшими к донцу капустными листьями, что даже лисицы вылезли из нор, сидели на снегу, дрожали и тихонько скулили, соображая как бы словчиться, стащить у людей хоть кусочек этого чудесного хлеба.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85720" y="357166"/>
            <a:ext cx="8313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Прочитайте  текст и выполните задания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6866" name="Picture 2" descr="Хлеб в домашних условиях в духовке – простой рецепт с фото | Чудо-Повар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5286388"/>
            <a:ext cx="1500158" cy="11251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1071546"/>
          <a:ext cx="8215370" cy="3143272"/>
        </p:xfrm>
        <a:graphic>
          <a:graphicData uri="http://schemas.openxmlformats.org/drawingml/2006/table">
            <a:tbl>
              <a:tblPr/>
              <a:tblGrid>
                <a:gridCol w="8215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4327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4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endParaRPr lang="ru-RU" sz="2400" b="1" dirty="0" smtClean="0">
                        <a:solidFill>
                          <a:srgbClr val="21212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Определите стиль, характерные черты и  функцию стиля.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</a:t>
                      </a:r>
                      <a:r>
                        <a:rPr lang="ru-RU" sz="2400" b="1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Произведите лингвостилистический анализ языковых средств.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4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</a:t>
                      </a:r>
                      <a:r>
                        <a:rPr lang="ru-RU" sz="2400" b="1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Приведите примеры тавтологии в тексте и объясните целесообразность её наличия.</a:t>
                      </a:r>
                      <a:endParaRPr lang="ru-RU" sz="24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1785918" y="357166"/>
            <a:ext cx="4714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</a:t>
            </a:r>
            <a:endParaRPr lang="ru-RU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0" y="1000108"/>
          <a:ext cx="9144000" cy="5286412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8641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Стиль - 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художественный. Функция: создать образ тёплого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хлеба.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Характерные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черты: простота, естественность, живость, эмоциональность.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Языковые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средства. В лексике: преобладание общеупотребительной лексики с конкретным значением; стилистически окрашенная лексика и фразеология (словчиться, стащить, заходила ходуном, пошла стучать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).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морфологии: качественные прилагательные с оценочным значением (старое колесо, жаркого печного огня, густое сладкое тесто, теплый хлеб, чудесный хлеб, румяной коркой); глаголы в изъявительном наклонении как сов., так и несов. вида в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прошедшем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времени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синтаксисе: все виды предложений: простые с прямым и обратным порядком слов, сложносочиненные и сложноподчиненные предложения; обилие однородных членов предложения с различными способами соединения.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Однокоренные слова «Заходила ходуном» уместны, так как придают повествованию простоту и образность.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0706" y="878685"/>
            <a:ext cx="73902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Прием «Все в твоих руках»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 листе бумаги обведите левую руку. Каждый палец – позиция, по которой надо высказать свое мнение.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БОЛЬШОЙ ПАЛЕЦ – для меня было важным и интересным…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УКАЗАТЕЛЬНЫЙ – по этой теме я получил достаточную информацию…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СРЕДНИЙ – мне было трудно…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БЕЗЫМЯННЫЙ - все приёмы работы с текстом представлены ясно…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МИЗИНЕЦ – мне было недостаточно…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357166"/>
            <a:ext cx="2258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Рефлексия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9" name="Picture 1" descr="C:\Users\Компьютер-8\Desktop\img3.jpg"/>
          <p:cNvPicPr>
            <a:picLocks noChangeAspect="1" noChangeArrowheads="1"/>
          </p:cNvPicPr>
          <p:nvPr/>
        </p:nvPicPr>
        <p:blipFill>
          <a:blip r:embed="rId4" cstate="print"/>
          <a:srcRect l="3553" t="23443" r="51173" b="11062"/>
          <a:stretch>
            <a:fillRect/>
          </a:stretch>
        </p:blipFill>
        <p:spPr bwMode="auto">
          <a:xfrm>
            <a:off x="7094136" y="2285992"/>
            <a:ext cx="2049864" cy="28838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0706" y="878685"/>
            <a:ext cx="71045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Прием «Все в твоих руках»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БОЛЬШОЙ ПАЛЕЦ – для меня было важным и интересным  определять стили речи.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УКАЗАТЕЛЬНЫЙ –я получил достаточную информацию о стилистических ошибках.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СРЕДНИЙ – мне было трудно анализировать текст.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БЕЗЫМЯННЫЙ – мне понравилась фразеологическая разминка.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МИЗИНЕЦ – 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357166"/>
            <a:ext cx="2258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Рефлексия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9" name="Picture 1" descr="C:\Users\Компьютер-8\Desktop\img3.jpg"/>
          <p:cNvPicPr>
            <a:picLocks noChangeAspect="1" noChangeArrowheads="1"/>
          </p:cNvPicPr>
          <p:nvPr/>
        </p:nvPicPr>
        <p:blipFill>
          <a:blip r:embed="rId4" cstate="print"/>
          <a:srcRect l="3553" t="23443" r="51173" b="11062"/>
          <a:stretch>
            <a:fillRect/>
          </a:stretch>
        </p:blipFill>
        <p:spPr bwMode="auto">
          <a:xfrm>
            <a:off x="7094136" y="2285992"/>
            <a:ext cx="2049864" cy="28838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052369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348040" y="347625"/>
            <a:ext cx="28801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Итоги урока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628800"/>
            <a:ext cx="80312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продолжили формировать умения определять стиль текста, распознавать характерные языковые средства, определять стилистическую окраску слов и выражений.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овладели    приёмами языкового анализа, сравнения, классификации;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142976" y="1571612"/>
            <a:ext cx="65620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продолжите формировать умения определять стиль текста, распознавать характерные языковые средства, определять стилистическую окраску слов и выражений.</a:t>
            </a:r>
          </a:p>
          <a:p>
            <a:r>
              <a:rPr lang="kk-KZ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 сможете:	</a:t>
            </a:r>
            <a:endParaRPr lang="ru-RU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овладеть   приёмами языкового анализа, сравнения, классификации;</a:t>
            </a:r>
          </a:p>
          <a:p>
            <a:endParaRPr lang="ru-RU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Сегодня на уроке</a:t>
            </a:r>
            <a:endParaRPr lang="en-ID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646564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t"/>
          <a:lstStyle/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781412" y="4045391"/>
                <a:ext cx="1993376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493034" y="1587151"/>
              <a:ext cx="1657312" cy="1657251"/>
              <a:chOff x="432528" y="3801571"/>
              <a:chExt cx="2268402" cy="2268318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432528" y="3801571"/>
                <a:ext cx="2268402" cy="2268318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599832" y="4045317"/>
                <a:ext cx="2022874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6627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000100" y="357166"/>
            <a:ext cx="65053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Фразеологическая  разминка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pic>
        <p:nvPicPr>
          <p:cNvPr id="49156" name="Picture 4" descr="Хочу все знать: Филькина грамот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8860" y="1357298"/>
            <a:ext cx="3786214" cy="49292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214414" y="285728"/>
            <a:ext cx="650530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Фразеологическая  разминка</a:t>
            </a:r>
          </a:p>
          <a:p>
            <a:pPr lvl="0" algn="ctr"/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pic>
        <p:nvPicPr>
          <p:cNvPr id="49154" name="Picture 2" descr="Филькина грамота"/>
          <p:cNvPicPr>
            <a:picLocks noChangeAspect="1" noChangeArrowheads="1"/>
          </p:cNvPicPr>
          <p:nvPr/>
        </p:nvPicPr>
        <p:blipFill>
          <a:blip r:embed="rId4" cstate="print"/>
          <a:srcRect l="23438" r="25292"/>
          <a:stretch>
            <a:fillRect/>
          </a:stretch>
        </p:blipFill>
        <p:spPr bwMode="auto">
          <a:xfrm>
            <a:off x="5929322" y="1643050"/>
            <a:ext cx="2928958" cy="421484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1214422"/>
            <a:ext cx="55007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История его происхождения такова: московский митрополит (главный священник) Филипп в 16 веке писал царю Ивану Грозному письма с просьбами успокоиться и смягчить законы. Но царь не придавал им  никакого значения и с насмешкой называл «филькиными грамотами». В наше время </a:t>
            </a:r>
            <a:r>
              <a:rPr lang="ru-RU" sz="2400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«филькиной грамотой»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называют невежественный, безграмотно составленный или не имеющий юридической силы документ.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0" y="285728"/>
            <a:ext cx="88663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Определите  стили по их характеристикам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1142984"/>
          <a:ext cx="8286808" cy="5384800"/>
        </p:xfrm>
        <a:graphic>
          <a:graphicData uri="http://schemas.openxmlformats.org/drawingml/2006/table">
            <a:tbl>
              <a:tblPr/>
              <a:tblGrid>
                <a:gridCol w="828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Логично (последовательно и аргументировано), беспристрастно, точно (исключая приблизительность) передаётся информация для сообщения 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знаний.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Точно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(исключая двусмысленность), официально, по общепринятому стандарту, в виде документа излагается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что-либо.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Непринуждённо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без особых забот о литературной правильности речи выражается личное отношение к чему-либо или сообщается что-либо в процессе общения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людей.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Прямо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 призывно, с целью воздействия на читателя (слушателя) выражается гражданская позиция автора в связи с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чем-либо.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Опосредованно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через систему художественных образов в отшлифованной форме речевого произведения как вида словесного искусства повествуется о чём-либо для воздействия авторской  поэтической мыслью на читателя.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357422" y="285728"/>
            <a:ext cx="65089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928670"/>
          <a:ext cx="8572528" cy="5689600"/>
        </p:xfrm>
        <a:graphic>
          <a:graphicData uri="http://schemas.openxmlformats.org/drawingml/2006/table">
            <a:tbl>
              <a:tblPr/>
              <a:tblGrid>
                <a:gridCol w="857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Логично (последовательно и аргументировано), беспристрастно, точно (исключая приблизительность) передаётся информация для сообщения 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знаний</a:t>
                      </a: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научный стиль.</a:t>
                      </a:r>
                      <a:endParaRPr lang="ru-RU" sz="2000" dirty="0" smtClean="0">
                        <a:solidFill>
                          <a:srgbClr val="7030A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Точно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(исключая двусмысленность), официально, по общепринятому стандарту, в виде документа излагается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что-либо</a:t>
                      </a: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официально-деловой стиль.</a:t>
                      </a:r>
                      <a:endParaRPr lang="ru-RU" sz="2000" dirty="0" smtClean="0">
                        <a:solidFill>
                          <a:srgbClr val="7030A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Непринуждённо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без особых забот о литературной правильности речи выражается личное отношение к чему-либо или сообщается что-либо в процессе общения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людей</a:t>
                      </a: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разговорный стиль.</a:t>
                      </a:r>
                      <a:endParaRPr lang="ru-RU" sz="2000" dirty="0" smtClean="0">
                        <a:solidFill>
                          <a:srgbClr val="7030A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Прямо 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 призывно, с целью воздействия на читателя (слушателя) выражается гражданская позиция автора в связи с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чем-либо</a:t>
                      </a: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публицистический стиль.</a:t>
                      </a:r>
                      <a:endParaRPr lang="ru-RU" sz="2000" dirty="0" smtClean="0">
                        <a:solidFill>
                          <a:srgbClr val="7030A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Опосредованно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через систему художественных образов в отшлифованной форме речевого произведения как вида словесного искусства повествуется о чём-либо для воздействия авторской  поэтической мыслью на </a:t>
                      </a:r>
                      <a:r>
                        <a:rPr lang="ru-RU" sz="200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читателя</a:t>
                      </a:r>
                      <a:r>
                        <a:rPr lang="ru-RU" sz="2000" baseline="0" dirty="0" smtClean="0">
                          <a:solidFill>
                            <a:srgbClr val="21212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художественный стиль.</a:t>
                      </a:r>
                      <a:endParaRPr lang="ru-RU" sz="2000" dirty="0">
                        <a:solidFill>
                          <a:srgbClr val="7030A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14282" y="368262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Лексическая игра. Заполните недостающие графы.</a:t>
            </a:r>
            <a:endParaRPr lang="ru-RU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3" y="1357298"/>
          <a:ext cx="8643996" cy="357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Общеупотреби</a:t>
                      </a:r>
                      <a:endParaRPr lang="ru-RU" sz="240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тельная </a:t>
                      </a:r>
                      <a:endParaRPr lang="ru-RU" sz="2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Книжная 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Разговорная 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ерх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ершина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реграда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помеха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ояться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трусить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прогнать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згнать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волноваться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психовать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лицо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морда(просторечное)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14282" y="368262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</a:t>
            </a:r>
            <a:endParaRPr lang="ru-RU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3" y="1357298"/>
          <a:ext cx="8643996" cy="357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Общеупотреби</a:t>
                      </a:r>
                      <a:endParaRPr lang="ru-RU" sz="2400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тельная </a:t>
                      </a:r>
                      <a:endParaRPr lang="ru-RU" sz="24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Книжная 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Разговорная 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ерх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ершина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макушка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препятствие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реграда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помеха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ояться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опасаться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трусить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прогнать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</a:t>
                      </a: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згнать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выставить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волноваться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тревожиться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психовать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лицо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лик</a:t>
                      </a:r>
                      <a:endParaRPr lang="ru-RU" sz="2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морда(просторечное)</a:t>
                      </a:r>
                    </a:p>
                  </a:txBody>
                  <a:tcPr marL="19050" marR="19050" marT="19050" marB="190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1151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357166"/>
          <a:ext cx="6096000" cy="60960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Прочитайте  текст и произведите его лингвостилистический 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анализ</a:t>
                      </a:r>
                      <a:endParaRPr lang="ru-RU" sz="20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214422"/>
          <a:ext cx="8501122" cy="335280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Северное </a:t>
                      </a:r>
                      <a:r>
                        <a:rPr lang="ru-RU" sz="2000" i="0" dirty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сияние – это зрелище необычайной красоты. Смотришь на него – и не веришь своим глазам. </a:t>
                      </a:r>
                      <a:endParaRPr lang="ru-RU" sz="2000" i="0" dirty="0" smtClean="0">
                        <a:solidFill>
                          <a:srgbClr val="1D1D1B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Я </a:t>
                      </a:r>
                      <a:r>
                        <a:rPr lang="ru-RU" sz="2000" i="0" dirty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никогда не упускаю случая полюбоваться северным сиянием, но впервые мне посчастливилось его увидеть на берегу Онежского озера. В полночь я вышел на улицу. Над озером стояла тишь, которую изредка нарушали лай собаки и голос какой-то ночной птицы. А в звёздном небе колыхался светящийся занавес. Он сужался, расширялся, собирался в складки, менял цвет. На фоне неба виднелись черные макушки деревьев, крыш домов</a:t>
                      </a:r>
                      <a:r>
                        <a:rPr lang="ru-RU" sz="2000" i="0" dirty="0" smtClean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</a:t>
                      </a:r>
                      <a:r>
                        <a:rPr lang="ru-RU" sz="2000" i="0" dirty="0">
                          <a:solidFill>
                            <a:srgbClr val="1D1D1B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Я был очарован чудесным видением и сохранил это воспоминание на всю жизнь.</a:t>
                      </a:r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3010" name="Picture 2" descr="Небесная иллюминация: почему полярное сияние так магнитит туристов |  Русское географическое обществ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643446"/>
            <a:ext cx="2510559" cy="1667854"/>
          </a:xfrm>
          <a:prstGeom prst="rect">
            <a:avLst/>
          </a:prstGeom>
          <a:noFill/>
        </p:spPr>
      </p:pic>
      <p:sp>
        <p:nvSpPr>
          <p:cNvPr id="43012" name="AutoShape 4" descr="Туры в Мурманс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3014" name="Picture 6" descr="Почему возникает Северное сияние?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4643446"/>
            <a:ext cx="3071834" cy="16716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893</Words>
  <Application>Microsoft Office PowerPoint</Application>
  <PresentationFormat>Экран (4:3)</PresentationFormat>
  <Paragraphs>166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Сегодня на уроке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61</cp:revision>
  <dcterms:created xsi:type="dcterms:W3CDTF">2020-07-18T05:19:20Z</dcterms:created>
  <dcterms:modified xsi:type="dcterms:W3CDTF">2024-12-13T13:50:39Z</dcterms:modified>
</cp:coreProperties>
</file>