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95" r:id="rId4"/>
    <p:sldId id="296" r:id="rId5"/>
    <p:sldId id="298" r:id="rId6"/>
    <p:sldId id="260" r:id="rId7"/>
    <p:sldId id="319" r:id="rId8"/>
    <p:sldId id="301" r:id="rId9"/>
    <p:sldId id="275" r:id="rId10"/>
    <p:sldId id="276" r:id="rId11"/>
    <p:sldId id="262" r:id="rId12"/>
    <p:sldId id="323" r:id="rId13"/>
    <p:sldId id="268" r:id="rId14"/>
    <p:sldId id="321" r:id="rId15"/>
    <p:sldId id="303" r:id="rId16"/>
    <p:sldId id="305" r:id="rId17"/>
    <p:sldId id="325" r:id="rId18"/>
    <p:sldId id="327" r:id="rId19"/>
    <p:sldId id="264" r:id="rId20"/>
    <p:sldId id="315" r:id="rId21"/>
    <p:sldId id="331" r:id="rId22"/>
    <p:sldId id="334" r:id="rId23"/>
    <p:sldId id="317" r:id="rId24"/>
    <p:sldId id="329" r:id="rId25"/>
    <p:sldId id="293" r:id="rId26"/>
    <p:sldId id="26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3" autoAdjust="0"/>
  </p:normalViewPr>
  <p:slideViewPr>
    <p:cSldViewPr>
      <p:cViewPr varScale="1">
        <p:scale>
          <a:sx n="80" d="100"/>
          <a:sy n="80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lvl="0" algn="ctr"/>
            <a:r>
              <a:rPr lang="ru-RU" sz="2800" b="1" dirty="0" smtClean="0"/>
              <a:t>ТВОРЧЕСКИЙ ПРАКТИКУМ</a:t>
            </a:r>
            <a:endParaRPr lang="ru-RU" sz="25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язык и литература</a:t>
            </a:r>
            <a:r>
              <a:rPr lang="ru-RU" altLang="ru-RU" sz="2500" b="1" dirty="0" smtClean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. 9 </a:t>
            </a:r>
            <a:r>
              <a:rPr lang="ru-RU" altLang="ru-RU" sz="2500" b="1" dirty="0" smtClean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класс</a:t>
            </a:r>
            <a:endParaRPr lang="ru-RU" altLang="ru-RU" sz="2500" b="1" dirty="0">
              <a:solidFill>
                <a:srgbClr val="090F7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Open Sans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0" y="428604"/>
          <a:ext cx="8001024" cy="428628"/>
        </p:xfrm>
        <a:graphic>
          <a:graphicData uri="http://schemas.openxmlformats.org/drawingml/2006/table">
            <a:tbl>
              <a:tblPr/>
              <a:tblGrid>
                <a:gridCol w="8001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28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Прочитайте 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текст и ответьте на 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вопрос,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заполнив </a:t>
                      </a:r>
                      <a:r>
                        <a:rPr lang="ru-RU" sz="2400" dirty="0" err="1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двухчастный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дневник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57158" y="1142984"/>
          <a:ext cx="8072494" cy="5262880"/>
        </p:xfrm>
        <a:graphic>
          <a:graphicData uri="http://schemas.openxmlformats.org/drawingml/2006/table">
            <a:tbl>
              <a:tblPr/>
              <a:tblGrid>
                <a:gridCol w="807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19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aseline="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Шестилетний сын ест яблоко и задумчиво спрашивает отца:</a:t>
                      </a:r>
                      <a:endParaRPr lang="ru-RU" sz="240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aseline="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Папа, а почему, когда яблоко откусишь, оно делается коричневым</a:t>
                      </a:r>
                      <a:r>
                        <a:rPr lang="ru-RU" sz="2400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?</a:t>
                      </a:r>
                      <a:endParaRPr lang="ru-RU" sz="240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aseline="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Дело в том, что в яблоках есть разные химические вещества, в том числе железо. Так вот, когда железо вступает с кислородом в химическую реакцию, происходит окисление. В результате образуется вещество, которое окрашивает яблоко в коричневый цвет</a:t>
                      </a:r>
                      <a:r>
                        <a:rPr lang="ru-RU" sz="2400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240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aseline="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Некоторое время царит тишина. Потом ребёнок робко спрашивает:</a:t>
                      </a:r>
                      <a:endParaRPr lang="ru-RU" sz="240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aseline="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Папа, а ты сейчас с кем разговаривал</a:t>
                      </a:r>
                      <a:r>
                        <a:rPr lang="ru-RU" sz="2400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?</a:t>
                      </a:r>
                      <a:endParaRPr lang="ru-RU" sz="240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5057" name="Picture 1" descr="C:\Users\Компьютер-8\Pictures\cute-boy-eating-apple_251136-14652.jpg"/>
          <p:cNvPicPr>
            <a:picLocks noChangeAspect="1" noChangeArrowheads="1"/>
          </p:cNvPicPr>
          <p:nvPr/>
        </p:nvPicPr>
        <p:blipFill>
          <a:blip r:embed="rId4" cstate="print"/>
          <a:srcRect l="36372"/>
          <a:stretch>
            <a:fillRect/>
          </a:stretch>
        </p:blipFill>
        <p:spPr bwMode="auto">
          <a:xfrm>
            <a:off x="7656469" y="1428736"/>
            <a:ext cx="1487531" cy="15573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85720" y="1071546"/>
          <a:ext cx="7929618" cy="303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77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ВОПРОС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ОТВЕТ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1356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Почему мальчик не  понял сказанного отцом?	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85918" y="357166"/>
            <a:ext cx="4714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Двухчастный</a:t>
            </a:r>
            <a:r>
              <a:rPr lang="ru-RU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дневник</a:t>
            </a:r>
            <a:endParaRPr lang="ru-RU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3010" name="Picture 2" descr="Милый улыбающийся мальчик ест яблоко | Премиум вектор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071942"/>
            <a:ext cx="2214534" cy="22145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85720" y="1071546"/>
          <a:ext cx="7929618" cy="303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77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ВОПРОС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ОТВЕТ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1356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Почему мальчик не  понял сказанного отцом?	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Потому что отец использовал при объяснении научный стиль, который сложен для восприятия </a:t>
                      </a:r>
                      <a:r>
                        <a:rPr lang="ru-RU" sz="24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шестилетним </a:t>
                      </a:r>
                      <a:r>
                        <a:rPr lang="ru-RU" sz="24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ребенком.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85918" y="357166"/>
            <a:ext cx="4714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Проверьте себя</a:t>
            </a:r>
            <a:endParaRPr lang="ru-RU" sz="3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3010" name="Picture 2" descr="Милый улыбающийся мальчик ест яблоко | Премиум вектор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071942"/>
            <a:ext cx="2214534" cy="22145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14282" y="1071546"/>
            <a:ext cx="821537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Определите, в каком функциональном стиле могут быть использованы приведенные ниже слова. Найдите слова, которые в равной  степени могут быть употреблены во всех стилях. Выпишите их по группам (научные, официально-деловые, разговорные). </a:t>
            </a:r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2977" y="1268760"/>
            <a:ext cx="8342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28596" y="3000372"/>
          <a:ext cx="8429684" cy="1463040"/>
        </p:xfrm>
        <a:graphic>
          <a:graphicData uri="http://schemas.openxmlformats.org/drawingml/2006/table">
            <a:tbl>
              <a:tblPr/>
              <a:tblGrid>
                <a:gridCol w="8429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Уведомление, дубликат, город, рефлекс, симпозиум, ингредиент, иммунитет, экологический, бестия, книжка</a:t>
                      </a:r>
                      <a:r>
                        <a:rPr lang="ru-RU" sz="24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пятый, ворчун, дрыхнуть, явление, нижеподписавшийся, синий, сорвиголова, строить, конституция.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332977" y="1268760"/>
            <a:ext cx="8342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43174" y="428604"/>
            <a:ext cx="31614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Проверьте себя</a:t>
            </a:r>
            <a:endParaRPr lang="ru-RU" sz="3200" dirty="0">
              <a:solidFill>
                <a:schemeClr val="bg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4282" y="1071546"/>
          <a:ext cx="8358246" cy="5130800"/>
        </p:xfrm>
        <a:graphic>
          <a:graphicData uri="http://schemas.openxmlformats.org/drawingml/2006/table">
            <a:tbl>
              <a:tblPr/>
              <a:tblGrid>
                <a:gridCol w="8358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Научные слова: </a:t>
                      </a:r>
                      <a:r>
                        <a:rPr lang="ru-RU" sz="32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рефлекс, симпозиум, ингредиент, иммунитет, экологический, 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пятый,</a:t>
                      </a:r>
                      <a:r>
                        <a:rPr lang="ru-RU" sz="32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явление, 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синий.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Официально-деловые слова</a:t>
                      </a:r>
                      <a:r>
                        <a:rPr lang="ru-RU" sz="32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 </a:t>
                      </a:r>
                      <a:r>
                        <a:rPr lang="ru-RU" sz="32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уведомление, дубликат, 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город, пятый</a:t>
                      </a:r>
                      <a:r>
                        <a:rPr lang="ru-RU" sz="32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нижеподписавшийся, 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синий, строить</a:t>
                      </a:r>
                      <a:r>
                        <a:rPr lang="ru-RU" sz="32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конституция.</a:t>
                      </a:r>
                      <a:endParaRPr lang="ru-RU" sz="3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Разговорные слова</a:t>
                      </a:r>
                      <a:r>
                        <a:rPr lang="ru-RU" sz="32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 город, бестия, книжка, 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пятый</a:t>
                      </a:r>
                      <a:r>
                        <a:rPr lang="ru-RU" sz="32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ворчун, дрыхнуть, 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синий</a:t>
                      </a:r>
                      <a:r>
                        <a:rPr lang="ru-RU" sz="32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сорвиголова, </a:t>
                      </a:r>
                      <a:r>
                        <a:rPr lang="ru-RU" sz="320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строить.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0" y="285728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Произведите лингвостилистический анализ текста.</a:t>
            </a:r>
            <a:endParaRPr lang="ru-RU" sz="2400" dirty="0">
              <a:solidFill>
                <a:schemeClr val="bg1">
                  <a:lumMod val="9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0" y="1000108"/>
          <a:ext cx="8286808" cy="5120640"/>
        </p:xfrm>
        <a:graphic>
          <a:graphicData uri="http://schemas.openxmlformats.org/drawingml/2006/table">
            <a:tbl>
              <a:tblPr/>
              <a:tblGrid>
                <a:gridCol w="8286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i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Я вынул из ящика стола тяжелые списки романа и черновые тетради и начал их жечь. Это страшно трудно делать, потому что исписанная бумага горит неохотно. Ломая ногти, я раздирал тетради, стоймя вкладывая их между поленьями и кочергой, трепал листы. Пепел по временам одолевал меня, душил пламя, но я боролся с ним, и роман, упорно сопротивляясь, всё же погибал. Знакомые слова мелькали передо мной, они пропадали лишь тогда, когда бумага чернела, и я кочергой яростно добивал их</a:t>
                      </a:r>
                      <a:r>
                        <a:rPr lang="ru-RU" sz="2800" i="1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lang="ru-RU" sz="2800" i="1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</a:t>
                      </a:r>
                      <a:r>
                        <a:rPr lang="ru-RU" sz="2800" i="1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ru-RU" sz="2800" i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 М.Булгакову)</a:t>
                      </a: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7158" y="1142984"/>
          <a:ext cx="8358246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Вопросы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Ответы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endParaRPr lang="ru-RU" sz="2000" dirty="0" smtClean="0">
                        <a:solidFill>
                          <a:srgbClr val="21212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Определите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тему текста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Определите основную мысль текста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Выделите </a:t>
                      </a:r>
                      <a:r>
                        <a:rPr lang="ru-RU" sz="2000" dirty="0" err="1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микротемы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i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Определите тип текста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200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Определите стиль текста.</a:t>
                      </a:r>
                      <a:endParaRPr lang="ru-RU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200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Укажите используемые стилистические средства.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200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Какова особенность употребления глаголов в данном тексте.</a:t>
                      </a:r>
                      <a:endParaRPr lang="ru-RU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200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643174" y="357166"/>
            <a:ext cx="3302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Двухчастный дневник</a:t>
            </a:r>
            <a:endParaRPr lang="ru-RU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7158" y="1142984"/>
          <a:ext cx="8358246" cy="4543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9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893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Вопросы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Ответы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67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endParaRPr lang="ru-RU" sz="2000" b="0" dirty="0" smtClean="0">
                        <a:solidFill>
                          <a:srgbClr val="21212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Определите </a:t>
                      </a:r>
                      <a:r>
                        <a:rPr lang="ru-RU" sz="2000" b="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тему текста</a:t>
                      </a:r>
                      <a:r>
                        <a:rPr lang="ru-RU" sz="2000" b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Решение </a:t>
                      </a:r>
                      <a:r>
                        <a:rPr lang="ru-RU" sz="2400" b="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писателя сжечь свою рукопись.</a:t>
                      </a:r>
                      <a:endParaRPr lang="ru-RU" sz="24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4991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Определите основную мысль текста</a:t>
                      </a:r>
                      <a:endParaRPr lang="ru-RU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Изображение </a:t>
                      </a:r>
                      <a:r>
                        <a:rPr lang="ru-RU" sz="2400" b="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события и состояния человека, уничтожающего свой сокровенный труд. </a:t>
                      </a:r>
                      <a:endParaRPr lang="ru-RU" sz="24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6932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Определите тип текста</a:t>
                      </a:r>
                      <a:endParaRPr lang="ru-RU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Повествование</a:t>
                      </a:r>
                      <a:r>
                        <a:rPr lang="ru-RU" sz="2400" b="0" i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 элементами описания.</a:t>
                      </a:r>
                      <a:endParaRPr lang="ru-RU" sz="2400" b="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29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Определите стиль текста.</a:t>
                      </a:r>
                      <a:endParaRPr lang="ru-RU" sz="2000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ru-RU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Художественный  стиль.</a:t>
                      </a:r>
                      <a:endParaRPr lang="ru-RU" sz="2400" b="0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643174" y="357166"/>
            <a:ext cx="3302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Двухчастный дневник</a:t>
            </a:r>
            <a:endParaRPr lang="ru-RU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2" y="1142984"/>
          <a:ext cx="8643998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6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7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Вопросы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Ответы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Укажите используемые стилистические средства.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Слова в переносном значении помогают описать переживания человека, обилие глаголов и глагольных форм  даёт ощущение динамизма, стремительности происходящего: </a:t>
                      </a:r>
                      <a:r>
                        <a:rPr lang="ru-RU" sz="2000" i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ломая ногти, раздирал тетради; пепел душил пламя; сопротивляясь; мелькали; добивал.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Какова особенность употребления глаголов в данном тексте.</a:t>
                      </a:r>
                      <a:endParaRPr lang="ru-RU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Мы наглядно представляем начало, развитие и конец действия: </a:t>
                      </a:r>
                      <a:r>
                        <a:rPr lang="ru-RU" sz="2000" i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вынул списки романа – раздирал тетради – вкладывал между поленьями  - роман погибал – бумага чернела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Глаголы прошедшего времени, обозначая последовательно сменяющиеся события, помогают развёртыванию повествования.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643174" y="357166"/>
            <a:ext cx="3302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Двухчастный дневник</a:t>
            </a:r>
            <a:endParaRPr lang="ru-RU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1785926"/>
          <a:ext cx="8358246" cy="2992120"/>
        </p:xfrm>
        <a:graphic>
          <a:graphicData uri="http://schemas.openxmlformats.org/drawingml/2006/table">
            <a:tbl>
              <a:tblPr/>
              <a:tblGrid>
                <a:gridCol w="8358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Жажда – это когда человек хочет воды. Чувствуется как сухость во рту. Бывает, если человек мало пьет, много ест соленого, теряет воду при потении, много ест и еще при каких-нибудь болезнях.</a:t>
                      </a:r>
                      <a:endParaRPr lang="ru-RU" sz="2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Для справок: физиологический, состояние, организм, потребность, ощущение, полость рта, поступление воды, избыточный, минеральные соли, потоотделение.</a:t>
                      </a:r>
                      <a:endParaRPr lang="ru-RU" sz="2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14282" y="1000108"/>
            <a:ext cx="7929618" cy="638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2121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Отредактируйте текст с учетом требований жанра (статья из энциклопедического словаря). Используйте приведенные справочные материалы</a:t>
            </a:r>
            <a:r>
              <a:rPr lang="ru-RU" sz="2000" dirty="0" smtClean="0">
                <a:solidFill>
                  <a:srgbClr val="2121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4818" name="Picture 2" descr="Шесть признаков того, что человек пьет мало воды - Главком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4500570"/>
            <a:ext cx="3214710" cy="1785950"/>
          </a:xfrm>
          <a:prstGeom prst="rect">
            <a:avLst/>
          </a:prstGeom>
          <a:noFill/>
        </p:spPr>
      </p:pic>
      <p:pic>
        <p:nvPicPr>
          <p:cNvPr id="34820" name="Picture 4" descr="сколько воды нужно выпивать в день взрослому мужчин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4500570"/>
            <a:ext cx="3548046" cy="1831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142976" y="1571612"/>
            <a:ext cx="65620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продолжите формировать умения определять стиль текста, распознавать характерные языковые средства, определять стилистическую окраску слов и выражений.</a:t>
            </a:r>
          </a:p>
          <a:p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 сможете:	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овладеть   приёмами языкового анализа, сравнения, классификации;</a:t>
            </a:r>
          </a:p>
          <a:p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le 14">
            <a:extLst>
              <a:ext uri="{FF2B5EF4-FFF2-40B4-BE49-F238E27FC236}">
                <a16:creationId xmlns:a16="http://schemas.microsoft.com/office/drawing/2014/main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000" y="489857"/>
            <a:ext cx="6860276" cy="653859"/>
          </a:xfrm>
        </p:spPr>
        <p:txBody>
          <a:bodyPr/>
          <a:lstStyle/>
          <a:p>
            <a:r>
              <a:rPr lang="kk-K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Сегодня на уроке</a:t>
            </a:r>
            <a:endParaRPr lang="en-ID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2643174" y="357166"/>
            <a:ext cx="2416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Проверьте себя</a:t>
            </a:r>
            <a:endParaRPr lang="ru-RU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1071546"/>
          <a:ext cx="8501122" cy="2560320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Жажда – это физиологическое состояние организма человека, выражающееся в потребности  поступления воды. Жажда проявляется при усиленном потоотделении,  потреблении избыточного  количества  соленой пищи, ощущении </a:t>
                      </a:r>
                      <a:r>
                        <a:rPr lang="ru-RU" sz="28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сухости в полости рта.</a:t>
                      </a: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2770" name="Picture 2" descr="Банка наполнения стакан воды | Премиум Фот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3714752"/>
            <a:ext cx="2428892" cy="2714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1785926"/>
          <a:ext cx="8358246" cy="182880"/>
        </p:xfrm>
        <a:graphic>
          <a:graphicData uri="http://schemas.openxmlformats.org/drawingml/2006/table">
            <a:tbl>
              <a:tblPr/>
              <a:tblGrid>
                <a:gridCol w="8358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1071546"/>
          <a:ext cx="8001056" cy="4038600"/>
        </p:xfrm>
        <a:graphic>
          <a:graphicData uri="http://schemas.openxmlformats.org/drawingml/2006/table">
            <a:tbl>
              <a:tblPr/>
              <a:tblGrid>
                <a:gridCol w="8001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Перестройте предложения таким образом, чтобы они соответствовали официально-деловому стилю.</a:t>
                      </a:r>
                      <a:endParaRPr lang="ru-RU" sz="2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Попросить выполнять пока обязанности заместителя декана Ковалеву В.С.</a:t>
                      </a:r>
                      <a:endParaRPr lang="ru-RU" sz="2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Приказываю, чтобы за безопасность учеников во время экскурсии отвечала классный руководитель 11-го «Б» класса Иванова В.М</a:t>
                      </a:r>
                      <a:endParaRPr lang="ru-RU" sz="2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Надо рассказать всем преподавателям о новой инструкции.</a:t>
                      </a:r>
                      <a:endParaRPr lang="ru-RU" sz="2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1785926"/>
          <a:ext cx="8358246" cy="182880"/>
        </p:xfrm>
        <a:graphic>
          <a:graphicData uri="http://schemas.openxmlformats.org/drawingml/2006/table">
            <a:tbl>
              <a:tblPr/>
              <a:tblGrid>
                <a:gridCol w="8358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121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42910" y="1285860"/>
          <a:ext cx="7500990" cy="3307080"/>
        </p:xfrm>
        <a:graphic>
          <a:graphicData uri="http://schemas.openxmlformats.org/drawingml/2006/table">
            <a:tbl>
              <a:tblPr/>
              <a:tblGrid>
                <a:gridCol w="7500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Проверьте </a:t>
                      </a:r>
                      <a:r>
                        <a:rPr lang="ru-RU" sz="24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себя.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Временно возложить обязанности декана на Ковалеву В.С.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Приказываю возложить ответственность за безопасность детей во время экскурсии на классного руководителя  Иванову  В.М.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 Довести до сведения преподавателей информацию о новой конструкции.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2643174" y="357166"/>
            <a:ext cx="1967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Рефлексия</a:t>
            </a:r>
            <a:endParaRPr lang="ru-RU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1214422"/>
            <a:ext cx="671517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ru-RU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Закончите предложения: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>
              <a:buAutoNum type="arabicPeriod"/>
            </a:pPr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Сегодня я узнал (-а) ...</a:t>
            </a:r>
          </a:p>
          <a:p>
            <a:pPr marL="457200" lvl="0" indent="-457200">
              <a:buAutoNum type="arabicPeriod"/>
            </a:pPr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Было интересно ...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 Я понял (-а), что ...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  Теперь я могу ...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2643174" y="357166"/>
            <a:ext cx="3353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Примерные ответы</a:t>
            </a:r>
            <a:endParaRPr lang="ru-RU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1214422"/>
            <a:ext cx="81439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Закончите предложения: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Сегодня я узнал (-а) о 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характерных языковых средствах,  позволяющих определить стилистическую окраску слов и выражений; значение поговорки «На обиженных воду возят».</a:t>
            </a:r>
          </a:p>
          <a:p>
            <a:pPr marL="457200" lvl="0" indent="-457200">
              <a:buAutoNum type="arabicPeriod"/>
            </a:pPr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Было интересно “строить” текст из заданных кубиков.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AutoNum type="arabicPeriod" startAt="3"/>
            </a:pPr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Я понял (-а), что важно уместно  </a:t>
            </a:r>
          </a:p>
          <a:p>
            <a:pPr marL="514350" lvl="0" indent="-514350"/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использовать каждый стиль .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lvl="0" indent="-514350">
              <a:buAutoNum type="arabicPeriod" startAt="4"/>
            </a:pPr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Теперь я могу применять полученные </a:t>
            </a:r>
          </a:p>
          <a:p>
            <a:pPr marL="514350" lvl="0" indent="-514350"/>
            <a:r>
              <a:rPr lang="kk-K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знания в дальнейшей деятельности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91631" y="-19713"/>
            <a:ext cx="9052369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348040" y="347625"/>
            <a:ext cx="28801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71463"/>
            <a: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Итоги урока</a:t>
            </a:r>
            <a:endParaRPr lang="ru-RU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628800"/>
            <a:ext cx="80312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продолжили формировать умения определять стиль текста, распознавать характерные языковые средства, определять стилистическую окраску слов и выражений.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овладели    приёмами языкового анализа, сравнения, классификации;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1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6" y="944541"/>
            <a:ext cx="4646564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Баршаға қолжетімді, сапалы білім!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t"/>
          <a:lstStyle/>
          <a:p>
            <a:pPr algn="r"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доступное всем!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технология</a:t>
                </a: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Білімді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3176" y="1247740"/>
              <a:ext cx="1749385" cy="1749319"/>
              <a:chOff x="629084" y="3771800"/>
              <a:chExt cx="2266978" cy="2266893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781412" y="4045391"/>
                <a:ext cx="1993376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Цифрлы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оқыту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493034" y="1587151"/>
              <a:ext cx="1657312" cy="1657251"/>
              <a:chOff x="432528" y="3801571"/>
              <a:chExt cx="2268402" cy="2268318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432528" y="3801571"/>
                <a:ext cx="2268402" cy="2268318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599832" y="4045317"/>
                <a:ext cx="2022874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Тиімді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тілді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637554" y="368262"/>
            <a:ext cx="5109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Лексическая разминка</a:t>
            </a:r>
            <a:endParaRPr lang="ru-RU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214422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 smtClean="0">
                <a:solidFill>
                  <a:srgbClr val="3F3F3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Tahoma"/>
              </a:rPr>
              <a:t>На обиженных воду возят</a:t>
            </a:r>
            <a:endParaRPr lang="ru-RU" sz="5400" b="1" dirty="0">
              <a:solidFill>
                <a:srgbClr val="3F3F3F"/>
              </a:solidFill>
              <a:latin typeface="Tahoma" pitchFamily="34" charset="0"/>
              <a:ea typeface="Tahoma" pitchFamily="34" charset="0"/>
              <a:cs typeface="Tahoma" pitchFamily="34" charset="0"/>
              <a:sym typeface="Tahoma"/>
            </a:endParaRPr>
          </a:p>
        </p:txBody>
      </p:sp>
      <p:pic>
        <p:nvPicPr>
          <p:cNvPr id="59394" name="Picture 2" descr="На обиженных, воду возят» | Олег Кузьмин | Яндекс Дзен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3071810"/>
            <a:ext cx="4500594" cy="33575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637554" y="368262"/>
            <a:ext cx="5109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Лексическая разминка</a:t>
            </a:r>
            <a:endParaRPr lang="ru-RU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000108"/>
            <a:ext cx="84296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Существует несколько версий происхождения этой поговорки:</a:t>
            </a:r>
          </a:p>
          <a:p>
            <a:pPr lvl="0"/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>
              <a:buAutoNum type="arabicPeriod"/>
            </a:pP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Забракованных по каким-либо причинам коней – их называли «обиженными» - ждала   незавидная участь – их запрягали в плуг, соху или приспосабливали для перевозки различных грузов.</a:t>
            </a:r>
          </a:p>
          <a:p>
            <a:pPr marL="457200" lvl="0" indent="-457200"/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/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 Цена привозной воды в XIX веке составляла около 7 копеек серебром в год, и конечно всегда находились жадные торговцы, которые завышали цену с целью нажиться. За это незаконное деяние у таких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горе-предпринимателей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отнимали лошадь и заставляли возить бочки в тележке на себе.</a:t>
            </a:r>
          </a:p>
          <a:p>
            <a:pPr lvl="0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dirty="0" smtClean="0">
              <a:solidFill>
                <a:srgbClr val="3F3F3F"/>
              </a:solidFill>
              <a:latin typeface="Tahoma" pitchFamily="34" charset="0"/>
              <a:ea typeface="Tahoma" pitchFamily="34" charset="0"/>
              <a:cs typeface="Tahoma" pitchFamily="34" charset="0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637554" y="368262"/>
            <a:ext cx="5109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Лексическая разминка</a:t>
            </a:r>
            <a:endParaRPr lang="ru-RU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</p:txBody>
      </p:sp>
      <p:pic>
        <p:nvPicPr>
          <p:cNvPr id="8" name="Picture 2" descr="На обиженных воду возят смысл поговорки: обиженным труднее жить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1357298"/>
            <a:ext cx="5786478" cy="49292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85720" y="1071546"/>
          <a:ext cx="8429684" cy="5214974"/>
        </p:xfrm>
        <a:graphic>
          <a:graphicData uri="http://schemas.openxmlformats.org/drawingml/2006/table">
            <a:tbl>
              <a:tblPr/>
              <a:tblGrid>
                <a:gridCol w="8429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14974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Артисты говорят в гримерной,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Твой друг беседует с тобой –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Стиль это просто ... 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 не какой-нибудь иной.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Рассказ читаешь или стих,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Роман, поэму, пьесу –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Знай, в них ...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стиль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Стиль очень интересный.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Еще есть стиль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</a:t>
                      </a:r>
                      <a:r>
                        <a:rPr lang="ru-RU" sz="2000" baseline="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Статей в журнале политическом,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Газетных очерков, заметок –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Запомни также стиль и этот.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 биографию открой – ... 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 правила когда мы учим,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Употребляем стиль ... 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8" y="1142984"/>
          <a:ext cx="8429684" cy="5286412"/>
        </p:xfrm>
        <a:graphic>
          <a:graphicData uri="http://schemas.openxmlformats.org/drawingml/2006/table">
            <a:tbl>
              <a:tblPr/>
              <a:tblGrid>
                <a:gridCol w="8429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86412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Артисты говорят в гримерной,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Твой друг беседует с тобой –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Стиль это просто ... </a:t>
                      </a:r>
                      <a:r>
                        <a:rPr lang="ru-RU" sz="2000" b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(разговорный),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 не какой-нибудь иной.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Рассказ читаешь или стих,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Роман, поэму, пьесу –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Знай, в них ... </a:t>
                      </a:r>
                      <a:r>
                        <a:rPr lang="ru-RU" sz="2000" b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(художественный)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стиль,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Стиль очень интересный.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Еще есть стиль... </a:t>
                      </a:r>
                      <a:r>
                        <a:rPr lang="ru-RU" sz="2000" b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(публицистический)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–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Статей в журнале политическом,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Газетных очерков, заметок –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Запомни также стиль и этот.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 биографию открой – ... </a:t>
                      </a:r>
                      <a:r>
                        <a:rPr lang="ru-RU" sz="2000" b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(официально-деловой).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 правила когда мы учим,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Употребляем стиль ... </a:t>
                      </a:r>
                      <a:r>
                        <a:rPr lang="ru-RU" sz="2000" b="1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(научный).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0" y="285728"/>
            <a:ext cx="8072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Постройте из данных «кубиков» текст, прочитайте его.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57158" y="1142984"/>
          <a:ext cx="8143932" cy="4857784"/>
        </p:xfrm>
        <a:graphic>
          <a:graphicData uri="http://schemas.openxmlformats.org/drawingml/2006/table">
            <a:tbl>
              <a:tblPr/>
              <a:tblGrid>
                <a:gridCol w="8143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577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212121"/>
                          </a:solidFill>
                          <a:latin typeface="Times New Roman"/>
                          <a:ea typeface="Tahoma" pitchFamily="34" charset="0"/>
                          <a:cs typeface="Times New Roman"/>
                        </a:rPr>
                        <a:t>1.</a:t>
                      </a:r>
                      <a:r>
                        <a:rPr lang="ru-RU" sz="1200" baseline="0" dirty="0" smtClean="0">
                          <a:solidFill>
                            <a:srgbClr val="212121"/>
                          </a:solidFill>
                          <a:latin typeface="Times New Roman"/>
                          <a:ea typeface="Tahoma" pitchFamily="34" charset="0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Каждый из этих стилей – своеобразный «язык в языке» со своей лексикой, фразеологией и грамматикой.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Всеми остальными стилями мы владеем пассивно.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Русский литературный язык составляют функциональные стили: художественная речь, публицистика,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офицально-деловой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стиль, научная проза, разговорная речь.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Только разговорную речь мы усваиваем без особых усилий.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 И полное, совершенное владение языком предполагает овладение официальными стилями.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 А это требует неустанного внимания к языку</a:t>
                      </a: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 Полное же владение стилями подразумевает умение создавать научные, художественные, публицистические произведения.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1214421"/>
          <a:ext cx="8715436" cy="4419600"/>
        </p:xfrm>
        <a:graphic>
          <a:graphicData uri="http://schemas.openxmlformats.org/drawingml/2006/table">
            <a:tbl>
              <a:tblPr/>
              <a:tblGrid>
                <a:gridCol w="8715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893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Русский 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литературный язык составляют функциональные стили: художественная речь, публицистика, </a:t>
                      </a:r>
                      <a:r>
                        <a:rPr lang="ru-RU" sz="2000" dirty="0" err="1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офицально-деловой</a:t>
                      </a: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стиль, научная проза, разговорная речь.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Каждый из этих стилей – своеобразный «язык в языке» со своей лексикой, фразеологией и грамматикой.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И полное, совершенное владение языком предполагает овладение официальными стилями.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А это требует неустанного внимания к языку.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 Только разговорную речь мы усваиваем без особых усилий.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838575" algn="l"/>
                        </a:tabLs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 Всеми остальными стилями мы владеем пассивно.	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3838575" algn="l"/>
                        </a:tabLst>
                      </a:pPr>
                      <a:r>
                        <a:rPr lang="ru-RU" sz="2000" dirty="0">
                          <a:solidFill>
                            <a:srgbClr val="21212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 Полное же владение стилями подразумевает умение создавать научные, художественные, публицистические произведения.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000364" y="357166"/>
            <a:ext cx="2509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Проверьте себя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1299</Words>
  <Application>Microsoft Office PowerPoint</Application>
  <PresentationFormat>Экран (4:3)</PresentationFormat>
  <Paragraphs>185</Paragraphs>
  <Slides>26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Сегодня на уроке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61</cp:revision>
  <dcterms:created xsi:type="dcterms:W3CDTF">2020-07-18T05:19:20Z</dcterms:created>
  <dcterms:modified xsi:type="dcterms:W3CDTF">2024-12-13T13:48:02Z</dcterms:modified>
</cp:coreProperties>
</file>