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91" r:id="rId28"/>
    <p:sldId id="292" r:id="rId29"/>
  </p:sldIdLst>
  <p:sldSz cx="12192000" cy="6858000"/>
  <p:notesSz cx="6858000" cy="9144000"/>
  <p:embeddedFontLst>
    <p:embeddedFont>
      <p:font typeface="Century Gothic" panose="020B0502020202020204" pitchFamily="34" charset="0"/>
      <p:regular r:id="rId31"/>
      <p:bold r:id="rId32"/>
      <p:italic r:id="rId33"/>
      <p:boldItalic r:id="rId34"/>
    </p:embeddedFont>
    <p:embeddedFont>
      <p:font typeface="Tahoma" panose="020B0604030504040204" pitchFamily="34" charset="0"/>
      <p:regular r:id="rId35"/>
      <p:bold r:id="rId36"/>
    </p:embeddedFont>
    <p:embeddedFont>
      <p:font typeface="Source Sans Pro" panose="020B0604020202020204" charset="0"/>
      <p:regular r:id="rId37"/>
      <p:bold r:id="rId38"/>
      <p:italic r:id="rId39"/>
      <p:boldItalic r:id="rId40"/>
    </p:embeddedFont>
    <p:embeddedFont>
      <p:font typeface="Roboto Condensed" panose="020B0604020202020204" charset="0"/>
      <p:regular r:id="rId41"/>
      <p:bold r:id="rId42"/>
      <p:italic r:id="rId43"/>
      <p:bold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37">
          <p15:clr>
            <a:srgbClr val="A4A3A4"/>
          </p15:clr>
        </p15:guide>
        <p15:guide id="2" pos="6112">
          <p15:clr>
            <a:srgbClr val="A4A3A4"/>
          </p15:clr>
        </p15:guide>
        <p15:guide id="3" pos="569">
          <p15:clr>
            <a:srgbClr val="9AA0A6"/>
          </p15:clr>
        </p15:guide>
        <p15:guide id="4" pos="7105">
          <p15:clr>
            <a:srgbClr val="9AA0A6"/>
          </p15:clr>
        </p15:guide>
        <p15:guide id="5" orient="horz" pos="264">
          <p15:clr>
            <a:srgbClr val="9AA0A6"/>
          </p15:clr>
        </p15:guide>
        <p15:guide id="6" orient="horz" pos="3714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ggE8papq7zJ0APk7p9kpimku/p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E6467FB-C166-4FED-B87C-CCD76D87F68A}">
  <a:tblStyle styleId="{AE6467FB-C166-4FED-B87C-CCD76D87F6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FB069B3-A956-4335-8DEB-EECA44E35DFF}" styleName="Table_1">
    <a:wholeTbl>
      <a:tcTxStyle b="off" i="off">
        <a:font>
          <a:latin typeface="Source Sans Pro"/>
          <a:ea typeface="Source Sans Pro"/>
          <a:cs typeface="Source Sans Pr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7EE"/>
          </a:solidFill>
        </a:fill>
      </a:tcStyle>
    </a:wholeTbl>
    <a:band1H>
      <a:tcTxStyle/>
      <a:tcStyle>
        <a:tcBdr/>
        <a:fill>
          <a:solidFill>
            <a:srgbClr val="D0CCD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CCD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Source Sans Pro"/>
          <a:ea typeface="Source Sans Pro"/>
          <a:cs typeface="Source Sans Pro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Source Sans Pro"/>
          <a:ea typeface="Source Sans Pro"/>
          <a:cs typeface="Source Sans Pro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Source Sans Pro"/>
          <a:ea typeface="Source Sans Pro"/>
          <a:cs typeface="Source Sans Pr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Source Sans Pro"/>
          <a:ea typeface="Source Sans Pro"/>
          <a:cs typeface="Source Sans Pr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2237"/>
        <p:guide pos="6112"/>
        <p:guide pos="569"/>
        <p:guide pos="7105"/>
        <p:guide orient="horz" pos="264"/>
        <p:guide orient="horz" pos="371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77663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1"/>
          <p:cNvSpPr txBox="1">
            <a:spLocks noGrp="1"/>
          </p:cNvSpPr>
          <p:nvPr>
            <p:ph type="ctrTitle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1"/>
          <p:cNvSpPr>
            <a:spLocks noGrp="1"/>
          </p:cNvSpPr>
          <p:nvPr>
            <p:ph type="pic" idx="2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2"/>
          <p:cNvSpPr>
            <a:spLocks noGrp="1"/>
          </p:cNvSpPr>
          <p:nvPr>
            <p:ph type="pic" idx="2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1" name="Google Shape;41;p42"/>
          <p:cNvSpPr>
            <a:spLocks noGrp="1"/>
          </p:cNvSpPr>
          <p:nvPr>
            <p:ph type="pic" idx="3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2" name="Google Shape;42;p42"/>
          <p:cNvSpPr txBox="1">
            <a:spLocks noGrp="1"/>
          </p:cNvSpPr>
          <p:nvPr>
            <p:ph type="ctrTitle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>
            <a:spLocks noGrp="1"/>
          </p:cNvSpPr>
          <p:nvPr>
            <p:ph type="pic" idx="2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ctrTitle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3"/>
          <p:cNvSpPr>
            <a:spLocks noGrp="1"/>
          </p:cNvSpPr>
          <p:nvPr>
            <p:ph type="pic" idx="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7" name="Google Shape;47;p43"/>
          <p:cNvSpPr>
            <a:spLocks noGrp="1"/>
          </p:cNvSpPr>
          <p:nvPr>
            <p:ph type="pic" idx="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4"/>
          <p:cNvSpPr>
            <a:spLocks noGrp="1"/>
          </p:cNvSpPr>
          <p:nvPr>
            <p:ph type="pic" idx="2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Google Shape;50;p44"/>
          <p:cNvSpPr txBox="1">
            <a:spLocks noGrp="1"/>
          </p:cNvSpPr>
          <p:nvPr>
            <p:ph type="ctrTitle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5"/>
          <p:cNvSpPr>
            <a:spLocks noGrp="1"/>
          </p:cNvSpPr>
          <p:nvPr>
            <p:ph type="pic" idx="2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3" name="Google Shape;53;p45"/>
          <p:cNvSpPr>
            <a:spLocks noGrp="1"/>
          </p:cNvSpPr>
          <p:nvPr>
            <p:ph type="pic" idx="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4" name="Google Shape;54;p45"/>
          <p:cNvSpPr txBox="1">
            <a:spLocks noGrp="1"/>
          </p:cNvSpPr>
          <p:nvPr>
            <p:ph type="ctrTitle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6"/>
          <p:cNvSpPr>
            <a:spLocks noGrp="1"/>
          </p:cNvSpPr>
          <p:nvPr>
            <p:ph type="pic" idx="2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7" name="Google Shape;57;p46"/>
          <p:cNvSpPr txBox="1">
            <a:spLocks noGrp="1"/>
          </p:cNvSpPr>
          <p:nvPr>
            <p:ph type="ctrTitle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6"/>
          <p:cNvSpPr>
            <a:spLocks noGrp="1"/>
          </p:cNvSpPr>
          <p:nvPr>
            <p:ph type="pic" idx="3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9" name="Google Shape;59;p46"/>
          <p:cNvSpPr>
            <a:spLocks noGrp="1"/>
          </p:cNvSpPr>
          <p:nvPr>
            <p:ph type="pic" idx="4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7"/>
          <p:cNvSpPr>
            <a:spLocks noGrp="1"/>
          </p:cNvSpPr>
          <p:nvPr>
            <p:ph type="pic" idx="2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2" name="Google Shape;62;p47"/>
          <p:cNvSpPr>
            <a:spLocks noGrp="1"/>
          </p:cNvSpPr>
          <p:nvPr>
            <p:ph type="pic" idx="3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3" name="Google Shape;63;p47"/>
          <p:cNvSpPr txBox="1">
            <a:spLocks noGrp="1"/>
          </p:cNvSpPr>
          <p:nvPr>
            <p:ph type="ctrTitle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8"/>
          <p:cNvSpPr txBox="1">
            <a:spLocks noGrp="1"/>
          </p:cNvSpPr>
          <p:nvPr>
            <p:ph type="ctrTitle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8"/>
          <p:cNvSpPr>
            <a:spLocks noGrp="1"/>
          </p:cNvSpPr>
          <p:nvPr>
            <p:ph type="pic" idx="2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9"/>
          <p:cNvSpPr txBox="1">
            <a:spLocks noGrp="1"/>
          </p:cNvSpPr>
          <p:nvPr>
            <p:ph type="ctrTitle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0"/>
          <p:cNvSpPr txBox="1">
            <a:spLocks noGrp="1"/>
          </p:cNvSpPr>
          <p:nvPr>
            <p:ph type="ctrTitle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3"/>
          <p:cNvSpPr txBox="1">
            <a:spLocks noGrp="1"/>
          </p:cNvSpPr>
          <p:nvPr>
            <p:ph type="ctrTitle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1"/>
          <p:cNvSpPr txBox="1">
            <a:spLocks noGrp="1"/>
          </p:cNvSpPr>
          <p:nvPr>
            <p:ph type="ctrTitle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ustom Layout">
  <p:cSld name="20_Custom Layou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2"/>
          <p:cNvSpPr txBox="1">
            <a:spLocks noGrp="1"/>
          </p:cNvSpPr>
          <p:nvPr>
            <p:ph type="ctrTitle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ustom Layout">
  <p:cSld name="21_Custom Layou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3"/>
          <p:cNvSpPr txBox="1">
            <a:spLocks noGrp="1"/>
          </p:cNvSpPr>
          <p:nvPr>
            <p:ph type="ctrTitle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4"/>
          <p:cNvSpPr>
            <a:spLocks noGrp="1"/>
          </p:cNvSpPr>
          <p:nvPr>
            <p:ph type="pic" idx="2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9" name="Google Shape;79;p54"/>
          <p:cNvSpPr>
            <a:spLocks noGrp="1"/>
          </p:cNvSpPr>
          <p:nvPr>
            <p:ph type="pic" idx="3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0" name="Google Shape;80;p54"/>
          <p:cNvSpPr>
            <a:spLocks noGrp="1"/>
          </p:cNvSpPr>
          <p:nvPr>
            <p:ph type="pic" idx="4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1" name="Google Shape;81;p54"/>
          <p:cNvSpPr>
            <a:spLocks noGrp="1"/>
          </p:cNvSpPr>
          <p:nvPr>
            <p:ph type="pic" idx="5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2" name="Google Shape;82;p54"/>
          <p:cNvSpPr txBox="1">
            <a:spLocks noGrp="1"/>
          </p:cNvSpPr>
          <p:nvPr>
            <p:ph type="ctrTitle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ustom Layout">
  <p:cSld name="23_Custom Layou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5"/>
          <p:cNvSpPr txBox="1">
            <a:spLocks noGrp="1"/>
          </p:cNvSpPr>
          <p:nvPr>
            <p:ph type="ctrTitle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5"/>
          <p:cNvSpPr>
            <a:spLocks noGrp="1"/>
          </p:cNvSpPr>
          <p:nvPr>
            <p:ph type="pic" idx="2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6" name="Google Shape;86;p55"/>
          <p:cNvSpPr>
            <a:spLocks noGrp="1"/>
          </p:cNvSpPr>
          <p:nvPr>
            <p:ph type="pic" idx="3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7" name="Google Shape;87;p55"/>
          <p:cNvSpPr>
            <a:spLocks noGrp="1"/>
          </p:cNvSpPr>
          <p:nvPr>
            <p:ph type="pic" idx="4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6"/>
          <p:cNvSpPr>
            <a:spLocks noGrp="1"/>
          </p:cNvSpPr>
          <p:nvPr>
            <p:ph type="pic" idx="2"/>
          </p:nvPr>
        </p:nvSpPr>
        <p:spPr>
          <a:xfrm>
            <a:off x="-5450" y="0"/>
            <a:ext cx="537464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0" name="Google Shape;90;p56"/>
          <p:cNvSpPr txBox="1">
            <a:spLocks noGrp="1"/>
          </p:cNvSpPr>
          <p:nvPr>
            <p:ph type="ctrTitle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507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7190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626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5"/>
          <p:cNvSpPr txBox="1">
            <a:spLocks noGrp="1"/>
          </p:cNvSpPr>
          <p:nvPr>
            <p:ph type="ctrTitle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6"/>
          <p:cNvSpPr txBox="1">
            <a:spLocks noGrp="1"/>
          </p:cNvSpPr>
          <p:nvPr>
            <p:ph type="ctrTitle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7"/>
          <p:cNvSpPr txBox="1">
            <a:spLocks noGrp="1"/>
          </p:cNvSpPr>
          <p:nvPr>
            <p:ph type="ctrTitle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8"/>
          <p:cNvSpPr>
            <a:spLocks noGrp="1"/>
          </p:cNvSpPr>
          <p:nvPr>
            <p:ph type="pic" idx="2"/>
          </p:nvPr>
        </p:nvSpPr>
        <p:spPr>
          <a:xfrm>
            <a:off x="0" y="-15237"/>
            <a:ext cx="5419544" cy="6883224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ctrTitle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9"/>
          <p:cNvSpPr>
            <a:spLocks noGrp="1"/>
          </p:cNvSpPr>
          <p:nvPr>
            <p:ph type="pic" idx="2"/>
          </p:nvPr>
        </p:nvSpPr>
        <p:spPr>
          <a:xfrm>
            <a:off x="0" y="-15237"/>
            <a:ext cx="5419544" cy="6883224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ctrTitle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0"/>
          <p:cNvSpPr txBox="1">
            <a:spLocks noGrp="1"/>
          </p:cNvSpPr>
          <p:nvPr>
            <p:ph type="ctrTitle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411782" y="5189215"/>
            <a:ext cx="925259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572871" y="5300084"/>
            <a:ext cx="895033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Google Shape;76;p1"/>
          <p:cNvSpPr>
            <a:spLocks noChangeArrowheads="1"/>
          </p:cNvSpPr>
          <p:nvPr/>
        </p:nvSpPr>
        <p:spPr bwMode="auto">
          <a:xfrm>
            <a:off x="1007435" y="3140968"/>
            <a:ext cx="10567373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lvl="0" algn="ctr"/>
            <a:r>
              <a:rPr lang="ru-RU" sz="25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Муза сатиры</a:t>
            </a:r>
            <a:endParaRPr lang="ru-RU" sz="25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500" b="1" dirty="0" smtClean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Русский </a:t>
            </a:r>
            <a:r>
              <a:rPr lang="ru-RU" altLang="ru-RU" sz="2500" b="1" dirty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язык и литература</a:t>
            </a:r>
            <a:r>
              <a:rPr lang="ru-RU" altLang="ru-RU" sz="2500" b="1" dirty="0" smtClean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. 9 </a:t>
            </a:r>
            <a:r>
              <a:rPr lang="ru-RU" altLang="ru-RU" sz="2500" b="1" dirty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45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1"/>
          <p:cNvSpPr txBox="1"/>
          <p:nvPr/>
        </p:nvSpPr>
        <p:spPr>
          <a:xfrm>
            <a:off x="1034143" y="468086"/>
            <a:ext cx="97100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2" name="Google Shape;422;p11"/>
          <p:cNvSpPr/>
          <p:nvPr/>
        </p:nvSpPr>
        <p:spPr>
          <a:xfrm>
            <a:off x="0" y="457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3" name="Google Shape;423;p11"/>
          <p:cNvSpPr/>
          <p:nvPr/>
        </p:nvSpPr>
        <p:spPr>
          <a:xfrm>
            <a:off x="0" y="762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24" name="Google Shape;424;p11"/>
          <p:cNvGraphicFramePr/>
          <p:nvPr>
            <p:extLst>
              <p:ext uri="{D42A27DB-BD31-4B8C-83A1-F6EECF244321}">
                <p14:modId xmlns:p14="http://schemas.microsoft.com/office/powerpoint/2010/main" val="3904589733"/>
              </p:ext>
            </p:extLst>
          </p:nvPr>
        </p:nvGraphicFramePr>
        <p:xfrm>
          <a:off x="1126683" y="561966"/>
          <a:ext cx="9938650" cy="548640"/>
        </p:xfrm>
        <a:graphic>
          <a:graphicData uri="http://schemas.openxmlformats.org/drawingml/2006/table">
            <a:tbl>
              <a:tblPr>
                <a:noFill/>
                <a:tableStyleId>{AE6467FB-C166-4FED-B87C-CCD76D87F68A}</a:tableStyleId>
              </a:tblPr>
              <a:tblGrid>
                <a:gridCol w="9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5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Псевдоним – вымышленное имя</a:t>
                      </a:r>
                      <a:endParaRPr sz="3600" b="1" dirty="0">
                        <a:solidFill>
                          <a:srgbClr val="0070C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25" name="Google Shape;425;p11"/>
          <p:cNvGraphicFramePr/>
          <p:nvPr/>
        </p:nvGraphicFramePr>
        <p:xfrm>
          <a:off x="1202093" y="1236075"/>
          <a:ext cx="9938650" cy="3785616"/>
        </p:xfrm>
        <a:graphic>
          <a:graphicData uri="http://schemas.openxmlformats.org/drawingml/2006/table">
            <a:tbl>
              <a:tblPr>
                <a:noFill/>
                <a:tableStyleId>{AE6467FB-C166-4FED-B87C-CCD76D87F68A}</a:tableStyleId>
              </a:tblPr>
              <a:tblGrid>
                <a:gridCol w="9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269999" marR="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2400"/>
                        <a:buFont typeface="Tahoma"/>
                        <a:buAutoNum type="arabicPeriod"/>
                      </a:pPr>
                      <a:r>
                        <a:rPr lang="ru-RU" sz="24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Анна Ахматова. Настоящая фамилия — Горенко. </a:t>
                      </a:r>
                      <a:endParaRPr sz="2400">
                        <a:solidFill>
                          <a:srgbClr val="434343"/>
                        </a:solidFill>
                      </a:endParaRPr>
                    </a:p>
                    <a:p>
                      <a:pPr marL="269999" marR="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2400"/>
                        <a:buFont typeface="Tahoma"/>
                        <a:buAutoNum type="arabicPeriod"/>
                      </a:pPr>
                      <a:r>
                        <a:rPr lang="ru-RU" sz="24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Аркадий Гайдар. Настоящее имя — Аркадий Голиков.</a:t>
                      </a:r>
                      <a:endParaRPr sz="2400">
                        <a:solidFill>
                          <a:srgbClr val="434343"/>
                        </a:solidFill>
                      </a:endParaRPr>
                    </a:p>
                    <a:p>
                      <a:pPr marL="269999" marR="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2400"/>
                        <a:buFont typeface="Tahoma"/>
                        <a:buAutoNum type="arabicPeriod"/>
                      </a:pPr>
                      <a:r>
                        <a:rPr lang="ru-RU" sz="24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Максим Горький. Настоящее имя Алексей Пешков.</a:t>
                      </a:r>
                      <a:endParaRPr sz="2400">
                        <a:solidFill>
                          <a:srgbClr val="434343"/>
                        </a:solidFill>
                      </a:endParaRPr>
                    </a:p>
                    <a:p>
                      <a:pPr marL="269999" marR="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2400"/>
                        <a:buFont typeface="Tahoma"/>
                        <a:buAutoNum type="arabicPeriod"/>
                      </a:pPr>
                      <a:r>
                        <a:rPr lang="ru-RU" sz="24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Илья Ильф. Настоящее имя Иехиел-Лейб Арьевич Файнзильберг.</a:t>
                      </a:r>
                      <a:endParaRPr sz="2400">
                        <a:solidFill>
                          <a:srgbClr val="434343"/>
                        </a:solidFill>
                      </a:endParaRPr>
                    </a:p>
                    <a:p>
                      <a:pPr marL="269999" marR="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2400"/>
                        <a:buFont typeface="Tahoma"/>
                        <a:buAutoNum type="arabicPeriod"/>
                      </a:pPr>
                      <a:r>
                        <a:rPr lang="ru-RU" sz="24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Борис Акунин. Настоящее имя — Григорий Чхартишвили.</a:t>
                      </a:r>
                      <a:endParaRPr sz="2400">
                        <a:solidFill>
                          <a:srgbClr val="434343"/>
                        </a:solidFill>
                      </a:endParaRPr>
                    </a:p>
                    <a:p>
                      <a:pPr marL="269999" marR="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2400"/>
                        <a:buFont typeface="Tahoma"/>
                        <a:buAutoNum type="arabicPeriod"/>
                      </a:pPr>
                      <a:r>
                        <a:rPr lang="ru-RU" sz="24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Кир Булычев. Настоящее имя — Игорь Можейко.</a:t>
                      </a:r>
                      <a:endParaRPr sz="2400">
                        <a:solidFill>
                          <a:srgbClr val="434343"/>
                        </a:solidFill>
                      </a:endParaRPr>
                    </a:p>
                    <a:p>
                      <a:pPr marL="269999" marR="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2400"/>
                        <a:buFont typeface="Tahoma"/>
                        <a:buAutoNum type="arabicPeriod"/>
                      </a:pPr>
                      <a:r>
                        <a:rPr lang="ru-RU" sz="24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Александра Маринина. Настоящее имя — </a:t>
                      </a:r>
                      <a:endParaRPr sz="24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269999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Марина Алексеева.</a:t>
                      </a:r>
                      <a:endParaRPr sz="2400">
                        <a:solidFill>
                          <a:srgbClr val="434343"/>
                        </a:solidFill>
                      </a:endParaRPr>
                    </a:p>
                    <a:p>
                      <a:pPr marL="269999" marR="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2400"/>
                        <a:buFont typeface="Tahoma"/>
                        <a:buAutoNum type="arabicPeriod"/>
                      </a:pPr>
                      <a:r>
                        <a:rPr lang="ru-RU" sz="24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Дарья Донцова. Настоящее имя — Агриппина Донцова.</a:t>
                      </a:r>
                      <a:endParaRPr sz="24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26" name="Google Shape;426;p11"/>
          <p:cNvSpPr/>
          <p:nvPr/>
        </p:nvSpPr>
        <p:spPr>
          <a:xfrm>
            <a:off x="2443225" y="4981425"/>
            <a:ext cx="6891900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Перечислите возможные причины  взятия псевдонима.</a:t>
            </a:r>
            <a:endParaRPr sz="2600" b="1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2"/>
          <p:cNvSpPr/>
          <p:nvPr/>
        </p:nvSpPr>
        <p:spPr>
          <a:xfrm>
            <a:off x="0" y="457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2" name="Google Shape;432;p12"/>
          <p:cNvSpPr/>
          <p:nvPr/>
        </p:nvSpPr>
        <p:spPr>
          <a:xfrm>
            <a:off x="0" y="762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33" name="Google Shape;433;p12"/>
          <p:cNvGraphicFramePr/>
          <p:nvPr>
            <p:extLst>
              <p:ext uri="{D42A27DB-BD31-4B8C-83A1-F6EECF244321}">
                <p14:modId xmlns:p14="http://schemas.microsoft.com/office/powerpoint/2010/main" val="723224863"/>
              </p:ext>
            </p:extLst>
          </p:nvPr>
        </p:nvGraphicFramePr>
        <p:xfrm>
          <a:off x="1081307" y="533400"/>
          <a:ext cx="10029375" cy="577350"/>
        </p:xfrm>
        <a:graphic>
          <a:graphicData uri="http://schemas.openxmlformats.org/drawingml/2006/table">
            <a:tbl>
              <a:tblPr>
                <a:noFill/>
                <a:tableStyleId>{AE6467FB-C166-4FED-B87C-CCD76D87F68A}</a:tableStyleId>
              </a:tblPr>
              <a:tblGrid>
                <a:gridCol w="1002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7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Примерные ответы</a:t>
                      </a:r>
                      <a:endParaRPr sz="3600" b="1" dirty="0">
                        <a:solidFill>
                          <a:srgbClr val="0070C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4" name="Google Shape;434;p12"/>
          <p:cNvSpPr/>
          <p:nvPr/>
        </p:nvSpPr>
        <p:spPr>
          <a:xfrm>
            <a:off x="1125950" y="1186050"/>
            <a:ext cx="9940200" cy="38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9999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ahoma"/>
              <a:buChar char="●"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Литературные увлечения автора могут повредить ему в профессиональной или личной жизни.</a:t>
            </a:r>
            <a:endParaRPr sz="24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69999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ahoma"/>
              <a:buChar char="●"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Автор не готов рассказывать о себе посторонним людям.</a:t>
            </a:r>
            <a:endParaRPr sz="24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69999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ahoma"/>
              <a:buChar char="●"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Автор обладает неблагозвучной, трудной для запоминания или слишком распространённой фамилией. Также он может </a:t>
            </a:r>
            <a:endParaRPr sz="24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699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являться однофамильцем другого известного человека.</a:t>
            </a:r>
            <a:endParaRPr sz="24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69999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ahoma"/>
              <a:buChar char="●"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Под одним псевдонимом скрывается коллектив авторов, </a:t>
            </a:r>
            <a:endParaRPr sz="24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699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чьи имена труднее запомнить, нежели общий псевдоним.</a:t>
            </a:r>
            <a:endParaRPr sz="24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5" name="Google Shape;435;p12"/>
          <p:cNvSpPr/>
          <p:nvPr/>
        </p:nvSpPr>
        <p:spPr>
          <a:xfrm>
            <a:off x="2013428" y="4959746"/>
            <a:ext cx="8165100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Определите причину, по которой Саша Чёрный взял псевдоним.</a:t>
            </a:r>
            <a:endParaRPr sz="2600" b="1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3"/>
          <p:cNvSpPr txBox="1"/>
          <p:nvPr/>
        </p:nvSpPr>
        <p:spPr>
          <a:xfrm>
            <a:off x="1088571" y="947057"/>
            <a:ext cx="97100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1" name="Google Shape;441;p13"/>
          <p:cNvSpPr/>
          <p:nvPr/>
        </p:nvSpPr>
        <p:spPr>
          <a:xfrm>
            <a:off x="0" y="457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42" name="Google Shape;442;p13"/>
          <p:cNvSpPr/>
          <p:nvPr/>
        </p:nvSpPr>
        <p:spPr>
          <a:xfrm>
            <a:off x="0" y="762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43" name="Google Shape;443;p13"/>
          <p:cNvSpPr/>
          <p:nvPr/>
        </p:nvSpPr>
        <p:spPr>
          <a:xfrm>
            <a:off x="1034150" y="645003"/>
            <a:ext cx="101781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Примерный ответ</a:t>
            </a:r>
            <a:endParaRPr sz="2000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4" name="Google Shape;444;p13"/>
          <p:cNvSpPr/>
          <p:nvPr/>
        </p:nvSpPr>
        <p:spPr>
          <a:xfrm>
            <a:off x="1293400" y="1564275"/>
            <a:ext cx="6557400" cy="26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Он сомневался в успехе своей литературной деятельности, опасался, возможно, порицания окружающих в случае неудачи.</a:t>
            </a:r>
            <a:endParaRPr sz="32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5" name="Google Shape;44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0200" y="2886500"/>
            <a:ext cx="5747775" cy="374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4"/>
          <p:cNvSpPr txBox="1"/>
          <p:nvPr/>
        </p:nvSpPr>
        <p:spPr>
          <a:xfrm>
            <a:off x="1088571" y="947057"/>
            <a:ext cx="97100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1" name="Google Shape;451;p14"/>
          <p:cNvSpPr/>
          <p:nvPr/>
        </p:nvSpPr>
        <p:spPr>
          <a:xfrm>
            <a:off x="0" y="457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52" name="Google Shape;452;p14"/>
          <p:cNvSpPr/>
          <p:nvPr/>
        </p:nvSpPr>
        <p:spPr>
          <a:xfrm>
            <a:off x="0" y="762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53" name="Google Shape;453;p14"/>
          <p:cNvSpPr/>
          <p:nvPr/>
        </p:nvSpPr>
        <p:spPr>
          <a:xfrm>
            <a:off x="558599" y="681250"/>
            <a:ext cx="6780900" cy="3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1908 год – начал издаваться  знаменитый сатирический журнал «</a:t>
            </a:r>
            <a:r>
              <a:rPr lang="ru-RU" sz="30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Сатирикон</a:t>
            </a:r>
            <a:r>
              <a:rPr lang="ru-RU" sz="3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». </a:t>
            </a:r>
            <a:endParaRPr sz="3000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 словам Корнея Чуковского, получив свежий номер журнала, читатель, прежде всего, искал в нём стихи Саши Чёрного.</a:t>
            </a:r>
            <a:endParaRPr sz="3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54" name="Google Shape;454;p14" descr="C:\Users\Z\Downloads\page1-450px-Сатирикон._1910._№08.pdf.jpg"/>
          <p:cNvPicPr preferRelativeResize="0"/>
          <p:nvPr/>
        </p:nvPicPr>
        <p:blipFill rotWithShape="1">
          <a:blip r:embed="rId3">
            <a:alphaModFix/>
          </a:blip>
          <a:srcRect l="3305" t="2125" r="3314" b="2116"/>
          <a:stretch/>
        </p:blipFill>
        <p:spPr>
          <a:xfrm>
            <a:off x="7483911" y="1177889"/>
            <a:ext cx="2888100" cy="4414800"/>
          </a:xfrm>
          <a:prstGeom prst="roundRect">
            <a:avLst>
              <a:gd name="adj" fmla="val 6379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55" name="Google Shape;45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7699" y="4068000"/>
            <a:ext cx="2791800" cy="221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5"/>
          <p:cNvSpPr txBox="1"/>
          <p:nvPr/>
        </p:nvSpPr>
        <p:spPr>
          <a:xfrm>
            <a:off x="1088571" y="947057"/>
            <a:ext cx="97100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1" name="Google Shape;461;p15"/>
          <p:cNvSpPr/>
          <p:nvPr/>
        </p:nvSpPr>
        <p:spPr>
          <a:xfrm>
            <a:off x="0" y="457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62" name="Google Shape;462;p15"/>
          <p:cNvSpPr/>
          <p:nvPr/>
        </p:nvSpPr>
        <p:spPr>
          <a:xfrm>
            <a:off x="0" y="762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63" name="Google Shape;463;p15"/>
          <p:cNvSpPr/>
          <p:nvPr/>
        </p:nvSpPr>
        <p:spPr>
          <a:xfrm>
            <a:off x="590222" y="598049"/>
            <a:ext cx="9939600" cy="3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   Поэт занимался также переводами зарубежных классиков. Известный композитор Д. Шостакович создал на слова Саши Чёрного цикл музыкальных произведений. </a:t>
            </a:r>
            <a:endParaRPr sz="2600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  Жизнь этого замечательного поэта и писателя оборвалась трагически: 5 июля 1932 года загорелась одна из ферм по соседству. Саша Чёрный, рискуя жизнью, помогал в тушении пожара, а потом, придя домой, слёг и больше не поднялся...</a:t>
            </a:r>
            <a:endParaRPr sz="2600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4" name="Google Shape;464;p15"/>
          <p:cNvSpPr/>
          <p:nvPr/>
        </p:nvSpPr>
        <p:spPr>
          <a:xfrm>
            <a:off x="2121149" y="3777149"/>
            <a:ext cx="7644900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Выпишите основные даты из биографии поэта, записав цифры словами и определив разряд числительных.</a:t>
            </a:r>
            <a:endParaRPr sz="2600" b="1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6"/>
          <p:cNvSpPr txBox="1"/>
          <p:nvPr/>
        </p:nvSpPr>
        <p:spPr>
          <a:xfrm>
            <a:off x="1088571" y="947057"/>
            <a:ext cx="97100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0" name="Google Shape;470;p16"/>
          <p:cNvSpPr/>
          <p:nvPr/>
        </p:nvSpPr>
        <p:spPr>
          <a:xfrm>
            <a:off x="0" y="457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71" name="Google Shape;471;p16"/>
          <p:cNvSpPr/>
          <p:nvPr/>
        </p:nvSpPr>
        <p:spPr>
          <a:xfrm>
            <a:off x="0" y="762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72" name="Google Shape;472;p16"/>
          <p:cNvGraphicFramePr/>
          <p:nvPr/>
        </p:nvGraphicFramePr>
        <p:xfrm>
          <a:off x="1063170" y="609600"/>
          <a:ext cx="9735450" cy="365760"/>
        </p:xfrm>
        <a:graphic>
          <a:graphicData uri="http://schemas.openxmlformats.org/drawingml/2006/table">
            <a:tbl>
              <a:tblPr>
                <a:noFill/>
                <a:tableStyleId>{AE6467FB-C166-4FED-B87C-CCD76D87F68A}</a:tableStyleId>
              </a:tblPr>
              <a:tblGrid>
                <a:gridCol w="973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3" name="Google Shape;473;p16"/>
          <p:cNvSpPr/>
          <p:nvPr/>
        </p:nvSpPr>
        <p:spPr>
          <a:xfrm>
            <a:off x="3048000" y="561640"/>
            <a:ext cx="6096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Проверьте себя</a:t>
            </a:r>
            <a:endParaRPr sz="3600" b="1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4" name="Google Shape;474;p16"/>
          <p:cNvSpPr/>
          <p:nvPr/>
        </p:nvSpPr>
        <p:spPr>
          <a:xfrm>
            <a:off x="1088575" y="1296125"/>
            <a:ext cx="9065700" cy="3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507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Tahoma"/>
              <a:buAutoNum type="arabicPeriod"/>
            </a:pPr>
            <a:r>
              <a:rPr lang="ru-RU" sz="28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Тринадцатого (простое, порядковое) октября тысяча восемьсот восьмидесятого (составное, порядковое) года.</a:t>
            </a:r>
            <a:endParaRPr sz="28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2507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Tahoma"/>
              <a:buAutoNum type="arabicPeriod"/>
            </a:pPr>
            <a:r>
              <a:rPr lang="ru-RU" sz="28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Пятого (простое, порядковое) июля тысяча девятьсот тридцать второго (составное, порядковое) года.</a:t>
            </a:r>
            <a:endParaRPr sz="28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75" name="Google Shape;475;p16"/>
          <p:cNvPicPr preferRelativeResize="0"/>
          <p:nvPr/>
        </p:nvPicPr>
        <p:blipFill>
          <a:blip r:embed="rId3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4500" y="3470125"/>
            <a:ext cx="3162849" cy="258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7"/>
          <p:cNvSpPr txBox="1"/>
          <p:nvPr/>
        </p:nvSpPr>
        <p:spPr>
          <a:xfrm>
            <a:off x="1077686" y="914400"/>
            <a:ext cx="97100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1" name="Google Shape;481;p17"/>
          <p:cNvSpPr/>
          <p:nvPr/>
        </p:nvSpPr>
        <p:spPr>
          <a:xfrm>
            <a:off x="0" y="457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82" name="Google Shape;482;p17"/>
          <p:cNvSpPr/>
          <p:nvPr/>
        </p:nvSpPr>
        <p:spPr>
          <a:xfrm>
            <a:off x="0" y="762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83" name="Google Shape;483;p17"/>
          <p:cNvSpPr/>
          <p:nvPr/>
        </p:nvSpPr>
        <p:spPr>
          <a:xfrm>
            <a:off x="1110342" y="484252"/>
            <a:ext cx="99714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Перечислите СМИ, заполнив распределительную таблицу и отметив  приоритетные средства для каждой эпохи.</a:t>
            </a:r>
            <a:endParaRPr sz="3200" b="1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484" name="Google Shape;484;p17"/>
          <p:cNvGraphicFramePr/>
          <p:nvPr/>
        </p:nvGraphicFramePr>
        <p:xfrm>
          <a:off x="845457" y="2146661"/>
          <a:ext cx="10127350" cy="182880"/>
        </p:xfrm>
        <a:graphic>
          <a:graphicData uri="http://schemas.openxmlformats.org/drawingml/2006/table">
            <a:tbl>
              <a:tblPr>
                <a:noFill/>
                <a:tableStyleId>{AE6467FB-C166-4FED-B87C-CCD76D87F68A}</a:tableStyleId>
              </a:tblPr>
              <a:tblGrid>
                <a:gridCol w="1012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marR="0" lvl="0" indent="-2667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 Condensed"/>
                        <a:buNone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85" name="Google Shape;485;p17"/>
          <p:cNvGraphicFramePr/>
          <p:nvPr>
            <p:extLst>
              <p:ext uri="{D42A27DB-BD31-4B8C-83A1-F6EECF244321}">
                <p14:modId xmlns:p14="http://schemas.microsoft.com/office/powerpoint/2010/main" val="4004052459"/>
              </p:ext>
            </p:extLst>
          </p:nvPr>
        </p:nvGraphicFramePr>
        <p:xfrm>
          <a:off x="1199149" y="2309441"/>
          <a:ext cx="9793725" cy="2418050"/>
        </p:xfrm>
        <a:graphic>
          <a:graphicData uri="http://schemas.openxmlformats.org/drawingml/2006/table">
            <a:tbl>
              <a:tblPr firstRow="1" bandRow="1">
                <a:tableStyleId>{AE6467FB-C166-4FED-B87C-CCD76D87F68A}</a:tableStyleId>
              </a:tblPr>
              <a:tblGrid>
                <a:gridCol w="243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2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>
                          <a:sym typeface="Tahoma"/>
                        </a:rPr>
                        <a:t>ХІХ век</a:t>
                      </a:r>
                      <a:endParaRPr sz="26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>
                          <a:sym typeface="Tahoma"/>
                        </a:rPr>
                        <a:t>ХХ век</a:t>
                      </a:r>
                      <a:endParaRPr sz="26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>
                          <a:sym typeface="Tahoma"/>
                        </a:rPr>
                        <a:t>ХХІ век</a:t>
                      </a:r>
                      <a:endParaRPr sz="26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86" name="Google Shape;4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2924" y="3884901"/>
            <a:ext cx="3039524" cy="219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8"/>
          <p:cNvSpPr txBox="1"/>
          <p:nvPr/>
        </p:nvSpPr>
        <p:spPr>
          <a:xfrm>
            <a:off x="1077686" y="914400"/>
            <a:ext cx="97100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2" name="Google Shape;492;p18"/>
          <p:cNvSpPr/>
          <p:nvPr/>
        </p:nvSpPr>
        <p:spPr>
          <a:xfrm>
            <a:off x="0" y="457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3" name="Google Shape;493;p18"/>
          <p:cNvSpPr/>
          <p:nvPr/>
        </p:nvSpPr>
        <p:spPr>
          <a:xfrm>
            <a:off x="0" y="762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4" name="Google Shape;494;p18"/>
          <p:cNvSpPr/>
          <p:nvPr/>
        </p:nvSpPr>
        <p:spPr>
          <a:xfrm>
            <a:off x="1110342" y="514290"/>
            <a:ext cx="9971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Примерные ответы</a:t>
            </a:r>
            <a:endParaRPr sz="3600" b="1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495" name="Google Shape;495;p18"/>
          <p:cNvGraphicFramePr/>
          <p:nvPr/>
        </p:nvGraphicFramePr>
        <p:xfrm>
          <a:off x="845457" y="2146661"/>
          <a:ext cx="10127350" cy="182880"/>
        </p:xfrm>
        <a:graphic>
          <a:graphicData uri="http://schemas.openxmlformats.org/drawingml/2006/table">
            <a:tbl>
              <a:tblPr>
                <a:noFill/>
                <a:tableStyleId>{AE6467FB-C166-4FED-B87C-CCD76D87F68A}</a:tableStyleId>
              </a:tblPr>
              <a:tblGrid>
                <a:gridCol w="1012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marR="0" lvl="0" indent="-2667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 Condensed"/>
                        <a:buNone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6" name="Google Shape;496;p18"/>
          <p:cNvGraphicFramePr/>
          <p:nvPr>
            <p:extLst>
              <p:ext uri="{D42A27DB-BD31-4B8C-83A1-F6EECF244321}">
                <p14:modId xmlns:p14="http://schemas.microsoft.com/office/powerpoint/2010/main" val="625923943"/>
              </p:ext>
            </p:extLst>
          </p:nvPr>
        </p:nvGraphicFramePr>
        <p:xfrm>
          <a:off x="1199149" y="1318841"/>
          <a:ext cx="9793725" cy="4352050"/>
        </p:xfrm>
        <a:graphic>
          <a:graphicData uri="http://schemas.openxmlformats.org/drawingml/2006/table">
            <a:tbl>
              <a:tblPr firstRow="1" bandRow="1">
                <a:tableStyleId>{AE6467FB-C166-4FED-B87C-CCD76D87F68A}</a:tableStyleId>
              </a:tblPr>
              <a:tblGrid>
                <a:gridCol w="243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2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dirty="0">
                          <a:sym typeface="Tahoma"/>
                        </a:rPr>
                        <a:t>ХІХ век</a:t>
                      </a:r>
                      <a:endParaRPr sz="26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>
                          <a:sym typeface="Tahoma"/>
                        </a:rPr>
                        <a:t>ХХ век</a:t>
                      </a:r>
                      <a:endParaRPr sz="26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>
                          <a:sym typeface="Tahoma"/>
                        </a:rPr>
                        <a:t>ХХІ век</a:t>
                      </a:r>
                      <a:endParaRPr sz="26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>
                          <a:sym typeface="Tahoma"/>
                        </a:rPr>
                        <a:t>Газеты</a:t>
                      </a:r>
                      <a:endParaRPr sz="26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>
                          <a:sym typeface="Tahoma"/>
                        </a:rPr>
                        <a:t>Газеты</a:t>
                      </a:r>
                      <a:endParaRPr sz="26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>
                          <a:sym typeface="Tahoma"/>
                        </a:rPr>
                        <a:t>Газеты</a:t>
                      </a:r>
                      <a:endParaRPr sz="26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dirty="0">
                          <a:sym typeface="Tahoma"/>
                        </a:rPr>
                        <a:t>Журналы</a:t>
                      </a:r>
                      <a:endParaRPr sz="26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>
                          <a:sym typeface="Tahoma"/>
                        </a:rPr>
                        <a:t>Журналы</a:t>
                      </a:r>
                      <a:endParaRPr sz="26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>
                          <a:sym typeface="Tahoma"/>
                        </a:rPr>
                        <a:t>Журналы</a:t>
                      </a:r>
                      <a:endParaRPr sz="26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>
                          <a:sym typeface="Tahoma"/>
                        </a:rPr>
                        <a:t>Радио </a:t>
                      </a:r>
                      <a:endParaRPr sz="26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>
                          <a:sym typeface="Tahoma"/>
                        </a:rPr>
                        <a:t>Радио </a:t>
                      </a:r>
                      <a:endParaRPr sz="26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>
                          <a:sym typeface="Tahoma"/>
                        </a:rPr>
                        <a:t>Радио </a:t>
                      </a:r>
                      <a:endParaRPr sz="26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>
                          <a:sym typeface="Tahoma"/>
                        </a:rPr>
                        <a:t> </a:t>
                      </a:r>
                      <a:endParaRPr sz="26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>
                          <a:sym typeface="Tahoma"/>
                        </a:rPr>
                        <a:t>Телевидение </a:t>
                      </a:r>
                      <a:endParaRPr sz="26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>
                          <a:sym typeface="Tahoma"/>
                        </a:rPr>
                        <a:t>Телевидение </a:t>
                      </a:r>
                      <a:endParaRPr sz="26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6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>
                          <a:sym typeface="Tahoma"/>
                        </a:rPr>
                        <a:t> </a:t>
                      </a:r>
                      <a:endParaRPr sz="26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>
                          <a:sym typeface="Tahoma"/>
                        </a:rPr>
                        <a:t> </a:t>
                      </a:r>
                      <a:endParaRPr sz="26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dirty="0">
                          <a:sym typeface="Tahoma"/>
                        </a:rPr>
                        <a:t>Интернет </a:t>
                      </a:r>
                      <a:endParaRPr sz="2600" dirty="0"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dirty="0">
                          <a:sym typeface="Tahoma"/>
                        </a:rPr>
                        <a:t>(социальные сети, чат-боты, </a:t>
                      </a:r>
                      <a:endParaRPr sz="2600" dirty="0"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dirty="0" err="1">
                          <a:sym typeface="Tahoma"/>
                        </a:rPr>
                        <a:t>YouTube</a:t>
                      </a:r>
                      <a:r>
                        <a:rPr lang="ru-RU" sz="2600" dirty="0">
                          <a:sym typeface="Tahoma"/>
                        </a:rPr>
                        <a:t>-каналы </a:t>
                      </a:r>
                      <a:endParaRPr sz="2600" dirty="0"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dirty="0">
                          <a:sym typeface="Tahoma"/>
                        </a:rPr>
                        <a:t>и т. п.)</a:t>
                      </a:r>
                      <a:endParaRPr sz="26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9"/>
          <p:cNvSpPr txBox="1"/>
          <p:nvPr/>
        </p:nvSpPr>
        <p:spPr>
          <a:xfrm>
            <a:off x="1088571" y="947057"/>
            <a:ext cx="97100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2" name="Google Shape;502;p19"/>
          <p:cNvSpPr/>
          <p:nvPr/>
        </p:nvSpPr>
        <p:spPr>
          <a:xfrm>
            <a:off x="0" y="457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03" name="Google Shape;503;p19"/>
          <p:cNvSpPr/>
          <p:nvPr/>
        </p:nvSpPr>
        <p:spPr>
          <a:xfrm>
            <a:off x="0" y="762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504" name="Google Shape;504;p19"/>
          <p:cNvGraphicFramePr/>
          <p:nvPr>
            <p:extLst>
              <p:ext uri="{D42A27DB-BD31-4B8C-83A1-F6EECF244321}">
                <p14:modId xmlns:p14="http://schemas.microsoft.com/office/powerpoint/2010/main" val="1714079466"/>
              </p:ext>
            </p:extLst>
          </p:nvPr>
        </p:nvGraphicFramePr>
        <p:xfrm>
          <a:off x="1107433" y="492452"/>
          <a:ext cx="9977150" cy="5334000"/>
        </p:xfrm>
        <a:graphic>
          <a:graphicData uri="http://schemas.openxmlformats.org/drawingml/2006/table">
            <a:tbl>
              <a:tblPr>
                <a:noFill/>
                <a:tableStyleId>{AE6467FB-C166-4FED-B87C-CCD76D87F68A}</a:tableStyleId>
              </a:tblPr>
              <a:tblGrid>
                <a:gridCol w="997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00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5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Будучи хорошо осведомлённым о характере и мотивах поведения своих соотечественников и особенно столичных горожан, Саша Чёрный знал, что значительной частью рядовых петербуржцев газеты понимались как источник культуры. </a:t>
                      </a:r>
                      <a:endParaRPr sz="25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5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Его герой из стихотворения «Отъезд петербуржца» (1909), собирающийся «на лето удирать на юг», должен перед отъездом сделать многое: </a:t>
                      </a:r>
                      <a:endParaRPr sz="2500" b="1" dirty="0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500" b="1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«Надо подписаться завтра на газеты,</a:t>
                      </a:r>
                      <a:br>
                        <a:rPr lang="ru-RU" sz="2500" b="1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ru-RU" sz="2500" b="1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Чтобы от культуры нашей не отстать,</a:t>
                      </a:r>
                      <a:br>
                        <a:rPr lang="ru-RU" sz="2500" b="1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ru-RU" sz="2500" b="1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Заказать плацкарту, починить штиблеты</a:t>
                      </a:r>
                      <a:br>
                        <a:rPr lang="ru-RU" sz="2500" b="1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ru-RU" sz="2500" b="1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(И к дантисту сбегать можно нынче в пять)».</a:t>
                      </a:r>
                      <a:endParaRPr sz="2500" b="1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500" dirty="0">
                          <a:solidFill>
                            <a:schemeClr val="accent4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/>
                      </a:r>
                      <a:br>
                        <a:rPr lang="ru-RU" sz="2500" dirty="0">
                          <a:solidFill>
                            <a:schemeClr val="accent4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ru-RU" sz="2500" dirty="0">
                          <a:solidFill>
                            <a:schemeClr val="accent4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</a:t>
                      </a:r>
                      <a:r>
                        <a:rPr lang="ru-RU" sz="25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 поведении отъезжающего петербуржца наблюдается </a:t>
                      </a:r>
                      <a:endParaRPr sz="2500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5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явная алогичность. В чём она заключается?</a:t>
                      </a:r>
                      <a:endParaRPr sz="2500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0"/>
          <p:cNvSpPr/>
          <p:nvPr/>
        </p:nvSpPr>
        <p:spPr>
          <a:xfrm>
            <a:off x="1178250" y="1451775"/>
            <a:ext cx="9835500" cy="30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Зачем подписываться на газеты, если ты собрался «на лето удирать на юг», а потому читать их не сможешь?</a:t>
            </a:r>
            <a:r>
              <a:rPr lang="ru-RU" sz="3000"/>
              <a:t> </a:t>
            </a:r>
            <a:r>
              <a:rPr lang="ru-RU" sz="3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Возможно, герой стихотворения собирается подписаться на газеты скорее по привычке, нежели по необходимости.</a:t>
            </a:r>
            <a:endParaRPr sz="3000"/>
          </a:p>
        </p:txBody>
      </p:sp>
      <p:sp>
        <p:nvSpPr>
          <p:cNvPr id="510" name="Google Shape;510;p20"/>
          <p:cNvSpPr/>
          <p:nvPr/>
        </p:nvSpPr>
        <p:spPr>
          <a:xfrm>
            <a:off x="1034150" y="645003"/>
            <a:ext cx="10178100" cy="7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Примерный ответ</a:t>
            </a:r>
            <a:endParaRPr sz="2000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11" name="Google Shape;5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2400" y="3745075"/>
            <a:ext cx="4008326" cy="2039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400006" y="6510996"/>
            <a:ext cx="11486109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609963" y="6640582"/>
            <a:ext cx="11089724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4">
            <a:extLst>
              <a:ext uri="{FF2B5EF4-FFF2-40B4-BE49-F238E27FC236}">
                <a16:creationId xmlns:a16="http://schemas.microsoft.com/office/drawing/2014/main" id="{072D82C0-95C0-4E5C-AB55-C42DD3D5C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6667" y="489858"/>
            <a:ext cx="9147035" cy="653859"/>
          </a:xfrm>
        </p:spPr>
        <p:txBody>
          <a:bodyPr/>
          <a:lstStyle/>
          <a:p>
            <a:r>
              <a:rPr lang="kk-KZ" sz="36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Сегодня на уроке</a:t>
            </a:r>
            <a:endParaRPr lang="en-ID" sz="36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Google Shape;362;p3"/>
          <p:cNvSpPr/>
          <p:nvPr/>
        </p:nvSpPr>
        <p:spPr>
          <a:xfrm>
            <a:off x="1166650" y="1439325"/>
            <a:ext cx="6500100" cy="25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●"/>
            </a:pPr>
            <a:r>
              <a:rPr lang="ru-RU" sz="26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познакомитесь с творчеством Саши Чёрного;</a:t>
            </a:r>
            <a:endParaRPr sz="2600" dirty="0"/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●"/>
            </a:pPr>
            <a:r>
              <a:rPr lang="ru-RU" sz="26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прочитаете его стихотворение «Диета», определите комическое и сатирическое в жизни и искусстве;</a:t>
            </a:r>
            <a:endParaRPr sz="26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●"/>
            </a:pPr>
            <a:r>
              <a:rPr lang="ru-RU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сможете </a:t>
            </a:r>
            <a:r>
              <a:rPr lang="ru-RU" sz="26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произвести текстуальный анализ произведения;</a:t>
            </a:r>
            <a:endParaRPr sz="2600" dirty="0"/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●"/>
            </a:pPr>
            <a:r>
              <a:rPr lang="ru-RU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будете использовать имена числительные в соответствующих формах.</a:t>
            </a:r>
            <a:endParaRPr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510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6" name="Google Shape;516;p21"/>
          <p:cNvGraphicFramePr/>
          <p:nvPr>
            <p:extLst>
              <p:ext uri="{D42A27DB-BD31-4B8C-83A1-F6EECF244321}">
                <p14:modId xmlns:p14="http://schemas.microsoft.com/office/powerpoint/2010/main" val="3879921188"/>
              </p:ext>
            </p:extLst>
          </p:nvPr>
        </p:nvGraphicFramePr>
        <p:xfrm>
          <a:off x="1263430" y="603447"/>
          <a:ext cx="9665125" cy="581533"/>
        </p:xfrm>
        <a:graphic>
          <a:graphicData uri="http://schemas.openxmlformats.org/drawingml/2006/table">
            <a:tbl>
              <a:tblPr>
                <a:noFill/>
                <a:tableStyleId>{AE6467FB-C166-4FED-B87C-CCD76D87F68A}</a:tableStyleId>
              </a:tblPr>
              <a:tblGrid>
                <a:gridCol w="966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3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Виды комментариев</a:t>
                      </a:r>
                      <a:endParaRPr sz="3600" b="1" dirty="0">
                        <a:solidFill>
                          <a:srgbClr val="0070C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7" name="Google Shape;517;p21"/>
          <p:cNvGraphicFramePr/>
          <p:nvPr>
            <p:extLst>
              <p:ext uri="{D42A27DB-BD31-4B8C-83A1-F6EECF244321}">
                <p14:modId xmlns:p14="http://schemas.microsoft.com/office/powerpoint/2010/main" val="1094692448"/>
              </p:ext>
            </p:extLst>
          </p:nvPr>
        </p:nvGraphicFramePr>
        <p:xfrm>
          <a:off x="1263428" y="1331171"/>
          <a:ext cx="9609000" cy="3449605"/>
        </p:xfrm>
        <a:graphic>
          <a:graphicData uri="http://schemas.openxmlformats.org/drawingml/2006/table">
            <a:tbl>
              <a:tblPr firstRow="1" bandRow="1">
                <a:tableStyleId>{AE6467FB-C166-4FED-B87C-CCD76D87F68A}</a:tableStyleId>
              </a:tblPr>
              <a:tblGrid>
                <a:gridCol w="480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ahoma"/>
                        <a:buNone/>
                      </a:pPr>
                      <a:r>
                        <a:rPr lang="ru-RU" sz="2600" dirty="0">
                          <a:sym typeface="Tahoma"/>
                        </a:rPr>
                        <a:t>Текстуальный </a:t>
                      </a:r>
                      <a:endParaRPr sz="26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>
                          <a:sym typeface="Tahoma"/>
                        </a:rPr>
                        <a:t>Концепционный </a:t>
                      </a:r>
                      <a:endParaRPr sz="26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ahoma"/>
                        <a:buNone/>
                      </a:pPr>
                      <a:r>
                        <a:rPr lang="ru-RU" sz="2600" dirty="0">
                          <a:sym typeface="Tahoma"/>
                        </a:rPr>
                        <a:t>объяснение текста, раскрытие проблемы</a:t>
                      </a:r>
                      <a:endParaRPr sz="2600" dirty="0"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ahoma"/>
                        <a:buNone/>
                      </a:pPr>
                      <a:r>
                        <a:rPr lang="ru-RU" sz="2600" dirty="0">
                          <a:sym typeface="Tahoma"/>
                        </a:rPr>
                        <a:t>осмысление проблемы, размышление над поставленным вопросом, объяснение, почему автор из множества проблем </a:t>
                      </a:r>
                      <a:endParaRPr sz="2600" dirty="0"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ahoma"/>
                        <a:buNone/>
                      </a:pPr>
                      <a:r>
                        <a:rPr lang="ru-RU" sz="2600" dirty="0">
                          <a:sym typeface="Tahoma"/>
                        </a:rPr>
                        <a:t>выбрал именно эту</a:t>
                      </a:r>
                      <a:endParaRPr sz="2600" dirty="0"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2"/>
          <p:cNvSpPr/>
          <p:nvPr/>
        </p:nvSpPr>
        <p:spPr>
          <a:xfrm>
            <a:off x="543189" y="509325"/>
            <a:ext cx="101724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Послушайте стихотворение «Диета» и произведите текстуальный комментарий, ответив на вопросы.</a:t>
            </a:r>
            <a:endParaRPr sz="2800" b="1" i="0" u="none" strike="noStrike" cap="none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3" name="Google Shape;523;p22"/>
          <p:cNvSpPr/>
          <p:nvPr/>
        </p:nvSpPr>
        <p:spPr>
          <a:xfrm>
            <a:off x="1578900" y="1525125"/>
            <a:ext cx="4900500" cy="42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Диета</a:t>
            </a:r>
            <a:endParaRPr sz="2400" b="1">
              <a:solidFill>
                <a:schemeClr val="accent4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Каждый месяц к сроку надо</a:t>
            </a:r>
            <a:endParaRPr sz="240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Подписаться на газеты.</a:t>
            </a:r>
            <a:endParaRPr sz="240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В них подробные ответы</a:t>
            </a:r>
            <a:endParaRPr sz="240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На любую немощь стада.</a:t>
            </a:r>
            <a:endParaRPr sz="24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Боговздорец иль политик,</a:t>
            </a:r>
            <a:endParaRPr sz="240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Радикал иль чёрный рак,</a:t>
            </a:r>
            <a:endParaRPr sz="240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Гениальный иль дурак,</a:t>
            </a:r>
            <a:endParaRPr sz="240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Оптимист иль кислый нытик —</a:t>
            </a:r>
            <a:endParaRPr sz="240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На газетной простыне</a:t>
            </a:r>
            <a:endParaRPr sz="240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Все найдут своё вполне.</a:t>
            </a:r>
            <a:endParaRPr sz="240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endParaRPr sz="240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Получая аккуратно</a:t>
            </a:r>
            <a:endParaRPr sz="240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Каждый день листы газет,</a:t>
            </a:r>
            <a:endParaRPr sz="240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Я с улыбкой благодатной,</a:t>
            </a:r>
            <a:endParaRPr sz="240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Бандероли не вскрывая,</a:t>
            </a:r>
            <a:endParaRPr sz="240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Аккуратно, не читая,</a:t>
            </a:r>
            <a:endParaRPr sz="240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Их бросаю за буфет.</a:t>
            </a:r>
            <a:endParaRPr sz="240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endParaRPr sz="240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Целый месяц эту пробу</a:t>
            </a:r>
            <a:endParaRPr sz="240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Я проделал. Оживаю!</a:t>
            </a:r>
            <a:endParaRPr sz="240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Потерял слепую злобу,</a:t>
            </a:r>
            <a:endParaRPr sz="240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Сам себя не истязаю;</a:t>
            </a:r>
            <a:endParaRPr sz="240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Появился аппетит,</a:t>
            </a:r>
            <a:endParaRPr sz="240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Даже мысли появились...</a:t>
            </a:r>
            <a:endParaRPr sz="240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Снова щеки округлились....</a:t>
            </a:r>
            <a:endParaRPr sz="240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И печенка не болит.</a:t>
            </a:r>
            <a:endParaRPr sz="240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endParaRPr sz="2400">
              <a:solidFill>
                <a:srgbClr val="434343"/>
              </a:solidFill>
            </a:endParaRPr>
          </a:p>
        </p:txBody>
      </p:sp>
      <p:pic>
        <p:nvPicPr>
          <p:cNvPr id="524" name="Google Shape;5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4050" y="2107950"/>
            <a:ext cx="2933599" cy="272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3"/>
          <p:cNvSpPr/>
          <p:nvPr/>
        </p:nvSpPr>
        <p:spPr>
          <a:xfrm>
            <a:off x="1578900" y="1469400"/>
            <a:ext cx="5033400" cy="42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Диета</a:t>
            </a:r>
            <a:endParaRPr sz="2400" b="1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В безвозмездное владенье</a:t>
            </a:r>
            <a:endParaRPr sz="240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Отдаю я средство это</a:t>
            </a:r>
            <a:endParaRPr sz="240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Всем, кто чахнет без просвета</a:t>
            </a:r>
            <a:endParaRPr sz="240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Над унылым отраженьем</a:t>
            </a:r>
            <a:endParaRPr sz="240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Жизни мерзкой и гнилой,</a:t>
            </a:r>
            <a:endParaRPr sz="240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Дикой, глупой, скучной, злой...</a:t>
            </a:r>
            <a:endParaRPr sz="240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Получая аккуратно</a:t>
            </a:r>
            <a:endParaRPr sz="240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Каждый день листы газет,</a:t>
            </a:r>
            <a:endParaRPr sz="24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Бандероли не вскрывая,</a:t>
            </a:r>
            <a:endParaRPr sz="240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Вы спокойно, не читая,</a:t>
            </a:r>
            <a:endParaRPr sz="240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Их бросайте за буфет.</a:t>
            </a:r>
            <a:endParaRPr sz="240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endParaRPr sz="2400">
              <a:solidFill>
                <a:srgbClr val="434343"/>
              </a:solidFill>
            </a:endParaRPr>
          </a:p>
        </p:txBody>
      </p:sp>
      <p:sp>
        <p:nvSpPr>
          <p:cNvPr id="530" name="Google Shape;530;p23"/>
          <p:cNvSpPr/>
          <p:nvPr/>
        </p:nvSpPr>
        <p:spPr>
          <a:xfrm>
            <a:off x="259409" y="453600"/>
            <a:ext cx="10172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Послушайте стихотворение «Диета» и произведите текстуальный комментарий, ответив на вопросы.</a:t>
            </a:r>
            <a:endParaRPr sz="2800" b="1" i="0" u="none" strike="noStrike" cap="none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31" name="Google Shape;5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4050" y="2107950"/>
            <a:ext cx="2933599" cy="272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4"/>
          <p:cNvSpPr/>
          <p:nvPr/>
        </p:nvSpPr>
        <p:spPr>
          <a:xfrm>
            <a:off x="1125700" y="564225"/>
            <a:ext cx="7216500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Произведите текстуальный комментарий, т. е. объясните первые десять строк стихотворения. </a:t>
            </a:r>
            <a:endParaRPr sz="2800" b="1" i="0" u="none" strike="noStrike" cap="none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86603" marR="0" lvl="1" indent="-238125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ahoma"/>
              <a:buAutoNum type="arabicPeriod"/>
            </a:pPr>
            <a:r>
              <a:rPr lang="ru-RU" sz="24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Какие приметы сарказма вы находите в них? </a:t>
            </a:r>
            <a:endParaRPr sz="2400" b="0" i="0" u="none" strike="noStrike" cap="none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86603" marR="0" lvl="1" indent="-238125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ahoma"/>
              <a:buAutoNum type="arabicPeriod"/>
            </a:pPr>
            <a:r>
              <a:rPr lang="ru-RU" sz="24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О каком средстве говорит поэт и отдаёт его в «безвозмездное владенье»? </a:t>
            </a:r>
            <a:endParaRPr sz="2400" b="0" i="0" u="none" strike="noStrike" cap="none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86603" marR="0" lvl="1" indent="-238125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ahoma"/>
              <a:buAutoNum type="arabicPeriod"/>
            </a:pPr>
            <a:r>
              <a:rPr lang="ru-RU" sz="24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Почему автор советует бросать газеты «за буфет»? </a:t>
            </a:r>
            <a:endParaRPr sz="2400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86603" marR="0" lvl="1" indent="-238125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ahoma"/>
              <a:buAutoNum type="arabicPeriod"/>
            </a:pPr>
            <a:r>
              <a:rPr lang="ru-RU" sz="24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Почему поэт назвал это стихотворение «Диета»? Какая  проблема ставится автором? </a:t>
            </a:r>
            <a:endParaRPr sz="2400" b="0" i="0" u="none" strike="noStrike" cap="none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37" name="Google Shape;537;p24"/>
          <p:cNvPicPr preferRelativeResize="0"/>
          <p:nvPr/>
        </p:nvPicPr>
        <p:blipFill rotWithShape="1">
          <a:blip r:embed="rId3">
            <a:alphaModFix/>
          </a:blip>
          <a:srcRect b="4561"/>
          <a:stretch/>
        </p:blipFill>
        <p:spPr>
          <a:xfrm>
            <a:off x="8211140" y="2282666"/>
            <a:ext cx="2659200" cy="3693300"/>
          </a:xfrm>
          <a:prstGeom prst="roundRect">
            <a:avLst>
              <a:gd name="adj" fmla="val 8756"/>
            </a:avLst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5"/>
          <p:cNvSpPr/>
          <p:nvPr/>
        </p:nvSpPr>
        <p:spPr>
          <a:xfrm>
            <a:off x="1044000" y="419675"/>
            <a:ext cx="10104000" cy="541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Пр</a:t>
            </a:r>
            <a:r>
              <a:rPr lang="ru-RU" sz="36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оверьте себя</a:t>
            </a:r>
            <a:endParaRPr sz="3600" b="1" i="0" u="none" strike="noStrike" cap="none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9999" marR="0" lvl="1" indent="-1397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Tahoma"/>
              <a:buAutoNum type="arabicPeriod"/>
            </a:pPr>
            <a:r>
              <a:rPr lang="ru-RU" sz="22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200" b="1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Какие приметы сарказма вы находите в них?</a:t>
            </a:r>
            <a:r>
              <a:rPr lang="ru-RU" sz="22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2200" b="0" i="0" u="none" strike="noStrike" cap="none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r>
              <a:rPr lang="ru-RU" sz="22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«</a:t>
            </a:r>
            <a:r>
              <a:rPr lang="ru-RU" sz="22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Н</a:t>
            </a:r>
            <a:r>
              <a:rPr lang="ru-RU" sz="22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емощь стада», «</a:t>
            </a:r>
            <a:r>
              <a:rPr lang="ru-RU" sz="2200" b="0" i="0" u="none" strike="noStrike" cap="none" dirty="0" err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боговздорец</a:t>
            </a:r>
            <a:r>
              <a:rPr lang="ru-RU" sz="22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», «кислый нытик»</a:t>
            </a:r>
            <a:r>
              <a:rPr lang="ru-RU" sz="22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2200" dirty="0">
              <a:solidFill>
                <a:srgbClr val="434343"/>
              </a:solidFill>
            </a:endParaRPr>
          </a:p>
          <a:p>
            <a:pPr marL="179999" marR="0" lvl="1" indent="-1397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Tahoma"/>
              <a:buAutoNum type="arabicPeriod"/>
            </a:pPr>
            <a:r>
              <a:rPr lang="ru-RU" sz="22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200" b="1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О каком средстве говорит поэт и отдаёт его в «безвозмездное   </a:t>
            </a:r>
            <a:endParaRPr sz="2200" b="1" i="0" u="none" strike="noStrike" cap="none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69999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владенье»? </a:t>
            </a:r>
            <a:r>
              <a:rPr lang="ru-RU" sz="22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В видении лирического героя Саши Ч</a:t>
            </a:r>
            <a:r>
              <a:rPr lang="ru-RU" sz="22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ё</a:t>
            </a:r>
            <a:r>
              <a:rPr lang="ru-RU" sz="22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рного газеты выступают в качестве источника злобы, самоистязания и потери аппетита для тех, кто их читает. Такое чтение мешает появлению собственных мыслей. Проделав такой опыт с собой, лирический герой стихотворения «Диета» предлагает его в качестве средства </a:t>
            </a:r>
            <a:endParaRPr sz="2200" b="0" i="0" u="none" strike="noStrike" cap="none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9999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2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всем «в безвозмездное владенье»</a:t>
            </a:r>
            <a:r>
              <a:rPr lang="ru-RU" sz="22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2200" dirty="0">
              <a:solidFill>
                <a:srgbClr val="434343"/>
              </a:solidFill>
            </a:endParaRPr>
          </a:p>
          <a:p>
            <a:pPr marL="179999" marR="0" lvl="1" indent="-1397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Tahoma"/>
              <a:buAutoNum type="arabicPeriod"/>
            </a:pPr>
            <a:r>
              <a:rPr lang="ru-RU" sz="22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200" b="1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Почему автор советует бросать газеты «за буфет»? </a:t>
            </a:r>
            <a:endParaRPr sz="2200" b="1" i="0" u="none" strike="noStrike" cap="none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9999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Ч</a:t>
            </a:r>
            <a:r>
              <a:rPr lang="ru-RU" sz="22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тобы не впускать газетный негатив в душу</a:t>
            </a:r>
            <a:r>
              <a:rPr lang="ru-RU" sz="22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2200" dirty="0">
              <a:solidFill>
                <a:srgbClr val="434343"/>
              </a:solidFill>
            </a:endParaRPr>
          </a:p>
          <a:p>
            <a:pPr marL="179999" marR="0" lvl="1" indent="-1397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Tahoma"/>
              <a:buAutoNum type="arabicPeriod"/>
            </a:pPr>
            <a:r>
              <a:rPr lang="ru-RU" sz="22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200" b="1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Почему поэт назвал это стихотворение «Диета»? Какая  </a:t>
            </a:r>
            <a:endParaRPr sz="2200" b="1" i="0" u="none" strike="noStrike" cap="none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69999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проблема ставится автором? </a:t>
            </a:r>
            <a:r>
              <a:rPr lang="ru-RU" sz="22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Автор рассматривает</a:t>
            </a:r>
            <a:endParaRPr sz="2200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69999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проблему узкого кругозора и мелких личных интересов </a:t>
            </a:r>
            <a:endParaRPr sz="2200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69999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русского обывателя.</a:t>
            </a:r>
            <a:endParaRPr sz="2200" b="0" i="0" u="none" strike="noStrike" cap="none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8" name="Google Shape;548;p26"/>
          <p:cNvGraphicFramePr/>
          <p:nvPr>
            <p:extLst>
              <p:ext uri="{D42A27DB-BD31-4B8C-83A1-F6EECF244321}">
                <p14:modId xmlns:p14="http://schemas.microsoft.com/office/powerpoint/2010/main" val="66271010"/>
              </p:ext>
            </p:extLst>
          </p:nvPr>
        </p:nvGraphicFramePr>
        <p:xfrm>
          <a:off x="1128485" y="694507"/>
          <a:ext cx="9938300" cy="4328160"/>
        </p:xfrm>
        <a:graphic>
          <a:graphicData uri="http://schemas.openxmlformats.org/drawingml/2006/table">
            <a:tbl>
              <a:tblPr>
                <a:noFill/>
                <a:tableStyleId>{AE6467FB-C166-4FED-B87C-CCD76D87F68A}</a:tableStyleId>
              </a:tblPr>
              <a:tblGrid>
                <a:gridCol w="99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«Чемодан, мясорубка, корзина»</a:t>
                      </a:r>
                      <a:endParaRPr sz="3600" b="1" dirty="0">
                        <a:solidFill>
                          <a:srgbClr val="0070C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             </a:t>
                      </a:r>
                      <a:r>
                        <a:rPr lang="ru-RU" sz="2400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2800" b="1" dirty="0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Чемодан</a:t>
                      </a:r>
                      <a:r>
                        <a:rPr lang="ru-RU" sz="28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– всё, что пригодится в </a:t>
                      </a:r>
                      <a:endParaRPr sz="28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           дальнейшем.</a:t>
                      </a:r>
                      <a:endParaRPr sz="2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           </a:t>
                      </a:r>
                      <a:r>
                        <a:rPr lang="ru-RU" sz="2800" b="1" dirty="0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Мясорубка</a:t>
                      </a:r>
                      <a:r>
                        <a:rPr lang="ru-RU" sz="28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– информацию переработаю.</a:t>
                      </a:r>
                      <a:endParaRPr sz="2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           </a:t>
                      </a:r>
                      <a:r>
                        <a:rPr lang="ru-RU" sz="2800" b="1" dirty="0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Корзина</a:t>
                      </a:r>
                      <a:r>
                        <a:rPr lang="ru-RU" sz="28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– всё выброшу.</a:t>
                      </a:r>
                      <a:endParaRPr sz="2800" dirty="0"/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49" name="Google Shape;549;p26"/>
          <p:cNvSpPr/>
          <p:nvPr/>
        </p:nvSpPr>
        <p:spPr>
          <a:xfrm>
            <a:off x="0" y="4572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0" name="Google Shape;550;p26" descr="C:\Users\Компьютер-8\Desktop\362551_38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9950" y="1401500"/>
            <a:ext cx="1253325" cy="1210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26" descr="C:\Users\Компьютер-8\Desktop\654604_1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2530" y="2929365"/>
            <a:ext cx="1450750" cy="124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26" descr="C:\Users\Компьютер-8\Desktop\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13371" y="4628028"/>
            <a:ext cx="869042" cy="1060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7" name="Google Shape;557;p27"/>
          <p:cNvGraphicFramePr/>
          <p:nvPr>
            <p:extLst>
              <p:ext uri="{D42A27DB-BD31-4B8C-83A1-F6EECF244321}">
                <p14:modId xmlns:p14="http://schemas.microsoft.com/office/powerpoint/2010/main" val="2675061273"/>
              </p:ext>
            </p:extLst>
          </p:nvPr>
        </p:nvGraphicFramePr>
        <p:xfrm>
          <a:off x="1201072" y="653557"/>
          <a:ext cx="9789875" cy="4754880"/>
        </p:xfrm>
        <a:graphic>
          <a:graphicData uri="http://schemas.openxmlformats.org/drawingml/2006/table">
            <a:tbl>
              <a:tblPr>
                <a:noFill/>
                <a:tableStyleId>{AE6467FB-C166-4FED-B87C-CCD76D87F68A}</a:tableStyleId>
              </a:tblPr>
              <a:tblGrid>
                <a:gridCol w="978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«Чемодан, мясорубка, корзина».</a:t>
                      </a:r>
                      <a:endParaRPr sz="3600" b="1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ahoma"/>
                        <a:buNone/>
                      </a:pPr>
                      <a:r>
                        <a:rPr lang="ru-RU" sz="24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             </a:t>
                      </a:r>
                      <a:r>
                        <a:rPr lang="ru-RU" sz="2400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2800" b="1" dirty="0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Чемодан</a:t>
                      </a:r>
                      <a:r>
                        <a:rPr lang="ru-RU" sz="2800" dirty="0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2800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– сатирические методы, виды</a:t>
                      </a:r>
                      <a:endParaRPr sz="2800" dirty="0">
                        <a:solidFill>
                          <a:srgbClr val="434343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ahoma"/>
                        <a:buNone/>
                      </a:pPr>
                      <a:r>
                        <a:rPr lang="ru-RU" sz="2800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           комментариев.                    </a:t>
                      </a:r>
                      <a:endParaRPr sz="2800" dirty="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ahoma"/>
                        <a:buNone/>
                      </a:pPr>
                      <a:r>
                        <a:rPr lang="ru-RU" sz="2800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              </a:t>
                      </a:r>
                      <a:endParaRPr sz="2800" dirty="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ahoma"/>
                        <a:buNone/>
                      </a:pPr>
                      <a:endParaRPr sz="2800" dirty="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ahoma"/>
                        <a:buNone/>
                      </a:pPr>
                      <a:r>
                        <a:rPr lang="ru-RU" sz="2800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           </a:t>
                      </a:r>
                      <a:r>
                        <a:rPr lang="ru-RU" sz="2800" b="1" dirty="0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Мясорубка</a:t>
                      </a:r>
                      <a:r>
                        <a:rPr lang="ru-RU" sz="2800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– содержание стихотворения   </a:t>
                      </a:r>
                      <a:endParaRPr sz="2800" dirty="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ahoma"/>
                        <a:buNone/>
                      </a:pPr>
                      <a:r>
                        <a:rPr lang="ru-RU" sz="2800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           «Диета».</a:t>
                      </a:r>
                      <a:endParaRPr sz="2800" dirty="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           </a:t>
                      </a:r>
                      <a:r>
                        <a:rPr lang="ru-RU" sz="2800" b="1" dirty="0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Корзина</a:t>
                      </a:r>
                      <a:r>
                        <a:rPr lang="ru-RU" sz="2800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– пуста.</a:t>
                      </a:r>
                      <a:endParaRPr sz="2800" dirty="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58" name="Google Shape;558;p27"/>
          <p:cNvSpPr/>
          <p:nvPr/>
        </p:nvSpPr>
        <p:spPr>
          <a:xfrm>
            <a:off x="0" y="4572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9" name="Google Shape;559;p27" descr="C:\Users\Компьютер-8\Desktop\362551_38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9950" y="1401500"/>
            <a:ext cx="1253325" cy="1210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27" descr="C:\Users\Компьютер-8\Desktop\654604_1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2530" y="2929365"/>
            <a:ext cx="1450750" cy="124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27" descr="C:\Users\Компьютер-8\Desktop\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13371" y="4628028"/>
            <a:ext cx="869042" cy="1060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22175" y="-19713"/>
            <a:ext cx="12192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9328619" y="6043047"/>
            <a:ext cx="2742115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400006" y="6510996"/>
            <a:ext cx="11486109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609963" y="6640582"/>
            <a:ext cx="11089724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4464054" y="347625"/>
            <a:ext cx="38401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1463"/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Итоги урока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Google Shape;568;p28"/>
          <p:cNvSpPr/>
          <p:nvPr/>
        </p:nvSpPr>
        <p:spPr>
          <a:xfrm>
            <a:off x="1522650" y="1422925"/>
            <a:ext cx="6090600" cy="29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Tahoma"/>
              <a:buChar char="●"/>
            </a:pPr>
            <a:r>
              <a:rPr lang="ru-RU" sz="26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познакомились с творчеством Саши Чёрного;</a:t>
            </a:r>
            <a:endParaRPr sz="1600" dirty="0">
              <a:solidFill>
                <a:srgbClr val="434343"/>
              </a:solidFill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Tahoma"/>
              <a:buChar char="●"/>
            </a:pPr>
            <a:r>
              <a:rPr lang="ru-RU" sz="26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п</a:t>
            </a:r>
            <a:r>
              <a:rPr lang="ru-RU" sz="26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рочитали  его стихотворение «Диета», определили комическое и сатирическое в жизни и искусстве;</a:t>
            </a:r>
            <a:endParaRPr sz="2600" b="0" i="0" u="none" strike="noStrike" cap="none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Tahoma"/>
              <a:buChar char="●"/>
            </a:pPr>
            <a:r>
              <a:rPr lang="ru-RU" sz="26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произве</a:t>
            </a:r>
            <a:r>
              <a:rPr lang="ru-RU" sz="26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ли</a:t>
            </a:r>
            <a:r>
              <a:rPr lang="ru-RU" sz="26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текстуальный анализ произведения;</a:t>
            </a:r>
            <a:endParaRPr sz="1600" dirty="0">
              <a:solidFill>
                <a:srgbClr val="434343"/>
              </a:solidFill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Tahoma"/>
              <a:buChar char="●"/>
            </a:pPr>
            <a:r>
              <a:rPr lang="ru-RU" sz="26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использовали имена числительные в соответствующих формах.</a:t>
            </a:r>
            <a:endParaRPr sz="2600" b="0" i="0" u="none" strike="noStrike" cap="none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</a:pP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441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12192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9328619" y="6043047"/>
            <a:ext cx="2742115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buSzPts val="1100"/>
              </a:pPr>
              <a:t>28</a:t>
            </a:fld>
            <a:endParaRPr lang="ru-RU" altLang="ru-RU" sz="12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400006" y="6510996"/>
            <a:ext cx="11486109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609963" y="6640582"/>
            <a:ext cx="11089724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88688" y="944541"/>
            <a:ext cx="6195419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mfortaa"/>
              </a:rPr>
              <a:t>Баршаға қолжетімді, сапалы білім!</a:t>
            </a:r>
            <a:endParaRPr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6094192" y="5084107"/>
            <a:ext cx="5840793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t"/>
          <a:lstStyle/>
          <a:p>
            <a:pPr algn="r">
              <a:defRPr/>
            </a:pPr>
            <a:r>
              <a:rPr lang="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mfortaa"/>
              </a:rPr>
              <a:t>доступное всем!</a:t>
            </a:r>
            <a:endParaRPr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583499" y="1470087"/>
            <a:ext cx="8443771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технология</a:t>
                </a: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Білімді</a:t>
                </a:r>
                <a:r>
                  <a:rPr lang="ru-RU" sz="1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бағалау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3176" y="1247740"/>
              <a:ext cx="1749385" cy="1749319"/>
              <a:chOff x="629084" y="3771800"/>
              <a:chExt cx="2266978" cy="2266893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781412" y="4045391"/>
                <a:ext cx="1993376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Цифрлы</a:t>
                </a:r>
                <a:r>
                  <a:rPr lang="ru-RU" sz="1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Қазақстан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оқыту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493034" y="1587151"/>
              <a:ext cx="1657312" cy="1657251"/>
              <a:chOff x="432528" y="3801571"/>
              <a:chExt cx="2268402" cy="2268318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432528" y="3801571"/>
                <a:ext cx="2268402" cy="2268318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599832" y="4045317"/>
                <a:ext cx="2022874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Нәтижелі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Тиімді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тілді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416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12192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9328619" y="6043047"/>
            <a:ext cx="2742115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609963" y="6640582"/>
            <a:ext cx="11089724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4153458" y="368263"/>
            <a:ext cx="3768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Глоссарий урока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8" name="Google Shape;370;p4"/>
          <p:cNvSpPr txBox="1"/>
          <p:nvPr/>
        </p:nvSpPr>
        <p:spPr>
          <a:xfrm>
            <a:off x="1408038" y="1351125"/>
            <a:ext cx="9375900" cy="40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Комическое</a:t>
            </a:r>
            <a:r>
              <a:rPr lang="ru-RU" sz="28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(от греч. </a:t>
            </a:r>
            <a:r>
              <a:rPr lang="ru-RU" sz="2800" dirty="0" err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komikos</a:t>
            </a:r>
            <a:r>
              <a:rPr lang="ru-RU" sz="28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– смешной, весёлый) – смешное в жизни и искусстве. </a:t>
            </a:r>
            <a:endParaRPr sz="2800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800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Сатира</a:t>
            </a:r>
            <a:r>
              <a:rPr lang="ru-RU" sz="28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8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(лат. </a:t>
            </a:r>
            <a:r>
              <a:rPr lang="ru-RU" sz="2800" dirty="0" err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satira</a:t>
            </a:r>
            <a:r>
              <a:rPr lang="ru-RU" sz="28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– смесь, всякая всячина) – вид  комического, наиболее беспощадно осмеивающий несовершенство мира, человеческие пороки. Важнейшим средством  в сатире является смех – </a:t>
            </a:r>
            <a:endParaRPr sz="2800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«смех сквозь невидимые миру слёзы» </a:t>
            </a:r>
            <a:endParaRPr sz="2800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28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(Н. В. Гоголь).</a:t>
            </a:r>
            <a:endParaRPr sz="2800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70259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12192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9328619" y="6043047"/>
            <a:ext cx="2742115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609963" y="6640582"/>
            <a:ext cx="11089724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3569969" y="368263"/>
            <a:ext cx="4935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Сатирические методы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9" name="Google Shape;378;p5"/>
          <p:cNvSpPr/>
          <p:nvPr/>
        </p:nvSpPr>
        <p:spPr>
          <a:xfrm>
            <a:off x="1279475" y="1470725"/>
            <a:ext cx="96330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Сарказм</a:t>
            </a:r>
            <a:r>
              <a:rPr lang="ru-RU" sz="30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– язвительная насмешка с беспощадной, уничижительной оценкой лица или явления.</a:t>
            </a:r>
            <a:endParaRPr sz="3000" dirty="0">
              <a:solidFill>
                <a:srgbClr val="434343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Ирония</a:t>
            </a:r>
            <a:r>
              <a:rPr lang="ru-RU" sz="30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– насмешка.</a:t>
            </a:r>
            <a:endParaRPr sz="3000" dirty="0">
              <a:solidFill>
                <a:srgbClr val="434343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Гротеск</a:t>
            </a:r>
            <a:r>
              <a:rPr lang="ru-RU" sz="30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– изображение людей или явлений в фантастически преувеличенном, комическом виде.</a:t>
            </a:r>
            <a:endParaRPr sz="3000" dirty="0">
              <a:solidFill>
                <a:srgbClr val="434343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Гипербола</a:t>
            </a:r>
            <a:r>
              <a:rPr lang="ru-RU" sz="30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– намеренное преувеличение.</a:t>
            </a:r>
            <a:endParaRPr sz="3000" dirty="0">
              <a:solidFill>
                <a:srgbClr val="434343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04900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12192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9328619" y="6043047"/>
            <a:ext cx="2742115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609963" y="6640582"/>
            <a:ext cx="11089724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Google Shape;383;p6"/>
          <p:cNvSpPr/>
          <p:nvPr/>
        </p:nvSpPr>
        <p:spPr>
          <a:xfrm>
            <a:off x="1238125" y="1364255"/>
            <a:ext cx="7175700" cy="3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ru-RU" sz="3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Сарказм помогает защититься или ответить на моральный прессинг со стороны. </a:t>
            </a:r>
            <a:endParaRPr sz="3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ru-RU" sz="3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Сарказм позволяет избежать ответа на неловкий или личный вопрос. </a:t>
            </a:r>
            <a:endParaRPr sz="3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ru-RU" sz="3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Сарказм помогает выступить против людей, которые ведут себя крайне неприлично. </a:t>
            </a:r>
            <a:endParaRPr sz="3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" name="Google Shape;384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3347" y="2753318"/>
            <a:ext cx="2260825" cy="2826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636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12192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9328619" y="6043047"/>
            <a:ext cx="2742115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609963" y="6640582"/>
            <a:ext cx="11089724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441435" y="1128555"/>
            <a:ext cx="107164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Определите, в каких предложениях  содержится ирония, а в каких – сарказм.</a:t>
            </a:r>
          </a:p>
        </p:txBody>
      </p:sp>
      <p:sp>
        <p:nvSpPr>
          <p:cNvPr id="9" name="Google Shape;389;p7"/>
          <p:cNvSpPr txBox="1"/>
          <p:nvPr/>
        </p:nvSpPr>
        <p:spPr>
          <a:xfrm>
            <a:off x="896437" y="2082662"/>
            <a:ext cx="8928000" cy="41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262299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Tahoma"/>
              <a:buAutoNum type="arabicPeriod"/>
            </a:pPr>
            <a:r>
              <a:rPr lang="ru-RU" sz="26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Предлагаю вам чаще думать. Это полезно и иногда помогает.</a:t>
            </a:r>
            <a:endParaRPr sz="2600" dirty="0">
              <a:solidFill>
                <a:srgbClr val="434343"/>
              </a:solidFill>
            </a:endParaRPr>
          </a:p>
          <a:p>
            <a:pPr marL="457200" marR="0" lvl="0" indent="-262299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Tahoma"/>
              <a:buAutoNum type="arabicPeriod"/>
            </a:pPr>
            <a:r>
              <a:rPr lang="ru-RU" sz="26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Было бы великолепно, если бы вы закрыли дверь с той стороны.</a:t>
            </a:r>
            <a:endParaRPr sz="2600" dirty="0">
              <a:solidFill>
                <a:srgbClr val="434343"/>
              </a:solidFill>
            </a:endParaRPr>
          </a:p>
          <a:p>
            <a:pPr marL="457200" marR="0" lvl="0" indent="-262299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Tahoma"/>
              <a:buAutoNum type="arabicPeriod"/>
            </a:pPr>
            <a:r>
              <a:rPr lang="ru-RU" sz="26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Вы так много рассказали нового и интересного. Спасибо, Капитан Очевидность.</a:t>
            </a:r>
            <a:endParaRPr sz="2600" dirty="0">
              <a:solidFill>
                <a:srgbClr val="434343"/>
              </a:solidFill>
            </a:endParaRPr>
          </a:p>
          <a:p>
            <a:pPr marL="457200" marR="0" lvl="0" indent="-262299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Tahoma"/>
              <a:buAutoNum type="arabicPeriod"/>
            </a:pPr>
            <a:r>
              <a:rPr lang="ru-RU" sz="26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Вы проделали титаническую работу (хорошо подходит для лентяев, которые ничего не делали).</a:t>
            </a:r>
            <a:endParaRPr sz="2600" dirty="0">
              <a:solidFill>
                <a:srgbClr val="434343"/>
              </a:solidFill>
            </a:endParaRPr>
          </a:p>
          <a:p>
            <a:pPr marL="457200" marR="0" lvl="0" indent="-262299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Tahoma"/>
              <a:buAutoNum type="arabicPeriod"/>
            </a:pPr>
            <a:r>
              <a:rPr lang="ru-RU" sz="26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Ваше мнение очень интересно. Давайте поговорим об этом в следующем месяце</a:t>
            </a:r>
            <a:r>
              <a:rPr lang="ru-RU" sz="2600" dirty="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2600" b="1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0301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12192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9328619" y="6043047"/>
            <a:ext cx="2742115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609963" y="6640582"/>
            <a:ext cx="11089724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8" name="Google Shape;396;p8"/>
          <p:cNvGraphicFramePr/>
          <p:nvPr>
            <p:extLst>
              <p:ext uri="{D42A27DB-BD31-4B8C-83A1-F6EECF244321}">
                <p14:modId xmlns:p14="http://schemas.microsoft.com/office/powerpoint/2010/main" val="809964602"/>
              </p:ext>
            </p:extLst>
          </p:nvPr>
        </p:nvGraphicFramePr>
        <p:xfrm>
          <a:off x="777922" y="365693"/>
          <a:ext cx="10143475" cy="548640"/>
        </p:xfrm>
        <a:graphic>
          <a:graphicData uri="http://schemas.openxmlformats.org/drawingml/2006/table">
            <a:tbl>
              <a:tblPr>
                <a:noFill/>
                <a:tableStyleId>{AE6467FB-C166-4FED-B87C-CCD76D87F68A}</a:tableStyleId>
              </a:tblPr>
              <a:tblGrid>
                <a:gridCol w="1014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Проверьте себя</a:t>
                      </a:r>
                      <a:endParaRPr sz="3600" b="1" dirty="0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Google Shape;395;p8"/>
          <p:cNvSpPr txBox="1"/>
          <p:nvPr/>
        </p:nvSpPr>
        <p:spPr>
          <a:xfrm>
            <a:off x="1143974" y="1181700"/>
            <a:ext cx="10033777" cy="44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523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Tahoma"/>
              <a:buAutoNum type="arabicPeriod"/>
            </a:pPr>
            <a:r>
              <a:rPr lang="ru-RU" sz="26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Предлагаю вам чаще думать. Это полезно и иногда помогает. </a:t>
            </a:r>
            <a:r>
              <a:rPr lang="ru-RU" sz="2600" b="1" i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(Сарказм)</a:t>
            </a:r>
            <a:endParaRPr sz="2600" b="1" i="1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523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Tahoma"/>
              <a:buAutoNum type="arabicPeriod"/>
            </a:pPr>
            <a:r>
              <a:rPr lang="ru-RU" sz="26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Было бы великолепно, если бы вы закрыли дверь с той стороны.</a:t>
            </a:r>
            <a:r>
              <a:rPr lang="ru-RU" sz="26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600" b="1" i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(Сарказм)</a:t>
            </a:r>
            <a:endParaRPr sz="2600" b="1" i="1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523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Tahoma"/>
              <a:buAutoNum type="arabicPeriod"/>
            </a:pPr>
            <a:r>
              <a:rPr lang="ru-RU" sz="26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Вы так много рассказали нового и интересного. Спасибо, Капитан Очевидность. </a:t>
            </a:r>
            <a:r>
              <a:rPr lang="ru-RU" sz="2600" b="1" i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(Сарказм)</a:t>
            </a:r>
            <a:endParaRPr sz="2600" b="1" i="1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523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Tahoma"/>
              <a:buAutoNum type="arabicPeriod"/>
            </a:pPr>
            <a:r>
              <a:rPr lang="ru-RU" sz="26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Вы проделали титаническую работу (хорошо подходит для лентяев, которые ничего не делали). </a:t>
            </a:r>
            <a:r>
              <a:rPr lang="ru-RU" sz="2600" b="1" i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(Ирония)</a:t>
            </a:r>
            <a:endParaRPr sz="2600" b="1" i="1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523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Tahoma"/>
              <a:buAutoNum type="arabicPeriod"/>
            </a:pPr>
            <a:r>
              <a:rPr lang="ru-RU" sz="26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Ваше мнение очень интересно. Давайте поговорим об этом в следующем месяце. </a:t>
            </a:r>
            <a:r>
              <a:rPr lang="ru-RU" sz="2600" b="1" i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(Ирония)</a:t>
            </a:r>
            <a:endParaRPr sz="2600" b="1" i="1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7404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9"/>
          <p:cNvSpPr/>
          <p:nvPr/>
        </p:nvSpPr>
        <p:spPr>
          <a:xfrm>
            <a:off x="1175658" y="707572"/>
            <a:ext cx="9655628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02" name="Google Shape;402;p9"/>
          <p:cNvGraphicFramePr/>
          <p:nvPr>
            <p:extLst>
              <p:ext uri="{D42A27DB-BD31-4B8C-83A1-F6EECF244321}">
                <p14:modId xmlns:p14="http://schemas.microsoft.com/office/powerpoint/2010/main" val="1882274646"/>
              </p:ext>
            </p:extLst>
          </p:nvPr>
        </p:nvGraphicFramePr>
        <p:xfrm>
          <a:off x="1128485" y="520336"/>
          <a:ext cx="10046525" cy="2667000"/>
        </p:xfrm>
        <a:graphic>
          <a:graphicData uri="http://schemas.openxmlformats.org/drawingml/2006/table">
            <a:tbl>
              <a:tblPr>
                <a:noFill/>
                <a:tableStyleId>{AE6467FB-C166-4FED-B87C-CCD76D87F68A}</a:tableStyleId>
              </a:tblPr>
              <a:tblGrid>
                <a:gridCol w="1004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500" b="1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Серебряный век русской поэзии </a:t>
                      </a:r>
                      <a:r>
                        <a:rPr lang="ru-RU" sz="2500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(конец  ХІХ – начало </a:t>
                      </a:r>
                      <a:endParaRPr sz="2500" dirty="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500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ХХ века) – период расцвета мысли, талантов, возможностей. </a:t>
                      </a:r>
                      <a:endParaRPr sz="2500" dirty="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500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Не «социальное», а «вечное»  становится главным мотивом творчества поэтов Серебряного века (любовь, красота, творчество, жизнь и смерть). Серебряный век дал миру много прекрасных имён: Александр Блок, Анна Ахматова, Марина Цветаева, Константин  Бальмонт и др.</a:t>
                      </a:r>
                      <a:endParaRPr sz="2500" dirty="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3" name="Google Shape;403;p9" descr="C:\Users\Z\Downloads\250px-Kuzma_Petrov-Vodkin._Portrait_of_Anna_Akhmatova._192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0053" y="3309199"/>
            <a:ext cx="1995900" cy="2483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04" name="Google Shape;404;p9" descr="C:\Users\Z\Downloads\273099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3725" y="3309200"/>
            <a:ext cx="1822200" cy="2483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05" name="Google Shape;405;p9" descr="C:\Users\Z\Downloads\Без названия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1750" y="3309200"/>
            <a:ext cx="1852500" cy="2483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06" name="Google Shape;406;p9" descr="C:\Users\Z\Downloads\unnamed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40125" y="3309200"/>
            <a:ext cx="1852500" cy="2464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0"/>
          <p:cNvSpPr txBox="1"/>
          <p:nvPr/>
        </p:nvSpPr>
        <p:spPr>
          <a:xfrm>
            <a:off x="1083775" y="3712000"/>
            <a:ext cx="7340400" cy="21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Сам поэт писал: «Нас было двое в семье с именем Александр. Один брюнет, другой блондин. Когда я ещё не думал, что из моей “литературы” что-нибудь выйдет, я начал подписываться этим семейным прозвищем». </a:t>
            </a:r>
            <a:endParaRPr sz="2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2" name="Google Shape;412;p10" descr="https://www.umniza.de/WebRoot/Store22/Shops/62303963/5BFE/AE91/F8EF/5540/22DB/0A0C/6D08/7722/978-5-9268-2884-6_1.jp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13" name="Google Shape;413;p10" descr="https://www.umniza.de/WebRoot/Store22/Shops/62303963/5BFE/AE91/F8EF/5540/22DB/0A0C/6D08/7722/978-5-9268-2884-6_1.jp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14" name="Google Shape;414;p10" descr="https://www.umniza.de/WebRoot/Store22/Shops/62303963/5BFE/AE91/F8EF/5540/22DB/0A0C/6D08/7722/978-5-9268-2884-6_1.jp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15" name="Google Shape;415;p10"/>
          <p:cNvGraphicFramePr/>
          <p:nvPr>
            <p:extLst>
              <p:ext uri="{D42A27DB-BD31-4B8C-83A1-F6EECF244321}">
                <p14:modId xmlns:p14="http://schemas.microsoft.com/office/powerpoint/2010/main" val="2623294743"/>
              </p:ext>
            </p:extLst>
          </p:nvPr>
        </p:nvGraphicFramePr>
        <p:xfrm>
          <a:off x="1083784" y="511610"/>
          <a:ext cx="7070525" cy="3169920"/>
        </p:xfrm>
        <a:graphic>
          <a:graphicData uri="http://schemas.openxmlformats.org/drawingml/2006/table">
            <a:tbl>
              <a:tblPr>
                <a:noFill/>
                <a:tableStyleId>{AE6467FB-C166-4FED-B87C-CCD76D87F68A}</a:tableStyleId>
              </a:tblPr>
              <a:tblGrid>
                <a:gridCol w="7070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71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b="1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Саша Чёрный</a:t>
                      </a:r>
                      <a:r>
                        <a:rPr lang="ru-RU" sz="2600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26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(Александр Михайлович Гликберг) – поэт Серебряного века, прозаик, переводчик, журналист, получивший широкую известность как автор популярных лирико-сатирических стихотворений, которые предназначались не только для взрослых, но и для детей.</a:t>
                      </a:r>
                      <a:endParaRPr sz="2600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Родился он 13 октября 1880 года в Одессе. </a:t>
                      </a:r>
                      <a:endParaRPr sz="2600" dirty="0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16" name="Google Shape;416;p10" descr="C:\Users\Z\Downloads\274px-Sasha_cherny.jpg"/>
          <p:cNvPicPr preferRelativeResize="0"/>
          <p:nvPr/>
        </p:nvPicPr>
        <p:blipFill rotWithShape="1">
          <a:blip r:embed="rId3">
            <a:alphaModFix/>
          </a:blip>
          <a:srcRect r="2362"/>
          <a:stretch/>
        </p:blipFill>
        <p:spPr>
          <a:xfrm>
            <a:off x="8164220" y="1297249"/>
            <a:ext cx="2958000" cy="4235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rgbClr val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1456</Words>
  <Application>Microsoft Office PowerPoint</Application>
  <PresentationFormat>Широкоэкранный</PresentationFormat>
  <Paragraphs>243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Century Gothic</vt:lpstr>
      <vt:lpstr>Comfortaa</vt:lpstr>
      <vt:lpstr>Arial</vt:lpstr>
      <vt:lpstr>Tahoma</vt:lpstr>
      <vt:lpstr>Source Sans Pro</vt:lpstr>
      <vt:lpstr>Open Sans</vt:lpstr>
      <vt:lpstr>Roboto Condensed</vt:lpstr>
      <vt:lpstr>Calibri</vt:lpstr>
      <vt:lpstr>Times New Roman</vt:lpstr>
      <vt:lpstr>Office Theme</vt:lpstr>
      <vt:lpstr>Презентация PowerPoint</vt:lpstr>
      <vt:lpstr>Сегодня на уроке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Musedsmh</dc:creator>
  <cp:lastModifiedBy>Данагул</cp:lastModifiedBy>
  <cp:revision>2</cp:revision>
  <dcterms:created xsi:type="dcterms:W3CDTF">2017-01-10T11:09:36Z</dcterms:created>
  <dcterms:modified xsi:type="dcterms:W3CDTF">2024-12-13T13:43:51Z</dcterms:modified>
</cp:coreProperties>
</file>