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293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05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ctrTitle"/>
          </p:nvPr>
        </p:nvSpPr>
        <p:spPr>
          <a:xfrm>
            <a:off x="4795775" y="765022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41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20823" y="2996952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МУХТАР АУЭЗОВ – МУДРЕЦ  НОВОГО ВРЕМЕНИ</a:t>
            </a:r>
          </a:p>
          <a:p>
            <a:pPr lvl="0" algn="ctr"/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"/>
          <p:cNvSpPr/>
          <p:nvPr/>
        </p:nvSpPr>
        <p:spPr>
          <a:xfrm>
            <a:off x="6667425" y="-8759"/>
            <a:ext cx="247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33" name="Google Shape;433;p11"/>
          <p:cNvGraphicFramePr/>
          <p:nvPr>
            <p:extLst>
              <p:ext uri="{D42A27DB-BD31-4B8C-83A1-F6EECF244321}">
                <p14:modId xmlns:p14="http://schemas.microsoft.com/office/powerpoint/2010/main" val="1667742107"/>
              </p:ext>
            </p:extLst>
          </p:nvPr>
        </p:nvGraphicFramePr>
        <p:xfrm>
          <a:off x="323528" y="479476"/>
          <a:ext cx="5723401" cy="5852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2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6125">
                <a:tc>
                  <a:txBody>
                    <a:bodyPr/>
                    <a:lstStyle/>
                    <a:p>
                      <a:pPr marL="89999" marR="0" lvl="0" indent="-899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В 1919 году </a:t>
                      </a:r>
                      <a:r>
                        <a:rPr lang="ru-RU" sz="24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Мухтар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вступает в партию большевиков </a:t>
                      </a:r>
                      <a:endParaRPr lang="ru-RU" sz="2400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89999" marR="0" lvl="0" indent="-899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продвигается впоследствии по партийной линии до должности председателя Семипалатинского </a:t>
                      </a:r>
                      <a:r>
                        <a:rPr lang="ru-RU" sz="24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губисполкома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одновременно пробуя силы в драматургии и журналистике.</a:t>
                      </a:r>
                      <a:b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Осенью 1922 года за «нарушение партдисциплины» и «проявления национализма» </a:t>
                      </a:r>
                      <a:r>
                        <a:rPr lang="ru-RU" sz="24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был исключен из партии большевиков. Он оставляет свой крупный государственный пост </a:t>
                      </a:r>
                      <a:endParaRPr lang="ru-RU" sz="2400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89999" marR="0" lvl="0" indent="-899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поступает вольнослушателем </a:t>
                      </a:r>
                      <a:endParaRPr lang="ru-RU" sz="2400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89999" marR="0" lvl="0" indent="-899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Среднеазиатский Туркестанский университет в Ташкенте, сотрудничает в журнале «</a:t>
                      </a:r>
                      <a:r>
                        <a:rPr lang="ru-RU" sz="24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Шолпан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».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4" name="Google Shape;434;p11" descr="C:\Users\Компьютер-8\Desktop\Ауэзов-М.1926-e1551959067497.jpg"/>
          <p:cNvPicPr preferRelativeResize="0"/>
          <p:nvPr/>
        </p:nvPicPr>
        <p:blipFill rotWithShape="1">
          <a:blip r:embed="rId3">
            <a:alphaModFix/>
          </a:blip>
          <a:srcRect l="4836" t="2258" r="4071" b="6683"/>
          <a:stretch/>
        </p:blipFill>
        <p:spPr>
          <a:xfrm>
            <a:off x="6273450" y="488375"/>
            <a:ext cx="2195550" cy="408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83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2"/>
          <p:cNvSpPr/>
          <p:nvPr/>
        </p:nvSpPr>
        <p:spPr>
          <a:xfrm>
            <a:off x="6110644" y="-8750"/>
            <a:ext cx="3033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40" name="Google Shape;440;p12"/>
          <p:cNvGraphicFramePr/>
          <p:nvPr>
            <p:extLst>
              <p:ext uri="{D42A27DB-BD31-4B8C-83A1-F6EECF244321}">
                <p14:modId xmlns:p14="http://schemas.microsoft.com/office/powerpoint/2010/main" val="4131687101"/>
              </p:ext>
            </p:extLst>
          </p:nvPr>
        </p:nvGraphicFramePr>
        <p:xfrm>
          <a:off x="395537" y="558436"/>
          <a:ext cx="5715102" cy="5852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15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1875"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Весной 1923 года </a:t>
                      </a:r>
                      <a:r>
                        <a:rPr lang="ru-RU" sz="24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Мухтар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принимает участие в научной комиссии в </a:t>
                      </a:r>
                      <a:r>
                        <a:rPr lang="ru-RU" sz="24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Чингизскую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волость  «для сбора и приемки  оригинальных трудов Абая». Спутниками </a:t>
                      </a:r>
                      <a:r>
                        <a:rPr lang="ru-RU" sz="24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Ауэзова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были бывшие известные </a:t>
                      </a:r>
                      <a:r>
                        <a:rPr lang="ru-RU" sz="24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алашординцы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Халел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Досмухамедов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lang="ru-RU" sz="2400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4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Магжан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Жумабаев, впоследствии это сотрудничество послужило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поводом для обвинения </a:t>
                      </a:r>
                      <a:r>
                        <a:rPr lang="ru-RU" sz="24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Ауэзова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причастности к «</a:t>
                      </a:r>
                      <a:r>
                        <a:rPr lang="ru-RU" sz="24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Алаш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-Орде». 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В 1930 году </a:t>
                      </a:r>
                      <a:r>
                        <a:rPr lang="ru-RU" sz="24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Ауэзова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арестовывают </a:t>
                      </a:r>
                      <a:endParaRPr lang="ru-RU" sz="2400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 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обвинению в связи с организацией 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молодых казахских писателей «</a:t>
                      </a:r>
                      <a:r>
                        <a:rPr lang="ru-RU" sz="24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Алка</a:t>
                      </a: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», 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и он проводит больше двух лет 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заключении.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1" name="Google Shape;441;p12" descr="C:\Users\Компьютер-8\Desktop\F294E6EC-7EFD-46E9-B3F7-7F8AE23A418B_w1597_n_st.jpg"/>
          <p:cNvPicPr preferRelativeResize="0"/>
          <p:nvPr/>
        </p:nvPicPr>
        <p:blipFill rotWithShape="1">
          <a:blip r:embed="rId3">
            <a:alphaModFix/>
          </a:blip>
          <a:srcRect r="53731"/>
          <a:stretch/>
        </p:blipFill>
        <p:spPr>
          <a:xfrm>
            <a:off x="6809737" y="4005064"/>
            <a:ext cx="1407150" cy="2544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42" name="Google Shape;442;p12" descr="C:\Users\Компьютер-8\Desktop\F294E6EC-7EFD-46E9-B3F7-7F8AE23A418B_w1597_n_st.jpg"/>
          <p:cNvPicPr preferRelativeResize="0"/>
          <p:nvPr/>
        </p:nvPicPr>
        <p:blipFill rotWithShape="1">
          <a:blip r:embed="rId3">
            <a:alphaModFix/>
          </a:blip>
          <a:srcRect l="51601" t="2733"/>
          <a:stretch/>
        </p:blipFill>
        <p:spPr>
          <a:xfrm>
            <a:off x="6557625" y="479600"/>
            <a:ext cx="1911375" cy="336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5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3"/>
          <p:cNvSpPr/>
          <p:nvPr/>
        </p:nvSpPr>
        <p:spPr>
          <a:xfrm>
            <a:off x="6424538" y="-8750"/>
            <a:ext cx="2719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8" name="Google Shape;448;p13"/>
          <p:cNvSpPr/>
          <p:nvPr/>
        </p:nvSpPr>
        <p:spPr>
          <a:xfrm>
            <a:off x="251520" y="260648"/>
            <a:ext cx="5472608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Выйдя на свободу, </a:t>
            </a:r>
            <a:r>
              <a:rPr lang="ru-RU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Ауэзов</a:t>
            </a: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преподает в вузах Алма-Аты, продолжает писать пьесы. Его друг и поэт Ильяс Джансугуров советует </a:t>
            </a:r>
            <a:r>
              <a:rPr lang="ru-RU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Ауэзову</a:t>
            </a: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бросить политику и заняться исследованием творчества знаменитого родственника. 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 1937 году </a:t>
            </a:r>
            <a:r>
              <a:rPr lang="ru-RU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Ауэзов</a:t>
            </a: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— самый известный писатель Казахстана. </a:t>
            </a:r>
            <a:endParaRPr lang="ru-RU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Но </a:t>
            </a: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 самый подозрительный для властей.  Машина репрессий набирает обороты, и в первую очередь обращают внимание </a:t>
            </a:r>
            <a:endParaRPr lang="ru-RU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 </a:t>
            </a: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тех, кто уже подвергался преследованиям. Его книги изымают из библиотек, а самого писателя увольняют с работы.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9" name="Google Shape;449;p13" descr="C:\Users\Компьютер-8\Desktop\Ауэзов-1938-год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144" y="555551"/>
            <a:ext cx="3003525" cy="2991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7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4" descr="C:\Users\Компьютер-8\Desktop\Без названия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200" y="980727"/>
            <a:ext cx="2603475" cy="30298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5" name="Google Shape;455;p14"/>
          <p:cNvGraphicFramePr/>
          <p:nvPr>
            <p:extLst>
              <p:ext uri="{D42A27DB-BD31-4B8C-83A1-F6EECF244321}">
                <p14:modId xmlns:p14="http://schemas.microsoft.com/office/powerpoint/2010/main" val="1291396878"/>
              </p:ext>
            </p:extLst>
          </p:nvPr>
        </p:nvGraphicFramePr>
        <p:xfrm>
          <a:off x="395536" y="539229"/>
          <a:ext cx="6442481" cy="5852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442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5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1954 году в Москве он завершает тетралогию </a:t>
                      </a: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Путь Абая</a:t>
                      </a: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»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входит </a:t>
                      </a:r>
                      <a:endParaRPr lang="ru-RU" sz="2400" b="1" dirty="0" smtClean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состав редколлегий нескольких  журналов и триумфально возвращается в Алма-Ату, 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восстанавливаясь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во всех должностях.</a:t>
                      </a:r>
                      <a:b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1955 году избирается депутатом Верховного Совета  и начинает совершать зарубежные поездки </a:t>
                      </a:r>
                      <a:endParaRPr lang="ru-RU" sz="2400" b="1" dirty="0" smtClean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составе литературных делегаций, одновременно работает над </a:t>
                      </a: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Антологией казахской поэзии</a:t>
                      </a: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»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и </a:t>
                      </a:r>
                      <a:endParaRPr lang="ru-RU" sz="2400" b="1" dirty="0" smtClean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переводчиками </a:t>
                      </a: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тетралогии «Путь Абая»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 В 1959 году за </a:t>
                      </a:r>
                      <a:r>
                        <a:rPr lang="ru-RU" sz="24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роман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«Путь Абая» М. 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Ауэзову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присуждена Ленинская премия.</a:t>
                      </a:r>
                      <a:endParaRPr sz="24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70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5"/>
          <p:cNvSpPr/>
          <p:nvPr/>
        </p:nvSpPr>
        <p:spPr>
          <a:xfrm>
            <a:off x="6424538" y="-8750"/>
            <a:ext cx="2719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62" name="Google Shape;462;p15"/>
          <p:cNvGraphicFramePr/>
          <p:nvPr>
            <p:extLst>
              <p:ext uri="{D42A27DB-BD31-4B8C-83A1-F6EECF244321}">
                <p14:modId xmlns:p14="http://schemas.microsoft.com/office/powerpoint/2010/main" val="1292690312"/>
              </p:ext>
            </p:extLst>
          </p:nvPr>
        </p:nvGraphicFramePr>
        <p:xfrm>
          <a:off x="683568" y="1052736"/>
          <a:ext cx="4896544" cy="4114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</a:t>
                      </a: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группой советских писателей в 1960 году посетил США. По возвращении работает над циклами очерков </a:t>
                      </a:r>
                      <a:r>
                        <a:rPr lang="ru-RU" sz="30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«Американские впечатления» и над новым романом «Племя младое».</a:t>
                      </a:r>
                      <a:endParaRPr sz="3000" b="1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3" name="Google Shape;463;p15" descr="C:\Users\Компьютер-8\Desktop\1d1b218e0e1cf1f4944d018917cca37b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152" y="267898"/>
            <a:ext cx="2759625" cy="3126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64" name="Google Shape;4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7951" y="3284984"/>
            <a:ext cx="1424025" cy="27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0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6"/>
          <p:cNvSpPr/>
          <p:nvPr/>
        </p:nvSpPr>
        <p:spPr>
          <a:xfrm>
            <a:off x="3510643" y="1687286"/>
            <a:ext cx="4645575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0" name="Google Shape;470;p16"/>
          <p:cNvGraphicFramePr/>
          <p:nvPr>
            <p:extLst>
              <p:ext uri="{D42A27DB-BD31-4B8C-83A1-F6EECF244321}">
                <p14:modId xmlns:p14="http://schemas.microsoft.com/office/powerpoint/2010/main" val="411554043"/>
              </p:ext>
            </p:extLst>
          </p:nvPr>
        </p:nvGraphicFramePr>
        <p:xfrm>
          <a:off x="323528" y="407126"/>
          <a:ext cx="8424936" cy="2194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Летом 1961 года едет в Москву на лечение. 27 июня 1961 года умирает во время операции. В память о великом писателе открыт Мемориальный дом-музей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Мухтара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 Первым директором музея стала дочь писателя, Лейла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 Здесь была завершена эпопея «Путь Абая», создан ряд художественных произведений.</a:t>
                      </a:r>
                      <a:endParaRPr sz="2400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1" name="Google Shape;471;p16"/>
          <p:cNvGraphicFramePr/>
          <p:nvPr/>
        </p:nvGraphicFramePr>
        <p:xfrm>
          <a:off x="1524000" y="3505199"/>
          <a:ext cx="6096000" cy="167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2" name="Google Shape;472;p16" descr="C:\Users\Компьютер-8\Desktop\1574822881_aujezov-foto.jpg"/>
          <p:cNvPicPr preferRelativeResize="0"/>
          <p:nvPr/>
        </p:nvPicPr>
        <p:blipFill rotWithShape="1">
          <a:blip r:embed="rId3">
            <a:alphaModFix/>
          </a:blip>
          <a:srcRect l="4553" t="3678" r="4188" b="14030"/>
          <a:stretch/>
        </p:blipFill>
        <p:spPr>
          <a:xfrm>
            <a:off x="539552" y="2708920"/>
            <a:ext cx="2383875" cy="218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73" name="Google Shape;473;p16" descr="C:\Users\Компьютер-8\Desktop\25E24238-E6AA-4D46-A9D9-93DEE95D9545_w1597_n_s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176" y="2708920"/>
            <a:ext cx="1668150" cy="218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74" name="Google Shape;474;p16" descr="C:\Users\Компьютер-8\Desktop\f9b1513c1741295d0ba76b07683cb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3198" y="2717772"/>
            <a:ext cx="2453175" cy="218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aphicFrame>
        <p:nvGraphicFramePr>
          <p:cNvPr id="475" name="Google Shape;475;p16"/>
          <p:cNvGraphicFramePr/>
          <p:nvPr>
            <p:extLst>
              <p:ext uri="{D42A27DB-BD31-4B8C-83A1-F6EECF244321}">
                <p14:modId xmlns:p14="http://schemas.microsoft.com/office/powerpoint/2010/main" val="1115730946"/>
              </p:ext>
            </p:extLst>
          </p:nvPr>
        </p:nvGraphicFramePr>
        <p:xfrm>
          <a:off x="963196" y="5157192"/>
          <a:ext cx="6445425" cy="1280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44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7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Именем писателя назван город в Восточно-Казахстанской области, улицы, школы, вузы  во многих населённых пунктах страны также носят его имя. </a:t>
                      </a:r>
                      <a:endParaRPr sz="21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9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" name="Google Shape;480;p17"/>
          <p:cNvGraphicFramePr/>
          <p:nvPr>
            <p:extLst>
              <p:ext uri="{D42A27DB-BD31-4B8C-83A1-F6EECF244321}">
                <p14:modId xmlns:p14="http://schemas.microsoft.com/office/powerpoint/2010/main" val="3841463263"/>
              </p:ext>
            </p:extLst>
          </p:nvPr>
        </p:nvGraphicFramePr>
        <p:xfrm>
          <a:off x="920510" y="1290151"/>
          <a:ext cx="7211981" cy="1463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211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Составьте ассоциативный куст «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Мухтар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» из 7-8 слов и словосочетаний  (имена существительные, имена прилагательные).</a:t>
                      </a:r>
                      <a:endParaRPr sz="2400" b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1" name="Google Shape;481;p17"/>
          <p:cNvSpPr txBox="1"/>
          <p:nvPr/>
        </p:nvSpPr>
        <p:spPr>
          <a:xfrm>
            <a:off x="887175" y="456706"/>
            <a:ext cx="736965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Диалог с учителем</a:t>
            </a:r>
            <a:b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82" name="Google Shape;482;p17"/>
          <p:cNvCxnSpPr>
            <a:stCxn id="483" idx="6"/>
          </p:cNvCxnSpPr>
          <p:nvPr/>
        </p:nvCxnSpPr>
        <p:spPr>
          <a:xfrm rot="10800000" flipH="1">
            <a:off x="5704650" y="4047050"/>
            <a:ext cx="949725" cy="2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4" name="Google Shape;484;p17"/>
          <p:cNvCxnSpPr>
            <a:stCxn id="483" idx="1"/>
          </p:cNvCxnSpPr>
          <p:nvPr/>
        </p:nvCxnSpPr>
        <p:spPr>
          <a:xfrm rot="10800000">
            <a:off x="2880454" y="2759755"/>
            <a:ext cx="744300" cy="7428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3" name="Google Shape;483;p17"/>
          <p:cNvSpPr/>
          <p:nvPr/>
        </p:nvSpPr>
        <p:spPr>
          <a:xfrm>
            <a:off x="3267900" y="3275900"/>
            <a:ext cx="2436750" cy="154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Мухтар Ауэзов</a:t>
            </a:r>
            <a:endParaRPr sz="3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85" name="Google Shape;485;p17"/>
          <p:cNvCxnSpPr>
            <a:stCxn id="483" idx="7"/>
          </p:cNvCxnSpPr>
          <p:nvPr/>
        </p:nvCxnSpPr>
        <p:spPr>
          <a:xfrm rot="10800000" flipH="1">
            <a:off x="5347796" y="2768455"/>
            <a:ext cx="610425" cy="7341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6" name="Google Shape;486;p17"/>
          <p:cNvCxnSpPr>
            <a:stCxn id="483" idx="5"/>
          </p:cNvCxnSpPr>
          <p:nvPr/>
        </p:nvCxnSpPr>
        <p:spPr>
          <a:xfrm>
            <a:off x="5347796" y="4596945"/>
            <a:ext cx="921150" cy="6663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7" name="Google Shape;487;p17"/>
          <p:cNvCxnSpPr>
            <a:stCxn id="483" idx="0"/>
          </p:cNvCxnSpPr>
          <p:nvPr/>
        </p:nvCxnSpPr>
        <p:spPr>
          <a:xfrm rot="10800000">
            <a:off x="4486275" y="2694800"/>
            <a:ext cx="0" cy="5811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8" name="Google Shape;488;p17"/>
          <p:cNvCxnSpPr>
            <a:stCxn id="483" idx="2"/>
          </p:cNvCxnSpPr>
          <p:nvPr/>
        </p:nvCxnSpPr>
        <p:spPr>
          <a:xfrm flipH="1">
            <a:off x="2325600" y="4049750"/>
            <a:ext cx="942300" cy="60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9" name="Google Shape;489;p17"/>
          <p:cNvCxnSpPr>
            <a:stCxn id="483" idx="3"/>
          </p:cNvCxnSpPr>
          <p:nvPr/>
        </p:nvCxnSpPr>
        <p:spPr>
          <a:xfrm flipH="1">
            <a:off x="2629354" y="4596945"/>
            <a:ext cx="995400" cy="6615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90" name="Google Shape;490;p17"/>
          <p:cNvCxnSpPr>
            <a:stCxn id="483" idx="4"/>
          </p:cNvCxnSpPr>
          <p:nvPr/>
        </p:nvCxnSpPr>
        <p:spPr>
          <a:xfrm>
            <a:off x="4486275" y="4823600"/>
            <a:ext cx="0" cy="8676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556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8"/>
          <p:cNvSpPr/>
          <p:nvPr/>
        </p:nvSpPr>
        <p:spPr>
          <a:xfrm>
            <a:off x="1691680" y="4400713"/>
            <a:ext cx="1392395" cy="65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патриот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6" name="Google Shape;496;p18"/>
          <p:cNvSpPr/>
          <p:nvPr/>
        </p:nvSpPr>
        <p:spPr>
          <a:xfrm>
            <a:off x="467544" y="2676324"/>
            <a:ext cx="1972637" cy="10100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мудрец нового времени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7" name="Google Shape;497;p18"/>
          <p:cNvSpPr/>
          <p:nvPr/>
        </p:nvSpPr>
        <p:spPr>
          <a:xfrm>
            <a:off x="827584" y="1504825"/>
            <a:ext cx="1916572" cy="64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драматург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8" name="Google Shape;498;p18"/>
          <p:cNvSpPr/>
          <p:nvPr/>
        </p:nvSpPr>
        <p:spPr>
          <a:xfrm>
            <a:off x="5887856" y="1504836"/>
            <a:ext cx="2500568" cy="718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исследователь, историк</a:t>
            </a:r>
            <a:r>
              <a:rPr lang="ru-RU" sz="20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5295488" y="4405675"/>
            <a:ext cx="2026125" cy="64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человек-легенда</a:t>
            </a:r>
            <a:endParaRPr sz="2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0" name="Google Shape;500;p18"/>
          <p:cNvSpPr/>
          <p:nvPr/>
        </p:nvSpPr>
        <p:spPr>
          <a:xfrm>
            <a:off x="6431231" y="2409016"/>
            <a:ext cx="2101209" cy="1277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лауреат Ленинской, Сталинской премий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1" name="Google Shape;501;p18"/>
          <p:cNvSpPr/>
          <p:nvPr/>
        </p:nvSpPr>
        <p:spPr>
          <a:xfrm>
            <a:off x="3404588" y="1184800"/>
            <a:ext cx="1890900" cy="65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писатель, поэт</a:t>
            </a:r>
            <a:endParaRPr sz="2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02" name="Google Shape;502;p18"/>
          <p:cNvCxnSpPr>
            <a:stCxn id="503" idx="6"/>
            <a:endCxn id="500" idx="1"/>
          </p:cNvCxnSpPr>
          <p:nvPr/>
        </p:nvCxnSpPr>
        <p:spPr>
          <a:xfrm flipV="1">
            <a:off x="5568356" y="3047716"/>
            <a:ext cx="862875" cy="144359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4" name="Google Shape;504;p18"/>
          <p:cNvCxnSpPr>
            <a:stCxn id="503" idx="1"/>
            <a:endCxn id="497" idx="3"/>
          </p:cNvCxnSpPr>
          <p:nvPr/>
        </p:nvCxnSpPr>
        <p:spPr>
          <a:xfrm flipH="1" flipV="1">
            <a:off x="2744156" y="1825975"/>
            <a:ext cx="744304" cy="818905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03" name="Google Shape;503;p18"/>
          <p:cNvSpPr/>
          <p:nvPr/>
        </p:nvSpPr>
        <p:spPr>
          <a:xfrm>
            <a:off x="3131606" y="2418225"/>
            <a:ext cx="2436750" cy="154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Мухтар Ауэзов</a:t>
            </a:r>
            <a:endParaRPr sz="3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05" name="Google Shape;505;p18"/>
          <p:cNvCxnSpPr>
            <a:stCxn id="503" idx="7"/>
            <a:endCxn id="498" idx="1"/>
          </p:cNvCxnSpPr>
          <p:nvPr/>
        </p:nvCxnSpPr>
        <p:spPr>
          <a:xfrm flipV="1">
            <a:off x="5211502" y="1864086"/>
            <a:ext cx="676354" cy="780794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6" name="Google Shape;506;p18"/>
          <p:cNvCxnSpPr>
            <a:stCxn id="503" idx="5"/>
            <a:endCxn id="499" idx="0"/>
          </p:cNvCxnSpPr>
          <p:nvPr/>
        </p:nvCxnSpPr>
        <p:spPr>
          <a:xfrm>
            <a:off x="5211503" y="3739270"/>
            <a:ext cx="1097100" cy="6663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7" name="Google Shape;507;p18"/>
          <p:cNvCxnSpPr>
            <a:stCxn id="503" idx="0"/>
            <a:endCxn id="501" idx="2"/>
          </p:cNvCxnSpPr>
          <p:nvPr/>
        </p:nvCxnSpPr>
        <p:spPr>
          <a:xfrm rot="10800000">
            <a:off x="4349981" y="1837125"/>
            <a:ext cx="0" cy="5811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8" name="Google Shape;508;p18"/>
          <p:cNvCxnSpPr>
            <a:stCxn id="503" idx="2"/>
            <a:endCxn id="496" idx="3"/>
          </p:cNvCxnSpPr>
          <p:nvPr/>
        </p:nvCxnSpPr>
        <p:spPr>
          <a:xfrm flipH="1" flipV="1">
            <a:off x="2440181" y="3181370"/>
            <a:ext cx="691425" cy="10705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9" name="Google Shape;509;p18"/>
          <p:cNvCxnSpPr>
            <a:stCxn id="503" idx="3"/>
            <a:endCxn id="495" idx="0"/>
          </p:cNvCxnSpPr>
          <p:nvPr/>
        </p:nvCxnSpPr>
        <p:spPr>
          <a:xfrm flipH="1">
            <a:off x="2387878" y="3739270"/>
            <a:ext cx="1100582" cy="661443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0" name="Google Shape;510;p18"/>
          <p:cNvSpPr/>
          <p:nvPr/>
        </p:nvSpPr>
        <p:spPr>
          <a:xfrm>
            <a:off x="3798900" y="4833450"/>
            <a:ext cx="1102275" cy="65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гений</a:t>
            </a:r>
            <a:endParaRPr sz="2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11" name="Google Shape;511;p18"/>
          <p:cNvCxnSpPr>
            <a:stCxn id="503" idx="4"/>
            <a:endCxn id="510" idx="0"/>
          </p:cNvCxnSpPr>
          <p:nvPr/>
        </p:nvCxnSpPr>
        <p:spPr>
          <a:xfrm>
            <a:off x="4349981" y="3965925"/>
            <a:ext cx="0" cy="8676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512" name="Google Shape;512;p18"/>
          <p:cNvGraphicFramePr/>
          <p:nvPr>
            <p:extLst>
              <p:ext uri="{D42A27DB-BD31-4B8C-83A1-F6EECF244321}">
                <p14:modId xmlns:p14="http://schemas.microsoft.com/office/powerpoint/2010/main" val="3169153797"/>
              </p:ext>
            </p:extLst>
          </p:nvPr>
        </p:nvGraphicFramePr>
        <p:xfrm>
          <a:off x="1685939" y="469032"/>
          <a:ext cx="5772131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7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ответы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5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9"/>
          <p:cNvSpPr txBox="1">
            <a:spLocks noGrp="1"/>
          </p:cNvSpPr>
          <p:nvPr>
            <p:ph type="ctrTitle"/>
          </p:nvPr>
        </p:nvSpPr>
        <p:spPr>
          <a:xfrm>
            <a:off x="1020536" y="468085"/>
            <a:ext cx="7157306" cy="136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40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8" name="Google Shape;518;p19"/>
          <p:cNvSpPr/>
          <p:nvPr/>
        </p:nvSpPr>
        <p:spPr>
          <a:xfrm>
            <a:off x="395536" y="468075"/>
            <a:ext cx="8280919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Прочитайте высказывание писателя </a:t>
            </a:r>
            <a:r>
              <a:rPr lang="ru-RU" sz="2600" b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Абдижамила</a:t>
            </a:r>
            <a:r>
              <a:rPr lang="ru-RU" sz="2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Нурпеисова о </a:t>
            </a:r>
            <a:r>
              <a:rPr lang="ru-RU" sz="2600" b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Мухтаре</a:t>
            </a:r>
            <a:r>
              <a:rPr lang="ru-RU" sz="2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Ауэзове</a:t>
            </a:r>
            <a:r>
              <a:rPr lang="ru-RU" sz="2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и прокомментируйте его, ответив на вопросы.</a:t>
            </a:r>
            <a:endParaRPr sz="26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19" name="Google Shape;519;p19"/>
          <p:cNvGraphicFramePr/>
          <p:nvPr>
            <p:extLst>
              <p:ext uri="{D42A27DB-BD31-4B8C-83A1-F6EECF244321}">
                <p14:modId xmlns:p14="http://schemas.microsoft.com/office/powerpoint/2010/main" val="643417508"/>
              </p:ext>
            </p:extLst>
          </p:nvPr>
        </p:nvGraphicFramePr>
        <p:xfrm>
          <a:off x="394432" y="1916832"/>
          <a:ext cx="8280919" cy="4206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80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«Великая личность,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своим творчеством доказал, что самобытное творчество казахов невозможно отделить от истории всего человечества. И если о Петре Первом великий русский поэт сказал, что он «прорубил окно </a:t>
                      </a:r>
                      <a:endParaRPr lang="ru-RU" sz="2300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Европу», то об Абае и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Ауэзове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можно сказать, что они своим мощным гением 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буквально «прорубили 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окно» </a:t>
                      </a:r>
                      <a:endParaRPr lang="ru-RU" sz="2300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из 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степи в широкий мир, соединив 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казахов 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 всем человечеством».</a:t>
                      </a:r>
                      <a:endParaRPr sz="2300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218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300"/>
                        <a:buFont typeface="Tahoma"/>
                        <a:buAutoNum type="arabicPeriod"/>
                      </a:pP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 вы понимаете фразу «прорубили окно» </a:t>
                      </a:r>
                      <a:endParaRPr sz="2300" b="1" i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из степи в широкий мир?</a:t>
                      </a:r>
                      <a:endParaRPr sz="2300" b="1" i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218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300"/>
                        <a:buFont typeface="Tahoma"/>
                        <a:buAutoNum type="arabicPeriod"/>
                      </a:pP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Почему </a:t>
                      </a:r>
                      <a:r>
                        <a:rPr lang="ru-RU" sz="2300" b="1" i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Абдижамил</a:t>
                      </a: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Нурпеисов ставит в один ряд </a:t>
                      </a:r>
                      <a:endParaRPr sz="2300" b="1" i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Абая и </a:t>
                      </a:r>
                      <a:r>
                        <a:rPr lang="ru-RU" sz="2300" b="1" i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Ауэзова</a:t>
                      </a: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?</a:t>
                      </a:r>
                      <a:endParaRPr sz="2300" b="1" i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0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0"/>
          <p:cNvSpPr/>
          <p:nvPr/>
        </p:nvSpPr>
        <p:spPr>
          <a:xfrm>
            <a:off x="864374" y="1168150"/>
            <a:ext cx="7668065" cy="502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Произведения Абая и </a:t>
            </a:r>
            <a:r>
              <a:rPr lang="ru-RU" sz="26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Мухтара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Ауэзова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переведены на десятки языков, и благодаря им во многих странах знают историю и культуру степного народа.   Их имена – визитная карточка казахского народа. </a:t>
            </a:r>
            <a:endParaRPr sz="1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-2603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Их объединяет масштабность творчества, ценность содержания литературных трудов. Я считаю, что наследие Абая и </a:t>
            </a:r>
            <a:r>
              <a:rPr lang="ru-RU" sz="26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Мухтара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Ауэзова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следует передавать из поколения в поколение как традицию.</a:t>
            </a:r>
            <a:endParaRPr sz="20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25" name="Google Shape;525;p20"/>
          <p:cNvGraphicFramePr/>
          <p:nvPr>
            <p:extLst>
              <p:ext uri="{D42A27DB-BD31-4B8C-83A1-F6EECF244321}">
                <p14:modId xmlns:p14="http://schemas.microsoft.com/office/powerpoint/2010/main" val="223093026"/>
              </p:ext>
            </p:extLst>
          </p:nvPr>
        </p:nvGraphicFramePr>
        <p:xfrm>
          <a:off x="1685939" y="469032"/>
          <a:ext cx="5772131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7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ответы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40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endParaRPr lang="en-ID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oogle Shape;361;p3"/>
          <p:cNvSpPr/>
          <p:nvPr/>
        </p:nvSpPr>
        <p:spPr>
          <a:xfrm>
            <a:off x="1423774" y="1393625"/>
            <a:ext cx="6388585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познакомитесь с  творчеством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Мухтара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Ауэзова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; 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определите необходимую информацию, сделаете соответствующие выводы;</a:t>
            </a:r>
            <a:endParaRPr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закрепите навыки  постановки знаков  препинания в сложноподчинённых  предложениях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1"/>
          <p:cNvSpPr/>
          <p:nvPr/>
        </p:nvSpPr>
        <p:spPr>
          <a:xfrm>
            <a:off x="1123200" y="1143900"/>
            <a:ext cx="6897600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Проанализируйте  первое предложение.</a:t>
            </a: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   Великая личность, </a:t>
            </a:r>
            <a:r>
              <a:rPr lang="ru-RU" sz="2800" b="1" i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Ауэзов</a:t>
            </a:r>
            <a:r>
              <a:rPr lang="ru-RU" sz="2800" b="1" i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своим творчеством доказал, что самобытное творчество казахов невозможно отделить от истории всего человечества.</a:t>
            </a:r>
            <a:endParaRPr sz="2800" b="1" i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1" name="Google Shape;531;p21"/>
          <p:cNvSpPr txBox="1"/>
          <p:nvPr/>
        </p:nvSpPr>
        <p:spPr>
          <a:xfrm>
            <a:off x="2107800" y="559006"/>
            <a:ext cx="49284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Задание</a:t>
            </a: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2" name="Google Shape;5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096" y="4570549"/>
            <a:ext cx="2374688" cy="2287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3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2"/>
          <p:cNvSpPr/>
          <p:nvPr/>
        </p:nvSpPr>
        <p:spPr>
          <a:xfrm>
            <a:off x="395536" y="332656"/>
            <a:ext cx="8424936" cy="627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Великая личность, </a:t>
            </a:r>
            <a:r>
              <a:rPr lang="ru-RU" sz="2000" b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Ауэзов</a:t>
            </a:r>
            <a:r>
              <a:rPr lang="ru-RU" sz="20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своим творчеством доказал, что самобытное творчество казахов невозможно отделить от истории всего человечества.</a:t>
            </a:r>
            <a:endParaRPr sz="20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1. Сложноподчиненное.</a:t>
            </a:r>
            <a:endParaRPr sz="19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2. Состоит из двух простых предложений. Главное предложение:  </a:t>
            </a:r>
            <a:r>
              <a:rPr lang="ru-RU" sz="1900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Великая личность, </a:t>
            </a:r>
            <a:r>
              <a:rPr lang="ru-RU" sz="1900" i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Ауэзов</a:t>
            </a:r>
            <a:r>
              <a:rPr lang="ru-RU" sz="1900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своим творчеством доказал</a:t>
            </a: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; придаточное:  </a:t>
            </a:r>
            <a:r>
              <a:rPr lang="ru-RU" sz="1900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что самобытное творчество казахов невозможно отделить от истории всего человечества.</a:t>
            </a:r>
            <a:endParaRPr sz="19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3. Придаточное предложение присоединяется к главному с помощью союза </a:t>
            </a:r>
            <a:r>
              <a:rPr lang="ru-RU" sz="1900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. Придаточное относится к глаголу </a:t>
            </a:r>
            <a:r>
              <a:rPr lang="ru-RU" sz="1900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доказал</a:t>
            </a: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в главном предложении.</a:t>
            </a:r>
            <a:endParaRPr sz="19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4. Придаточное предложение отвечает на вопрос «что доказал?</a:t>
            </a:r>
            <a:r>
              <a:rPr lang="ru-RU" sz="1900" dirty="0">
                <a:latin typeface="Tahoma"/>
                <a:ea typeface="Tahoma"/>
                <a:cs typeface="Tahoma"/>
                <a:sym typeface="Tahoma"/>
              </a:rPr>
              <a:t>»</a:t>
            </a: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Это придаточное изъяснительное.</a:t>
            </a:r>
            <a:endParaRPr sz="19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5. Повествовательное. Невосклицательное.</a:t>
            </a:r>
            <a:endParaRPr sz="19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6. Главное предложение: </a:t>
            </a:r>
            <a:r>
              <a:rPr lang="ru-RU" sz="1900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Великая личность, </a:t>
            </a:r>
            <a:r>
              <a:rPr lang="ru-RU" sz="1900" i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Ауэзов</a:t>
            </a:r>
            <a:r>
              <a:rPr lang="ru-RU" sz="1900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своим творчеством </a:t>
            </a:r>
            <a:endParaRPr sz="1900" i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доказал – </a:t>
            </a: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простое, двусоставное, распространённое, осложнённое </a:t>
            </a:r>
            <a:endParaRPr sz="19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обособленным приложением. Придаточное предложение: </a:t>
            </a:r>
            <a:r>
              <a:rPr lang="ru-RU" sz="1900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что самобытное </a:t>
            </a:r>
            <a:r>
              <a:rPr lang="ru-RU" sz="1900" i="1" dirty="0" smtClean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творчество </a:t>
            </a:r>
            <a:r>
              <a:rPr lang="ru-RU" sz="1900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казахов невозможно отделить от истории всего человечества – </a:t>
            </a:r>
            <a:r>
              <a:rPr lang="ru-RU" sz="1900" i="1" dirty="0" smtClean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простое</a:t>
            </a:r>
            <a:r>
              <a:rPr lang="ru-RU" sz="1900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, двусоставное, распространённое, полное, неосложнённое.</a:t>
            </a:r>
            <a:endParaRPr sz="19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7. Схема: [                              ], (что                              )</a:t>
            </a:r>
            <a:endParaRPr sz="19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38" name="Google Shape;538;p22"/>
          <p:cNvGrpSpPr/>
          <p:nvPr/>
        </p:nvGrpSpPr>
        <p:grpSpPr>
          <a:xfrm>
            <a:off x="2843808" y="6337053"/>
            <a:ext cx="772607" cy="88550"/>
            <a:chOff x="2901075" y="2407775"/>
            <a:chExt cx="1706100" cy="88550"/>
          </a:xfrm>
        </p:grpSpPr>
        <p:cxnSp>
          <p:nvCxnSpPr>
            <p:cNvPr id="539" name="Google Shape;539;p22"/>
            <p:cNvCxnSpPr/>
            <p:nvPr/>
          </p:nvCxnSpPr>
          <p:spPr>
            <a:xfrm>
              <a:off x="2901075" y="2407775"/>
              <a:ext cx="1706100" cy="0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0" name="Google Shape;540;p22"/>
            <p:cNvCxnSpPr/>
            <p:nvPr/>
          </p:nvCxnSpPr>
          <p:spPr>
            <a:xfrm>
              <a:off x="2901075" y="2496325"/>
              <a:ext cx="1706100" cy="0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541" name="Google Shape;541;p22"/>
          <p:cNvCxnSpPr/>
          <p:nvPr/>
        </p:nvCxnSpPr>
        <p:spPr>
          <a:xfrm>
            <a:off x="1769744" y="6381328"/>
            <a:ext cx="77265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42" name="Google Shape;542;p22"/>
          <p:cNvGrpSpPr/>
          <p:nvPr/>
        </p:nvGrpSpPr>
        <p:grpSpPr>
          <a:xfrm>
            <a:off x="6156176" y="6292778"/>
            <a:ext cx="772607" cy="88550"/>
            <a:chOff x="2901075" y="2407775"/>
            <a:chExt cx="1706100" cy="88550"/>
          </a:xfrm>
        </p:grpSpPr>
        <p:cxnSp>
          <p:nvCxnSpPr>
            <p:cNvPr id="543" name="Google Shape;543;p22"/>
            <p:cNvCxnSpPr/>
            <p:nvPr/>
          </p:nvCxnSpPr>
          <p:spPr>
            <a:xfrm>
              <a:off x="2901075" y="2407775"/>
              <a:ext cx="1706100" cy="0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4" name="Google Shape;544;p22"/>
            <p:cNvCxnSpPr/>
            <p:nvPr/>
          </p:nvCxnSpPr>
          <p:spPr>
            <a:xfrm>
              <a:off x="2901075" y="2496325"/>
              <a:ext cx="1706100" cy="0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545" name="Google Shape;545;p22"/>
          <p:cNvCxnSpPr/>
          <p:nvPr/>
        </p:nvCxnSpPr>
        <p:spPr>
          <a:xfrm>
            <a:off x="4932040" y="6404761"/>
            <a:ext cx="77265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110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3"/>
          <p:cNvSpPr/>
          <p:nvPr/>
        </p:nvSpPr>
        <p:spPr>
          <a:xfrm>
            <a:off x="759279" y="544288"/>
            <a:ext cx="638447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1" name="Google Shape;551;p23"/>
          <p:cNvSpPr/>
          <p:nvPr/>
        </p:nvSpPr>
        <p:spPr>
          <a:xfrm>
            <a:off x="1005069" y="1988840"/>
            <a:ext cx="587835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Закончите предложения:</a:t>
            </a:r>
            <a:endParaRPr sz="30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1. Сегодня я узнал (-а) ...</a:t>
            </a:r>
            <a:endParaRPr sz="30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2. Было интересно ...</a:t>
            </a:r>
            <a:endParaRPr sz="30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3. Я понял (-а), что ...</a:t>
            </a:r>
            <a:endParaRPr sz="30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4. Теперь я могу ...</a:t>
            </a:r>
            <a:endParaRPr sz="30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2915816" y="873083"/>
            <a:ext cx="2992829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Рефлексия </a:t>
            </a:r>
            <a:endParaRPr sz="3600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3" name="Google Shape;5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426" y="2461826"/>
            <a:ext cx="1775438" cy="346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5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4"/>
          <p:cNvSpPr/>
          <p:nvPr/>
        </p:nvSpPr>
        <p:spPr>
          <a:xfrm>
            <a:off x="759279" y="544288"/>
            <a:ext cx="638447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9" name="Google Shape;559;p24"/>
          <p:cNvSpPr/>
          <p:nvPr/>
        </p:nvSpPr>
        <p:spPr>
          <a:xfrm>
            <a:off x="884419" y="1345325"/>
            <a:ext cx="7454025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1. Сегодня я узнал (-а) о непростом жизненном пути и творчестве выдающегося казахского писателя  </a:t>
            </a:r>
            <a:r>
              <a:rPr lang="ru-RU" sz="2400" b="1" dirty="0" err="1">
                <a:latin typeface="Tahoma"/>
                <a:ea typeface="Tahoma"/>
                <a:cs typeface="Tahoma"/>
                <a:sym typeface="Tahoma"/>
              </a:rPr>
              <a:t>Мухтара</a:t>
            </a: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400" b="1" dirty="0" err="1">
                <a:latin typeface="Tahoma"/>
                <a:ea typeface="Tahoma"/>
                <a:cs typeface="Tahoma"/>
                <a:sym typeface="Tahoma"/>
              </a:rPr>
              <a:t>Ауэзова</a:t>
            </a: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sz="2400" b="1" dirty="0"/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2. Было интересно работать с высказыванием о писателе.</a:t>
            </a:r>
            <a:endParaRPr sz="2400" b="1" dirty="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3. Я понял(-а), почему </a:t>
            </a:r>
            <a:r>
              <a:rPr lang="ru-RU" sz="2400" b="1" dirty="0" err="1">
                <a:latin typeface="Tahoma"/>
                <a:ea typeface="Tahoma"/>
                <a:cs typeface="Tahoma"/>
                <a:sym typeface="Tahoma"/>
              </a:rPr>
              <a:t>Ауэзова</a:t>
            </a: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 называли</a:t>
            </a:r>
            <a:endParaRPr sz="2400" b="1" dirty="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человеком-легендой и мудрецом нового времени.</a:t>
            </a:r>
            <a:endParaRPr sz="24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4. Теперь я могу анализировать сложные </a:t>
            </a:r>
            <a:endParaRPr sz="24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предложения. </a:t>
            </a:r>
            <a:endParaRPr sz="2400" b="1" i="0" u="none" strike="noStrike" cap="none" dirty="0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60" name="Google Shape;560;p24"/>
          <p:cNvGraphicFramePr/>
          <p:nvPr>
            <p:extLst>
              <p:ext uri="{D42A27DB-BD31-4B8C-83A1-F6EECF244321}">
                <p14:modId xmlns:p14="http://schemas.microsoft.com/office/powerpoint/2010/main" val="3666623235"/>
              </p:ext>
            </p:extLst>
          </p:nvPr>
        </p:nvGraphicFramePr>
        <p:xfrm>
          <a:off x="1685939" y="469032"/>
          <a:ext cx="5772131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7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ответы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8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348040" y="347625"/>
            <a:ext cx="2880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51879"/>
            <a:ext cx="59584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познакомились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  творчеством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Мухтара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Ауэзова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; </a:t>
            </a:r>
          </a:p>
          <a:p>
            <a:pPr marL="457200" lvl="0" indent="-381000"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пределили необходимую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информацию,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сделали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соответствующие выводы;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81000"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закрепили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навыки  постановки знаков  препинания </a:t>
            </a:r>
            <a:endParaRPr lang="ru-RU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76200" lvl="0">
              <a:buClr>
                <a:srgbClr val="434343"/>
              </a:buClr>
              <a:buSzPts val="2400"/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в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сложноподчинённых 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</a:t>
            </a:r>
          </a:p>
          <a:p>
            <a:pPr marL="76200" lvl="0">
              <a:buClr>
                <a:srgbClr val="434343"/>
              </a:buClr>
              <a:buSzPts val="2400"/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предложениях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1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9" name="Google Shape;369;p4"/>
          <p:cNvSpPr/>
          <p:nvPr/>
        </p:nvSpPr>
        <p:spPr>
          <a:xfrm>
            <a:off x="0" y="0"/>
            <a:ext cx="1649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0" name="Google Shape;370;p4"/>
          <p:cNvGraphicFramePr/>
          <p:nvPr>
            <p:extLst>
              <p:ext uri="{D42A27DB-BD31-4B8C-83A1-F6EECF244321}">
                <p14:modId xmlns:p14="http://schemas.microsoft.com/office/powerpoint/2010/main" val="3256282922"/>
              </p:ext>
            </p:extLst>
          </p:nvPr>
        </p:nvGraphicFramePr>
        <p:xfrm>
          <a:off x="395536" y="476672"/>
          <a:ext cx="8496944" cy="53035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u="none" strike="noStrike" cap="none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Ключевые слова и словосочетания:</a:t>
                      </a:r>
                      <a:endParaRPr sz="30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u="none" strike="noStrike" cap="none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человек-легенда, самобытный, символ.</a:t>
                      </a:r>
                      <a:endParaRPr sz="30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Дадим определение данным словам и словосочетаниям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2400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Человек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легенда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 так называют тех, чья деятельность оказывает влияние на миллионы людей: это великие политики, учёные, общественные деятели, представители мира культуры и искусства.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Самобытный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своеобразный, не похожий на других, 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идущий своими путями, самостоятельный в своём развитии.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Символ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предмет или действие, служащее условным 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знаком какого-нибудь понятия, чего-нибудь  отвлечённого. Например: голубь — символ мира.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7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"/>
          <p:cNvSpPr/>
          <p:nvPr/>
        </p:nvSpPr>
        <p:spPr>
          <a:xfrm>
            <a:off x="0" y="-8759"/>
            <a:ext cx="247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6" name="Google Shape;376;p5"/>
          <p:cNvSpPr txBox="1"/>
          <p:nvPr/>
        </p:nvSpPr>
        <p:spPr>
          <a:xfrm>
            <a:off x="2514600" y="500744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3586313" y="649225"/>
            <a:ext cx="488272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Определите цель эпиграфа, опираясь на тему урока.</a:t>
            </a: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78" name="Google Shape;378;p5"/>
          <p:cNvGraphicFramePr/>
          <p:nvPr>
            <p:extLst>
              <p:ext uri="{D42A27DB-BD31-4B8C-83A1-F6EECF244321}">
                <p14:modId xmlns:p14="http://schemas.microsoft.com/office/powerpoint/2010/main" val="3837646089"/>
              </p:ext>
            </p:extLst>
          </p:nvPr>
        </p:nvGraphicFramePr>
        <p:xfrm>
          <a:off x="3705393" y="2420888"/>
          <a:ext cx="4644563" cy="2377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64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Он явление, он – великий символ нашей жизни, человек-легенда, мудрец нового времени, истинный поэт и человек…</a:t>
                      </a:r>
                      <a:endParaRPr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9" name="Google Shape;379;p5"/>
          <p:cNvSpPr/>
          <p:nvPr/>
        </p:nvSpPr>
        <p:spPr>
          <a:xfrm>
            <a:off x="5106033" y="4930307"/>
            <a:ext cx="354991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600" b="1" i="1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И. Андроников</a:t>
            </a:r>
            <a:endParaRPr sz="1600" b="1" i="1" dirty="0"/>
          </a:p>
        </p:txBody>
      </p:sp>
      <p:pic>
        <p:nvPicPr>
          <p:cNvPr id="381" name="Google Shape;381;p5"/>
          <p:cNvPicPr preferRelativeResize="0"/>
          <p:nvPr/>
        </p:nvPicPr>
        <p:blipFill rotWithShape="1">
          <a:blip r:embed="rId3">
            <a:alphaModFix/>
          </a:blip>
          <a:srcRect r="4716" b="4177"/>
          <a:stretch/>
        </p:blipFill>
        <p:spPr>
          <a:xfrm>
            <a:off x="837037" y="764704"/>
            <a:ext cx="2749275" cy="403503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4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"/>
          <p:cNvSpPr/>
          <p:nvPr/>
        </p:nvSpPr>
        <p:spPr>
          <a:xfrm>
            <a:off x="0" y="-8759"/>
            <a:ext cx="247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7" name="Google Shape;387;p6"/>
          <p:cNvSpPr/>
          <p:nvPr/>
        </p:nvSpPr>
        <p:spPr>
          <a:xfrm>
            <a:off x="3656231" y="987525"/>
            <a:ext cx="4658625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0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эпиграфе отражён образ Ауэзова как человека, ставшего символом и легендой. Андроников даёт высокую оценку мастерству писателя. </a:t>
            </a:r>
            <a:endParaRPr sz="3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8" name="Google Shape;38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0" y="673275"/>
            <a:ext cx="2756250" cy="4861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1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94" name="Google Shape;394;p7"/>
          <p:cNvGraphicFramePr/>
          <p:nvPr>
            <p:extLst>
              <p:ext uri="{D42A27DB-BD31-4B8C-83A1-F6EECF244321}">
                <p14:modId xmlns:p14="http://schemas.microsoft.com/office/powerpoint/2010/main" val="4156096541"/>
              </p:ext>
            </p:extLst>
          </p:nvPr>
        </p:nvGraphicFramePr>
        <p:xfrm>
          <a:off x="1115616" y="332656"/>
          <a:ext cx="7088869" cy="1188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88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Прочитайте информационный текст </a:t>
                      </a:r>
                      <a:endParaRPr lang="ru-RU" sz="2600" b="1" u="none" strike="noStrike" cap="none" dirty="0" smtClean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 smtClean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 писателе. </a:t>
                      </a:r>
                      <a:r>
                        <a:rPr lang="ru-RU" sz="2600" b="1" u="none" strike="noStrike" cap="none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Определите необходимую информацию для диалога с учителем</a:t>
                      </a:r>
                      <a:r>
                        <a:rPr lang="ru-RU" sz="2600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2600" u="none" strike="noStrike" cap="none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5" name="Google Shape;395;p7"/>
          <p:cNvGraphicFramePr/>
          <p:nvPr>
            <p:extLst>
              <p:ext uri="{D42A27DB-BD31-4B8C-83A1-F6EECF244321}">
                <p14:modId xmlns:p14="http://schemas.microsoft.com/office/powerpoint/2010/main" val="3256496394"/>
              </p:ext>
            </p:extLst>
          </p:nvPr>
        </p:nvGraphicFramePr>
        <p:xfrm>
          <a:off x="395535" y="1755843"/>
          <a:ext cx="4812163" cy="4693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1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7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 себе </a:t>
                      </a:r>
                      <a:r>
                        <a:rPr lang="ru-RU" sz="220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Мухтар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20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Омарханович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говорил: «Я родился 28 сентября 1897 года в семье кочевника-казаха </a:t>
                      </a:r>
                      <a:r>
                        <a:rPr lang="ru-RU" sz="220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Чингизской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волости, Семипалатинской области, — </a:t>
                      </a:r>
                      <a:r>
                        <a:rPr lang="ru-RU" sz="220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Омархана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20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Ауэзова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 Раннее детство я провел в ауле, там же начал обучаться и грамоте. Учил нас, своих внуков, дед </a:t>
                      </a:r>
                      <a:r>
                        <a:rPr lang="ru-RU" sz="220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 Дед, подражая учителям-муллам, держал нас над книгой с утра </a:t>
                      </a:r>
                      <a:endParaRPr lang="ru-RU" sz="2200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 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захода солнца, и все выученное за день нужно было перед ужином прочесть ему и отцу наизусть».  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6" name="Google Shape;396;p7" descr="C:\Users\Компьютер-8\Desktop\Auezov_House_in_Borl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413" y="1937643"/>
            <a:ext cx="3110625" cy="233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97" name="Google Shape;397;p7"/>
          <p:cNvSpPr/>
          <p:nvPr/>
        </p:nvSpPr>
        <p:spPr>
          <a:xfrm>
            <a:off x="5121262" y="4366675"/>
            <a:ext cx="3584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Дом, в котором родился </a:t>
            </a:r>
            <a:r>
              <a:rPr lang="ru-RU" sz="1800" b="1" i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М.Ауэзов</a:t>
            </a:r>
            <a:endParaRPr sz="1800" b="1" i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537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"/>
          <p:cNvSpPr/>
          <p:nvPr/>
        </p:nvSpPr>
        <p:spPr>
          <a:xfrm>
            <a:off x="6667425" y="-8759"/>
            <a:ext cx="247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3" name="Google Shape;403;p8"/>
          <p:cNvSpPr/>
          <p:nvPr/>
        </p:nvSpPr>
        <p:spPr>
          <a:xfrm>
            <a:off x="881744" y="707572"/>
            <a:ext cx="724172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8"/>
          <p:cNvSpPr/>
          <p:nvPr/>
        </p:nvSpPr>
        <p:spPr>
          <a:xfrm>
            <a:off x="251520" y="508134"/>
            <a:ext cx="5400600" cy="558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r>
              <a:rPr lang="ru-RU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Мухтар</a:t>
            </a:r>
            <a:r>
              <a:rPr lang="ru-RU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Ауэзов</a:t>
            </a:r>
            <a:r>
              <a:rPr lang="ru-RU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рано лишился родителей: отец </a:t>
            </a:r>
            <a:r>
              <a:rPr lang="ru-RU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Омархан</a:t>
            </a:r>
            <a:r>
              <a:rPr lang="ru-RU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умер в 1900 году, мать </a:t>
            </a:r>
            <a:r>
              <a:rPr lang="ru-RU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Нуржамал</a:t>
            </a:r>
            <a:r>
              <a:rPr lang="ru-RU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– в 1912. Маленький </a:t>
            </a:r>
            <a:r>
              <a:rPr lang="ru-RU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Мухтар</a:t>
            </a:r>
            <a:r>
              <a:rPr lang="ru-RU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1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воспитывается у </a:t>
            </a:r>
            <a:r>
              <a:rPr lang="ru-RU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дяди </a:t>
            </a:r>
            <a:r>
              <a:rPr lang="ru-RU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Касымбека</a:t>
            </a:r>
            <a:r>
              <a:rPr lang="ru-RU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который в 1907 году устраивает мальчика в 5-классное городское русское училище </a:t>
            </a:r>
            <a:r>
              <a:rPr lang="ru-RU" sz="21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ru-RU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Семипалатинске, а завершает обучение он в учительской семинарии в 1919 году. Молодой </a:t>
            </a:r>
            <a:r>
              <a:rPr lang="ru-RU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Ауэзов</a:t>
            </a:r>
            <a:r>
              <a:rPr lang="ru-RU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по свидетельству педагогов, выделялся безупречным прилежанием, незаурядными дарованиями, благородной внешностью, изысканными манерами, стройной фигурой и какой-то аристократической величавостью. Незаурядный спортсмен играл за первую в городе футбольную команду «</a:t>
            </a:r>
            <a:r>
              <a:rPr lang="ru-RU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Ярыш</a:t>
            </a:r>
            <a:r>
              <a:rPr lang="ru-RU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».</a:t>
            </a:r>
            <a:endParaRPr sz="21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5" name="Google Shape;405;p8"/>
          <p:cNvPicPr preferRelativeResize="0"/>
          <p:nvPr/>
        </p:nvPicPr>
        <p:blipFill rotWithShape="1">
          <a:blip r:embed="rId3">
            <a:alphaModFix/>
          </a:blip>
          <a:srcRect r="1068" b="1960"/>
          <a:stretch/>
        </p:blipFill>
        <p:spPr>
          <a:xfrm>
            <a:off x="5652120" y="645687"/>
            <a:ext cx="3165975" cy="3090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1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"/>
          <p:cNvSpPr/>
          <p:nvPr/>
        </p:nvSpPr>
        <p:spPr>
          <a:xfrm>
            <a:off x="6667425" y="-8759"/>
            <a:ext cx="247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1" name="Google Shape;411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2" name="Google Shape;412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3" name="Google Shape;413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14" name="Google Shape;414;p9"/>
          <p:cNvGraphicFramePr/>
          <p:nvPr/>
        </p:nvGraphicFramePr>
        <p:xfrm>
          <a:off x="685800" y="489856"/>
          <a:ext cx="6466106" cy="274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46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           </a:t>
                      </a: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 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5" name="Google Shape;415;p9"/>
          <p:cNvGraphicFramePr/>
          <p:nvPr>
            <p:extLst>
              <p:ext uri="{D42A27DB-BD31-4B8C-83A1-F6EECF244321}">
                <p14:modId xmlns:p14="http://schemas.microsoft.com/office/powerpoint/2010/main" val="1591214023"/>
              </p:ext>
            </p:extLst>
          </p:nvPr>
        </p:nvGraphicFramePr>
        <p:xfrm>
          <a:off x="256914" y="206421"/>
          <a:ext cx="5827254" cy="548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2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 err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Кругозорная</a:t>
                      </a:r>
                      <a:r>
                        <a:rPr lang="ru-RU" sz="3600" b="1" u="none" strike="noStrike" cap="none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карта</a:t>
                      </a:r>
                      <a:endParaRPr sz="3600" b="1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6" name="Google Shape;416;p9"/>
          <p:cNvGraphicFramePr/>
          <p:nvPr>
            <p:extLst>
              <p:ext uri="{D42A27DB-BD31-4B8C-83A1-F6EECF244321}">
                <p14:modId xmlns:p14="http://schemas.microsoft.com/office/powerpoint/2010/main" val="49830605"/>
              </p:ext>
            </p:extLst>
          </p:nvPr>
        </p:nvGraphicFramePr>
        <p:xfrm>
          <a:off x="230981" y="980728"/>
          <a:ext cx="5810895" cy="548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1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2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1918 году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Мухтар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и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Жусупбек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Аймауытов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издают в Семипалатинске журнал «Абай», который после выхода двенадцатого номера был закрыт по идеологическим мотивам. </a:t>
                      </a:r>
                      <a:r>
                        <a:rPr lang="ru-RU" sz="2000" b="1" dirty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Журнал пропагандировал не только произведения Абая, но и поднимал насущные вопросы культуры и литературы, истории и этнографии. Журнал издавался арабской графикой </a:t>
                      </a:r>
                      <a:endParaRPr lang="ru-RU" sz="2000" b="1" dirty="0" smtClean="0">
                        <a:solidFill>
                          <a:srgbClr val="20212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000" b="1" dirty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насчитывал 900 подписчиков. Как </a:t>
                      </a:r>
                      <a:endParaRPr lang="ru-RU" sz="2000" b="1" dirty="0" smtClean="0">
                        <a:solidFill>
                          <a:srgbClr val="20212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000" b="1" dirty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любое издание, журналу требовалась финансовая поддержка, которую оказали состоятельные люди, купцы-меценаты. Интересно, что многие публикации выходили под псевдонимом. Например, </a:t>
                      </a:r>
                      <a:r>
                        <a:rPr lang="ru-RU" sz="2000" b="1" dirty="0" err="1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Аймауытов</a:t>
                      </a:r>
                      <a:r>
                        <a:rPr lang="ru-RU" sz="2000" b="1" dirty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и </a:t>
                      </a:r>
                      <a:r>
                        <a:rPr lang="ru-RU" sz="2000" b="1" dirty="0" err="1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</a:t>
                      </a:r>
                      <a:r>
                        <a:rPr lang="ru-RU" sz="2000" b="1" dirty="0">
                          <a:solidFill>
                            <a:srgbClr val="20212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подписывались ЕКЕУ (ДВОЕ). </a:t>
                      </a:r>
                      <a:endParaRPr sz="20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7" name="Google Shape;417;p9" descr="C:\Users\Компьютер-8\Desktop\c6013323cb038ba3d31d9e15776134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152" y="755061"/>
            <a:ext cx="2998350" cy="231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7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0"/>
          <p:cNvSpPr/>
          <p:nvPr/>
        </p:nvSpPr>
        <p:spPr>
          <a:xfrm>
            <a:off x="6667425" y="-8759"/>
            <a:ext cx="247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3" name="Google Shape;423;p10"/>
          <p:cNvSpPr txBox="1"/>
          <p:nvPr/>
        </p:nvSpPr>
        <p:spPr>
          <a:xfrm>
            <a:off x="775607" y="468087"/>
            <a:ext cx="7282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4" name="Google Shape;424;p10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26" name="Google Shape;426;p10"/>
          <p:cNvGraphicFramePr/>
          <p:nvPr>
            <p:extLst>
              <p:ext uri="{D42A27DB-BD31-4B8C-83A1-F6EECF244321}">
                <p14:modId xmlns:p14="http://schemas.microsoft.com/office/powerpoint/2010/main" val="228868961"/>
              </p:ext>
            </p:extLst>
          </p:nvPr>
        </p:nvGraphicFramePr>
        <p:xfrm>
          <a:off x="251520" y="448441"/>
          <a:ext cx="5328592" cy="5943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заре независимости, </a:t>
                      </a:r>
                      <a:endParaRPr sz="26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в 1992 году, </a:t>
                      </a:r>
                      <a:r>
                        <a:rPr lang="ru-RU" sz="2600" b="1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Каюм</a:t>
                      </a: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600" b="1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Мухамедханов</a:t>
                      </a: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, сподвижник </a:t>
                      </a:r>
                      <a:r>
                        <a:rPr lang="ru-RU" sz="2600" b="1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Мухтара</a:t>
                      </a: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600" b="1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Ауэзова</a:t>
                      </a: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, приложил все силы и вместе </a:t>
                      </a:r>
                      <a:endParaRPr lang="ru-RU" sz="2600" b="1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с </a:t>
                      </a: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коллегами  возродил журнал </a:t>
                      </a:r>
                      <a:r>
                        <a:rPr lang="ru-RU" sz="26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«Абай».</a:t>
                      </a: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6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настоящий момент главным редактором является журналист, поэт, </a:t>
                      </a:r>
                      <a:r>
                        <a:rPr lang="ru-RU" sz="2600" b="1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абаевед</a:t>
                      </a: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600" b="1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Муратбек</a:t>
                      </a: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600" b="1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Оспанов</a:t>
                      </a: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. Журнал публикует материалы на казахском </a:t>
                      </a:r>
                      <a:endParaRPr lang="ru-RU" sz="2600" b="1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русском языках и выходит шесть раз в год.</a:t>
                      </a:r>
                      <a:endParaRPr sz="26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7" name="Google Shape;427;p10" descr="C:\Users\Компьютер-8\Desktop\139837-preview-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112" y="600900"/>
            <a:ext cx="3200625" cy="2931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3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1244</Words>
  <Application>Microsoft Office PowerPoint</Application>
  <PresentationFormat>Экран (4:3)</PresentationFormat>
  <Paragraphs>169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Century Gothic</vt:lpstr>
      <vt:lpstr>Comfortaa</vt:lpstr>
      <vt:lpstr>Open Sans</vt:lpstr>
      <vt:lpstr>Roboto Condensed</vt:lpstr>
      <vt:lpstr>Source Sans Pro</vt:lpstr>
      <vt:lpstr>Tahoma</vt:lpstr>
      <vt:lpstr>Times New Roman</vt:lpstr>
      <vt:lpstr>Тема Office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58</cp:revision>
  <dcterms:created xsi:type="dcterms:W3CDTF">2020-07-18T05:19:20Z</dcterms:created>
  <dcterms:modified xsi:type="dcterms:W3CDTF">2024-12-13T13:22:10Z</dcterms:modified>
</cp:coreProperties>
</file>