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32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93" r:id="rId33"/>
    <p:sldId id="26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81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05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12976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Бессмертие Каир-хана </a:t>
            </a:r>
            <a:endParaRPr lang="ru-RU" sz="25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 algn="ctr"/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1"/>
          <p:cNvSpPr/>
          <p:nvPr/>
        </p:nvSpPr>
        <p:spPr>
          <a:xfrm>
            <a:off x="6629550" y="-4350"/>
            <a:ext cx="25143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3" name="Google Shape;423;p11"/>
          <p:cNvSpPr txBox="1"/>
          <p:nvPr/>
        </p:nvSpPr>
        <p:spPr>
          <a:xfrm>
            <a:off x="7021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467544" y="721887"/>
            <a:ext cx="5256584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Отрар, просуществовавший около двух тысячелетий, сегодня является историческим местом, на территории которого проводится совместная деятельность с ЮНЕСКО </a:t>
            </a:r>
            <a:endParaRPr lang="ru-RU" sz="26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по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сохранению памятников. </a:t>
            </a:r>
            <a:endParaRPr lang="ru-RU" sz="26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Это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место великолепно передает культурный дух былых времен и знакомит каждого «гостя города» со своей уникальной историей</a:t>
            </a: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ru-RU" sz="2600" dirty="0">
                <a:latin typeface="Source Sans Pro"/>
                <a:ea typeface="Source Sans Pro"/>
                <a:cs typeface="Source Sans Pro"/>
                <a:sym typeface="Source Sans Pro"/>
              </a:rPr>
              <a:t> </a:t>
            </a:r>
            <a:endParaRPr sz="26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7" name="Google Shape;427;p11" descr="C:\Users\Компьютер-8\Desktop\Отырар1.jpg"/>
          <p:cNvPicPr preferRelativeResize="0"/>
          <p:nvPr/>
        </p:nvPicPr>
        <p:blipFill rotWithShape="1">
          <a:blip r:embed="rId3">
            <a:alphaModFix/>
          </a:blip>
          <a:srcRect l="7055" r="10714"/>
          <a:stretch/>
        </p:blipFill>
        <p:spPr>
          <a:xfrm>
            <a:off x="5849175" y="762000"/>
            <a:ext cx="2592675" cy="2806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1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3" name="Google Shape;433;p12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34" name="Google Shape;434;p12"/>
          <p:cNvGraphicFramePr/>
          <p:nvPr>
            <p:extLst>
              <p:ext uri="{D42A27DB-BD31-4B8C-83A1-F6EECF244321}">
                <p14:modId xmlns:p14="http://schemas.microsoft.com/office/powerpoint/2010/main" val="771565456"/>
              </p:ext>
            </p:extLst>
          </p:nvPr>
        </p:nvGraphicFramePr>
        <p:xfrm>
          <a:off x="1121228" y="1229880"/>
          <a:ext cx="6901538" cy="1645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0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Предлагаю вашему вниманию видеоролик об </a:t>
                      </a:r>
                      <a:r>
                        <a:rPr lang="ru-RU" sz="3600" b="1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Отраре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35" name="Google Shape;43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805" y="3048552"/>
            <a:ext cx="3454388" cy="245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7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3"/>
          <p:cNvSpPr txBox="1">
            <a:spLocks noGrp="1"/>
          </p:cNvSpPr>
          <p:nvPr>
            <p:ph type="ctrTitle"/>
          </p:nvPr>
        </p:nvSpPr>
        <p:spPr>
          <a:xfrm>
            <a:off x="808228" y="332656"/>
            <a:ext cx="736965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36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br>
              <a:rPr lang="ru-RU" sz="36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3600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41" name="Google Shape;441;p13"/>
          <p:cNvGraphicFramePr/>
          <p:nvPr>
            <p:extLst>
              <p:ext uri="{D42A27DB-BD31-4B8C-83A1-F6EECF244321}">
                <p14:modId xmlns:p14="http://schemas.microsoft.com/office/powerpoint/2010/main" val="3119477896"/>
              </p:ext>
            </p:extLst>
          </p:nvPr>
        </p:nvGraphicFramePr>
        <p:xfrm>
          <a:off x="755341" y="1102439"/>
          <a:ext cx="7563263" cy="1676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6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Разрушительные войны были частыми в мировой  истории и, к сожалению, не прекращаются и сейчас. Назовите вероятные причины любой военной агрессии, заполнив кластер.</a:t>
                      </a:r>
                      <a:endParaRPr sz="22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42" name="Google Shape;442;p13"/>
          <p:cNvCxnSpPr>
            <a:stCxn id="443" idx="6"/>
          </p:cNvCxnSpPr>
          <p:nvPr/>
        </p:nvCxnSpPr>
        <p:spPr>
          <a:xfrm>
            <a:off x="5693063" y="4111725"/>
            <a:ext cx="92295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4" name="Google Shape;444;p13"/>
          <p:cNvCxnSpPr/>
          <p:nvPr/>
        </p:nvCxnSpPr>
        <p:spPr>
          <a:xfrm rot="10800000">
            <a:off x="2945663" y="2882850"/>
            <a:ext cx="881550" cy="863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3" name="Google Shape;443;p13"/>
          <p:cNvSpPr/>
          <p:nvPr/>
        </p:nvSpPr>
        <p:spPr>
          <a:xfrm>
            <a:off x="3256313" y="3337875"/>
            <a:ext cx="2436750" cy="154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причины военной агрессии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45" name="Google Shape;445;p13"/>
          <p:cNvCxnSpPr>
            <a:stCxn id="443" idx="7"/>
          </p:cNvCxnSpPr>
          <p:nvPr/>
        </p:nvCxnSpPr>
        <p:spPr>
          <a:xfrm rot="10800000" flipH="1">
            <a:off x="5336209" y="2935730"/>
            <a:ext cx="584775" cy="628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6" name="Google Shape;446;p13"/>
          <p:cNvCxnSpPr>
            <a:stCxn id="443" idx="5"/>
          </p:cNvCxnSpPr>
          <p:nvPr/>
        </p:nvCxnSpPr>
        <p:spPr>
          <a:xfrm>
            <a:off x="5336209" y="4658920"/>
            <a:ext cx="7335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7" name="Google Shape;447;p13"/>
          <p:cNvCxnSpPr>
            <a:stCxn id="443" idx="0"/>
          </p:cNvCxnSpPr>
          <p:nvPr/>
        </p:nvCxnSpPr>
        <p:spPr>
          <a:xfrm rot="10800000">
            <a:off x="4474688" y="2528175"/>
            <a:ext cx="0" cy="809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8" name="Google Shape;448;p13"/>
          <p:cNvCxnSpPr>
            <a:stCxn id="443" idx="2"/>
          </p:cNvCxnSpPr>
          <p:nvPr/>
        </p:nvCxnSpPr>
        <p:spPr>
          <a:xfrm rot="10800000">
            <a:off x="2408963" y="4111725"/>
            <a:ext cx="847350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9" name="Google Shape;449;p13"/>
          <p:cNvCxnSpPr>
            <a:stCxn id="443" idx="3"/>
          </p:cNvCxnSpPr>
          <p:nvPr/>
        </p:nvCxnSpPr>
        <p:spPr>
          <a:xfrm flipH="1">
            <a:off x="2610566" y="4658920"/>
            <a:ext cx="1002600" cy="7428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0" name="Google Shape;450;p13"/>
          <p:cNvCxnSpPr/>
          <p:nvPr/>
        </p:nvCxnSpPr>
        <p:spPr>
          <a:xfrm>
            <a:off x="4493053" y="4921425"/>
            <a:ext cx="0" cy="767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214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"/>
          <p:cNvSpPr/>
          <p:nvPr/>
        </p:nvSpPr>
        <p:spPr>
          <a:xfrm>
            <a:off x="1259632" y="4715975"/>
            <a:ext cx="2124935" cy="108928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безрассудство диктатора</a:t>
            </a:r>
            <a:endParaRPr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637088" y="3054525"/>
            <a:ext cx="1642050" cy="742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жажда славы</a:t>
            </a:r>
            <a:endParaRPr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885563" y="1655700"/>
            <a:ext cx="1831500" cy="10827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увеличение населения за счёт пленных</a:t>
            </a:r>
            <a:endParaRPr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Google Shape;458;p14"/>
          <p:cNvSpPr/>
          <p:nvPr/>
        </p:nvSpPr>
        <p:spPr>
          <a:xfrm>
            <a:off x="5882419" y="1587784"/>
            <a:ext cx="1831500" cy="10827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возврат исконно родных земель</a:t>
            </a:r>
            <a:endParaRPr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4678200" y="4715974"/>
            <a:ext cx="2478515" cy="1089289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захват территории с целью обогащения</a:t>
            </a:r>
            <a:endParaRPr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0" name="Google Shape;460;p14"/>
          <p:cNvSpPr/>
          <p:nvPr/>
        </p:nvSpPr>
        <p:spPr>
          <a:xfrm>
            <a:off x="6213038" y="2779650"/>
            <a:ext cx="1887354" cy="12774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захват территории с целью расширения</a:t>
            </a:r>
            <a:endParaRPr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3300694" y="1190050"/>
            <a:ext cx="1890900" cy="6522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месть</a:t>
            </a:r>
            <a:endParaRPr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2" name="Google Shape;462;p14"/>
          <p:cNvCxnSpPr>
            <a:stCxn id="463" idx="6"/>
            <a:endCxn id="460" idx="1"/>
          </p:cNvCxnSpPr>
          <p:nvPr/>
        </p:nvCxnSpPr>
        <p:spPr>
          <a:xfrm flipV="1">
            <a:off x="5464463" y="3418350"/>
            <a:ext cx="748575" cy="757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4" name="Google Shape;464;p14"/>
          <p:cNvCxnSpPr>
            <a:endCxn id="457" idx="3"/>
          </p:cNvCxnSpPr>
          <p:nvPr/>
        </p:nvCxnSpPr>
        <p:spPr>
          <a:xfrm rot="10800000">
            <a:off x="2717063" y="2197050"/>
            <a:ext cx="881550" cy="863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3" name="Google Shape;463;p14"/>
          <p:cNvSpPr/>
          <p:nvPr/>
        </p:nvSpPr>
        <p:spPr>
          <a:xfrm>
            <a:off x="3027713" y="2652075"/>
            <a:ext cx="2436750" cy="15477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причины военной агрессии</a:t>
            </a:r>
            <a:endParaRPr sz="24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5" name="Google Shape;465;p14"/>
          <p:cNvCxnSpPr>
            <a:stCxn id="463" idx="7"/>
            <a:endCxn id="458" idx="1"/>
          </p:cNvCxnSpPr>
          <p:nvPr/>
        </p:nvCxnSpPr>
        <p:spPr>
          <a:xfrm rot="10800000" flipH="1">
            <a:off x="5107609" y="2129030"/>
            <a:ext cx="774900" cy="749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6" name="Google Shape;466;p14"/>
          <p:cNvCxnSpPr>
            <a:stCxn id="463" idx="5"/>
            <a:endCxn id="459" idx="0"/>
          </p:cNvCxnSpPr>
          <p:nvPr/>
        </p:nvCxnSpPr>
        <p:spPr>
          <a:xfrm>
            <a:off x="5107609" y="3973120"/>
            <a:ext cx="809849" cy="742854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7" name="Google Shape;467;p14"/>
          <p:cNvCxnSpPr>
            <a:stCxn id="463" idx="0"/>
            <a:endCxn id="461" idx="2"/>
          </p:cNvCxnSpPr>
          <p:nvPr/>
        </p:nvCxnSpPr>
        <p:spPr>
          <a:xfrm rot="10800000">
            <a:off x="4246088" y="1842375"/>
            <a:ext cx="0" cy="809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8" name="Google Shape;468;p14"/>
          <p:cNvCxnSpPr>
            <a:stCxn id="463" idx="2"/>
            <a:endCxn id="456" idx="3"/>
          </p:cNvCxnSpPr>
          <p:nvPr/>
        </p:nvCxnSpPr>
        <p:spPr>
          <a:xfrm rot="10800000">
            <a:off x="2279138" y="3425925"/>
            <a:ext cx="748575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9" name="Google Shape;469;p14"/>
          <p:cNvCxnSpPr>
            <a:stCxn id="463" idx="3"/>
            <a:endCxn id="455" idx="0"/>
          </p:cNvCxnSpPr>
          <p:nvPr/>
        </p:nvCxnSpPr>
        <p:spPr>
          <a:xfrm flipH="1">
            <a:off x="2322100" y="3973120"/>
            <a:ext cx="1062467" cy="7428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470" name="Google Shape;470;p14"/>
          <p:cNvGraphicFramePr/>
          <p:nvPr>
            <p:extLst>
              <p:ext uri="{D42A27DB-BD31-4B8C-83A1-F6EECF244321}">
                <p14:modId xmlns:p14="http://schemas.microsoft.com/office/powerpoint/2010/main" val="2841826911"/>
              </p:ext>
            </p:extLst>
          </p:nvPr>
        </p:nvGraphicFramePr>
        <p:xfrm>
          <a:off x="1617919" y="279078"/>
          <a:ext cx="6096000" cy="898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Примерные ответы</a:t>
                      </a:r>
                      <a:endParaRPr sz="3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" name="Google Shape;475;p15"/>
          <p:cNvGraphicFramePr/>
          <p:nvPr>
            <p:extLst>
              <p:ext uri="{D42A27DB-BD31-4B8C-83A1-F6EECF244321}">
                <p14:modId xmlns:p14="http://schemas.microsoft.com/office/powerpoint/2010/main" val="4261381523"/>
              </p:ext>
            </p:extLst>
          </p:nvPr>
        </p:nvGraphicFramePr>
        <p:xfrm>
          <a:off x="827584" y="188640"/>
          <a:ext cx="7350581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50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100">
                <a:tc>
                  <a:txBody>
                    <a:bodyPr/>
                    <a:lstStyle/>
                    <a:p>
                      <a:pPr marL="342900" marR="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boto Condensed"/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Двухчастный дневник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6" name="Google Shape;476;p15"/>
          <p:cNvGraphicFramePr/>
          <p:nvPr>
            <p:extLst>
              <p:ext uri="{D42A27DB-BD31-4B8C-83A1-F6EECF244321}">
                <p14:modId xmlns:p14="http://schemas.microsoft.com/office/powerpoint/2010/main" val="2987199713"/>
              </p:ext>
            </p:extLst>
          </p:nvPr>
        </p:nvGraphicFramePr>
        <p:xfrm>
          <a:off x="395536" y="1196752"/>
          <a:ext cx="8280920" cy="44439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5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Историческая справка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Причина вторжения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Поводом для вторжения послужила гибель в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 1218 году торгового каравана, посланного Чингисханом. Купцы были убиты по приказу наместника Хорезм-шаха в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Каир-хана, заподозрившего их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шпионаже из-за сбора информации военного характера.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" name="Google Shape;481;p16"/>
          <p:cNvGraphicFramePr/>
          <p:nvPr>
            <p:extLst>
              <p:ext uri="{D42A27DB-BD31-4B8C-83A1-F6EECF244321}">
                <p14:modId xmlns:p14="http://schemas.microsoft.com/office/powerpoint/2010/main" val="1787726878"/>
              </p:ext>
            </p:extLst>
          </p:nvPr>
        </p:nvGraphicFramePr>
        <p:xfrm>
          <a:off x="955350" y="399701"/>
          <a:ext cx="7350581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50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boto Condensed"/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Правильный ответ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2" name="Google Shape;482;p16"/>
          <p:cNvGraphicFramePr/>
          <p:nvPr>
            <p:extLst>
              <p:ext uri="{D42A27DB-BD31-4B8C-83A1-F6EECF244321}">
                <p14:modId xmlns:p14="http://schemas.microsoft.com/office/powerpoint/2010/main" val="3426933885"/>
              </p:ext>
            </p:extLst>
          </p:nvPr>
        </p:nvGraphicFramePr>
        <p:xfrm>
          <a:off x="539552" y="1340768"/>
          <a:ext cx="7608223" cy="48097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Историческая справка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Причина вторжения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Поводом для вторжения послужила гибель в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в 1218 году торгового каравана, посланного Чингисханом. Купцы были убиты по приказу наместника Хорезм-шаха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Каир-хана, заподозрившего их 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шпионаже из-за сбора информации военного характера.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Месть. </a:t>
                      </a:r>
                      <a:endParaRPr sz="24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3" name="Google Shape;483;p16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569732" y="399701"/>
            <a:ext cx="746684" cy="83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7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7"/>
          <p:cNvSpPr/>
          <p:nvPr/>
        </p:nvSpPr>
        <p:spPr>
          <a:xfrm>
            <a:off x="1191413" y="528411"/>
            <a:ext cx="676125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Штурм </a:t>
            </a:r>
            <a:r>
              <a:rPr lang="ru-RU" sz="3000" b="1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Отрара</a:t>
            </a:r>
            <a:r>
              <a:rPr lang="ru-RU" sz="30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30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9" name="Google Shape;489;p17" descr="C:\Users\Компьютер-8\Desktop\s716010_3_1.png"/>
          <p:cNvPicPr preferRelativeResize="0"/>
          <p:nvPr/>
        </p:nvPicPr>
        <p:blipFill rotWithShape="1">
          <a:blip r:embed="rId3">
            <a:alphaModFix/>
          </a:blip>
          <a:srcRect l="3922" t="6516" r="3123" b="10364"/>
          <a:stretch/>
        </p:blipFill>
        <p:spPr>
          <a:xfrm>
            <a:off x="1872000" y="1253100"/>
            <a:ext cx="5400000" cy="435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18"/>
          <p:cNvGraphicFramePr/>
          <p:nvPr>
            <p:extLst>
              <p:ext uri="{D42A27DB-BD31-4B8C-83A1-F6EECF244321}">
                <p14:modId xmlns:p14="http://schemas.microsoft.com/office/powerpoint/2010/main" val="2978214075"/>
              </p:ext>
            </p:extLst>
          </p:nvPr>
        </p:nvGraphicFramePr>
        <p:xfrm>
          <a:off x="1259632" y="692696"/>
          <a:ext cx="7182095" cy="3154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8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Прокомментируйте действия </a:t>
                      </a:r>
                      <a:r>
                        <a:rPr lang="ru-RU" sz="3000" b="1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отрарцев</a:t>
                      </a:r>
                      <a:r>
                        <a:rPr lang="ru-RU" sz="30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составив сложноподчинённое предложение с придаточным обстоятельственным. Составьте схему предложения.</a:t>
                      </a:r>
                      <a:endParaRPr sz="30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5" name="Google Shape;495;p18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94" y="3127625"/>
            <a:ext cx="2077463" cy="276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" name="Google Shape;501;p19"/>
          <p:cNvGraphicFramePr/>
          <p:nvPr/>
        </p:nvGraphicFramePr>
        <p:xfrm>
          <a:off x="846364" y="694507"/>
          <a:ext cx="7342406" cy="36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2" name="Google Shape;502;p19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755732" y="3020047"/>
            <a:ext cx="7929000" cy="1169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(… </a:t>
            </a:r>
            <a:r>
              <a:rPr lang="ru-RU" sz="2400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как</a:t>
            </a:r>
            <a:r>
              <a:rPr lang="ru-RU" sz="2400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 только</a:t>
            </a:r>
            <a:r>
              <a:rPr lang="ru-RU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монгольцы</a:t>
            </a:r>
            <a:r>
              <a:rPr lang="ru-RU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стали прибли</a:t>
            </a: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жаться</a:t>
            </a:r>
            <a:r>
              <a:rPr lang="ru-RU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), </a:t>
            </a:r>
            <a:endParaRPr lang="ru-RU" sz="2400" dirty="0" smtClean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[</a:t>
            </a:r>
            <a:r>
              <a:rPr lang="ru-RU" sz="2400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защитники скатывали</a:t>
            </a:r>
            <a:r>
              <a:rPr lang="ru-RU" sz="24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и  кидали ] </a:t>
            </a:r>
            <a:endParaRPr sz="2400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251520" y="867543"/>
            <a:ext cx="842043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Но как только </a:t>
            </a:r>
            <a:r>
              <a:rPr lang="ru-RU" sz="2600" b="1" i="1" dirty="0" err="1">
                <a:latin typeface="Tahoma"/>
                <a:ea typeface="Tahoma"/>
                <a:cs typeface="Tahoma"/>
                <a:sym typeface="Tahoma"/>
              </a:rPr>
              <a:t>монгольцы</a:t>
            </a: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  стали приближаться к крепостной стене, защитники скатывали </a:t>
            </a:r>
            <a:endParaRPr lang="ru-RU" sz="2600" b="1" i="1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1" dirty="0" smtClean="0"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600" b="1" i="1" dirty="0">
                <a:latin typeface="Tahoma"/>
                <a:ea typeface="Tahoma"/>
                <a:cs typeface="Tahoma"/>
                <a:sym typeface="Tahoma"/>
              </a:rPr>
              <a:t>их головы тяжелые камни и кидали острые копья.</a:t>
            </a: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5" name="Google Shape;505;p19"/>
          <p:cNvSpPr/>
          <p:nvPr/>
        </p:nvSpPr>
        <p:spPr>
          <a:xfrm>
            <a:off x="1830123" y="2900557"/>
            <a:ext cx="1820700" cy="370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6" name="Google Shape;506;p19"/>
          <p:cNvSpPr/>
          <p:nvPr/>
        </p:nvSpPr>
        <p:spPr>
          <a:xfrm>
            <a:off x="2205760" y="2375624"/>
            <a:ext cx="106942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когда?</a:t>
            </a:r>
            <a:endParaRPr sz="1800" b="1"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7" name="Google Shape;507;p19"/>
          <p:cNvSpPr/>
          <p:nvPr/>
        </p:nvSpPr>
        <p:spPr>
          <a:xfrm>
            <a:off x="846356" y="4189525"/>
            <a:ext cx="47952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Сложноподчинённое предложение с придаточным времени.</a:t>
            </a:r>
            <a:endParaRPr sz="2600" b="1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08" name="Google Shape;508;p19"/>
          <p:cNvGraphicFramePr/>
          <p:nvPr>
            <p:extLst>
              <p:ext uri="{D42A27DB-BD31-4B8C-83A1-F6EECF244321}">
                <p14:modId xmlns:p14="http://schemas.microsoft.com/office/powerpoint/2010/main" val="3551785136"/>
              </p:ext>
            </p:extLst>
          </p:nvPr>
        </p:nvGraphicFramePr>
        <p:xfrm>
          <a:off x="1524004" y="246049"/>
          <a:ext cx="6096000" cy="5955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5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Примерные ответы</a:t>
                      </a:r>
                      <a:endParaRPr sz="36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09" name="Google Shape;509;p19"/>
          <p:cNvCxnSpPr/>
          <p:nvPr/>
        </p:nvCxnSpPr>
        <p:spPr>
          <a:xfrm>
            <a:off x="2915816" y="3422835"/>
            <a:ext cx="1470015" cy="30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19"/>
          <p:cNvCxnSpPr/>
          <p:nvPr/>
        </p:nvCxnSpPr>
        <p:spPr>
          <a:xfrm rot="10800000" flipH="1">
            <a:off x="4585406" y="3780710"/>
            <a:ext cx="1056150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19"/>
          <p:cNvCxnSpPr/>
          <p:nvPr/>
        </p:nvCxnSpPr>
        <p:spPr>
          <a:xfrm>
            <a:off x="5326261" y="3573016"/>
            <a:ext cx="216225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2" name="Google Shape;512;p19"/>
          <p:cNvCxnSpPr/>
          <p:nvPr/>
        </p:nvCxnSpPr>
        <p:spPr>
          <a:xfrm>
            <a:off x="1043608" y="3781010"/>
            <a:ext cx="144016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3" name="Google Shape;513;p19"/>
          <p:cNvCxnSpPr/>
          <p:nvPr/>
        </p:nvCxnSpPr>
        <p:spPr>
          <a:xfrm rot="10800000" flipH="1">
            <a:off x="4585406" y="3878529"/>
            <a:ext cx="1056150" cy="30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4" name="Google Shape;514;p19"/>
          <p:cNvCxnSpPr/>
          <p:nvPr/>
        </p:nvCxnSpPr>
        <p:spPr>
          <a:xfrm>
            <a:off x="5401212" y="3422835"/>
            <a:ext cx="216225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6" name="Google Shape;516;p19"/>
          <p:cNvCxnSpPr/>
          <p:nvPr/>
        </p:nvCxnSpPr>
        <p:spPr>
          <a:xfrm>
            <a:off x="2627784" y="3781010"/>
            <a:ext cx="1440160" cy="0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515;p19"/>
          <p:cNvCxnSpPr/>
          <p:nvPr/>
        </p:nvCxnSpPr>
        <p:spPr>
          <a:xfrm flipV="1">
            <a:off x="2627784" y="3869526"/>
            <a:ext cx="1440160" cy="1"/>
          </a:xfrm>
          <a:prstGeom prst="straightConnector1">
            <a:avLst/>
          </a:prstGeom>
          <a:noFill/>
          <a:ln w="2857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521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" name="Google Shape;521;p20"/>
          <p:cNvGraphicFramePr/>
          <p:nvPr/>
        </p:nvGraphicFramePr>
        <p:xfrm>
          <a:off x="894844" y="664336"/>
          <a:ext cx="7354313" cy="1325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5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6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9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Прочитайте в хрестоматии 1, 2 главы поэмы  и составьте по три «тонких» и «толстых» вопроса.</a:t>
                      </a:r>
                      <a:endParaRPr sz="2900" b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22" name="Google Shape;522;p20" descr="C:\Users\Компьютер-8\Desktop\4ba8c20c3d12955e955fed4fc534f2c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5" y="2348880"/>
            <a:ext cx="5029200" cy="3929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1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899592" y="1151879"/>
            <a:ext cx="729145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познакомитесь с произведением </a:t>
            </a:r>
          </a:p>
          <a:p>
            <a:pPr lvl="0">
              <a:buClr>
                <a:schemeClr val="dk1"/>
              </a:buClr>
              <a:buSzPts val="2600"/>
            </a:pPr>
            <a:r>
              <a:rPr lang="ru-RU" sz="25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М</a:t>
            </a: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ru-RU" sz="2500" b="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Шаханова</a:t>
            </a: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«</a:t>
            </a:r>
            <a:r>
              <a:rPr lang="ru-RU" sz="2500" b="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Отрарская</a:t>
            </a: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поэма </a:t>
            </a:r>
            <a:endParaRPr lang="ru-RU" sz="2500" b="1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>
              <a:buClr>
                <a:schemeClr val="dk1"/>
              </a:buClr>
              <a:buSzPts val="2600"/>
            </a:pPr>
            <a:r>
              <a:rPr lang="ru-RU" sz="25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о </a:t>
            </a: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побеждённом победителе, </a:t>
            </a:r>
            <a:endParaRPr lang="ru-RU" sz="2500" b="1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lvl="0">
              <a:buClr>
                <a:schemeClr val="dk1"/>
              </a:buClr>
              <a:buSzPts val="2600"/>
            </a:pPr>
            <a:r>
              <a:rPr lang="ru-RU" sz="25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или </a:t>
            </a: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Просчёт Чингисхана»; </a:t>
            </a:r>
            <a:endParaRPr lang="ru-RU" sz="2500" b="1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42900" lvl="0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ru-RU" sz="25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раскроете </a:t>
            </a: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  Каир-хана; 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определите необходимую информацию, сделаете соответствующие выводы;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5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закрепите навыки постановки знаков препинания в сложноподчинённых предложениях</a:t>
            </a:r>
            <a:r>
              <a:rPr lang="ru-RU" sz="25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</a:t>
            </a:r>
            <a:endParaRPr lang="ru-RU" sz="25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1"/>
          <p:cNvSpPr/>
          <p:nvPr/>
        </p:nvSpPr>
        <p:spPr>
          <a:xfrm>
            <a:off x="3510643" y="1458686"/>
            <a:ext cx="46454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8" name="Google Shape;528;p21"/>
          <p:cNvGraphicFramePr/>
          <p:nvPr/>
        </p:nvGraphicFramePr>
        <p:xfrm>
          <a:off x="847480" y="1382041"/>
          <a:ext cx="6466106" cy="4754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46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«Тонкие» вопросы:</a:t>
                      </a:r>
                      <a:endParaRPr dirty="0">
                        <a:solidFill>
                          <a:schemeClr val="accent1"/>
                        </a:solidFill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Сколько месяцев защищались жители </a:t>
                      </a:r>
                      <a:r>
                        <a:rPr lang="ru-RU" sz="2400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Отрара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от монголов?</a:t>
                      </a:r>
                      <a:endParaRPr dirty="0">
                        <a:solidFill>
                          <a:srgbClr val="434343"/>
                        </a:solidFill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Из-за чего произошла </a:t>
                      </a:r>
                      <a:r>
                        <a:rPr lang="ru-RU" sz="2400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Отрарская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катастрофа?</a:t>
                      </a:r>
                      <a:endParaRPr dirty="0">
                        <a:solidFill>
                          <a:srgbClr val="434343"/>
                        </a:solidFill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</a:t>
                      </a:r>
                      <a:r>
                        <a:rPr lang="ru-RU" sz="2400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Карашокы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оказался предателем?</a:t>
                      </a:r>
                      <a:endParaRPr dirty="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dirty="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«Толстые» вопросы:</a:t>
                      </a:r>
                      <a:endParaRPr dirty="0">
                        <a:solidFill>
                          <a:schemeClr val="accent1"/>
                        </a:solidFill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Чингисхан позволил решить участь </a:t>
                      </a:r>
                      <a:r>
                        <a:rPr lang="ru-RU" sz="2400" dirty="0" err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Карашокы</a:t>
                      </a: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Каир-хану?</a:t>
                      </a:r>
                      <a:endParaRPr dirty="0">
                        <a:solidFill>
                          <a:srgbClr val="434343"/>
                        </a:solidFill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Как поэт относится к Каир-хану?</a:t>
                      </a:r>
                      <a:endParaRPr dirty="0">
                        <a:solidFill>
                          <a:srgbClr val="434343"/>
                        </a:solidFill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400"/>
                        <a:buFont typeface="Tahoma"/>
                        <a:buAutoNum type="arabicPeriod"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древний город был культурно развитым?</a:t>
                      </a: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9" name="Google Shape;529;p21"/>
          <p:cNvGraphicFramePr/>
          <p:nvPr/>
        </p:nvGraphicFramePr>
        <p:xfrm>
          <a:off x="1523997" y="580487"/>
          <a:ext cx="6096000" cy="613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Примерные ответы</a:t>
                      </a:r>
                      <a:endParaRPr sz="36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6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"/>
          <p:cNvSpPr txBox="1">
            <a:spLocks noGrp="1"/>
          </p:cNvSpPr>
          <p:nvPr>
            <p:ph type="ctrTitle"/>
          </p:nvPr>
        </p:nvSpPr>
        <p:spPr>
          <a:xfrm>
            <a:off x="1020536" y="468085"/>
            <a:ext cx="7157306" cy="13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5" name="Google Shape;535;p22"/>
          <p:cNvSpPr/>
          <p:nvPr/>
        </p:nvSpPr>
        <p:spPr>
          <a:xfrm>
            <a:off x="1115617" y="698086"/>
            <a:ext cx="669761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Задание – «соберите» пословицы</a:t>
            </a:r>
            <a:endParaRPr sz="3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36" name="Google Shape;536;p22"/>
          <p:cNvGraphicFramePr/>
          <p:nvPr>
            <p:extLst>
              <p:ext uri="{D42A27DB-BD31-4B8C-83A1-F6EECF244321}">
                <p14:modId xmlns:p14="http://schemas.microsoft.com/office/powerpoint/2010/main" val="1183979177"/>
              </p:ext>
            </p:extLst>
          </p:nvPr>
        </p:nvGraphicFramePr>
        <p:xfrm>
          <a:off x="1154449" y="2060848"/>
          <a:ext cx="6682050" cy="36941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40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Человек без Родины, </a:t>
                      </a:r>
                      <a:endParaRPr sz="2400" b="1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батыр родится – народу счастье.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Шуба, скроенная сообща, </a:t>
                      </a:r>
                      <a:endParaRPr sz="24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соловей без леса.</a:t>
                      </a:r>
                      <a:endParaRPr sz="24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Cын берёт пример с отца, </a:t>
                      </a:r>
                      <a:endParaRPr sz="24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будет коротка.</a:t>
                      </a: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88" marR="68588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Дождь пойдёт – земле счастье, </a:t>
                      </a:r>
                      <a:endParaRPr sz="2400" b="1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дочь – с матери.</a:t>
                      </a:r>
                      <a:endParaRPr sz="2400" dirty="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3"/>
          <p:cNvSpPr/>
          <p:nvPr/>
        </p:nvSpPr>
        <p:spPr>
          <a:xfrm>
            <a:off x="851963" y="526200"/>
            <a:ext cx="7440075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Правильные ответы</a:t>
            </a:r>
            <a:endParaRPr sz="3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Человек без Родины, что соловей без леса.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Шуба, скроенная сообща, не будет коротка.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AutoNum type="arabicPeriod"/>
            </a:pPr>
            <a:r>
              <a:rPr lang="ru-RU" sz="2400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Cын</a:t>
            </a:r>
            <a:r>
              <a:rPr lang="ru-RU" sz="24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берёт пример с отца, дочь – с матери.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ahoma"/>
              <a:buAutoNum type="arabicPeriod"/>
            </a:pPr>
            <a:r>
              <a:rPr lang="ru-RU" sz="2400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Дождь пойдёт – земле счастье, батыр родится – народу счастье.</a:t>
            </a: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Задание</a:t>
            </a: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выберите одну пословицу и определите, </a:t>
            </a:r>
            <a:r>
              <a:rPr lang="ru-RU" sz="2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 </a:t>
            </a: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каким героям или ситуациям поэмы они применимы </a:t>
            </a:r>
            <a:r>
              <a:rPr lang="ru-RU" sz="2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почему?</a:t>
            </a:r>
            <a:endParaRPr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2" name="Google Shape;5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9732" y="399701"/>
            <a:ext cx="627299" cy="83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1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4"/>
          <p:cNvSpPr/>
          <p:nvPr/>
        </p:nvSpPr>
        <p:spPr>
          <a:xfrm>
            <a:off x="662130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8" name="Google Shape;548;p24"/>
          <p:cNvSpPr/>
          <p:nvPr/>
        </p:nvSpPr>
        <p:spPr>
          <a:xfrm>
            <a:off x="467544" y="1478600"/>
            <a:ext cx="5616623" cy="455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8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Дождь пойд</a:t>
            </a:r>
            <a:r>
              <a:rPr lang="ru-RU" sz="28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8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т – земле  счастье, батыр родится – народу счастье.</a:t>
            </a:r>
            <a:endParaRPr sz="2800" b="1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8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Данная пословица применима к Каир-хану, потому что он мужественно защищал родной город, воодушевляя </a:t>
            </a:r>
            <a:r>
              <a:rPr lang="ru-RU" sz="2800" b="1" i="0" u="none" strike="noStrike" cap="none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отрарцев</a:t>
            </a:r>
            <a:r>
              <a:rPr lang="ru-RU" sz="2800" b="1" i="0" u="none" strike="noStrike" cap="none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 Народ любил и уважал его.</a:t>
            </a:r>
            <a:endParaRPr sz="2800" b="1" dirty="0">
              <a:solidFill>
                <a:srgbClr val="434343"/>
              </a:solidFill>
            </a:endParaRPr>
          </a:p>
        </p:txBody>
      </p:sp>
      <p:pic>
        <p:nvPicPr>
          <p:cNvPr id="549" name="Google Shape;549;p24" descr="C:\Users\Компьютер-8\Desktop\2506.png"/>
          <p:cNvPicPr preferRelativeResize="0"/>
          <p:nvPr/>
        </p:nvPicPr>
        <p:blipFill rotWithShape="1">
          <a:blip r:embed="rId3">
            <a:alphaModFix/>
          </a:blip>
          <a:srcRect l="6796" r="31585"/>
          <a:stretch/>
        </p:blipFill>
        <p:spPr>
          <a:xfrm>
            <a:off x="5978681" y="757975"/>
            <a:ext cx="2490300" cy="316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550" name="Google Shape;550;p24"/>
          <p:cNvGraphicFramePr/>
          <p:nvPr/>
        </p:nvGraphicFramePr>
        <p:xfrm>
          <a:off x="756634" y="580488"/>
          <a:ext cx="5359763" cy="898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Примерный ответ</a:t>
                      </a:r>
                      <a:endParaRPr sz="36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56" name="Google Shape;556;p25"/>
          <p:cNvSpPr/>
          <p:nvPr/>
        </p:nvSpPr>
        <p:spPr>
          <a:xfrm rot="5400000">
            <a:off x="1130399" y="-1145639"/>
            <a:ext cx="6883200" cy="914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7" name="Google Shape;557;p25"/>
          <p:cNvSpPr/>
          <p:nvPr/>
        </p:nvSpPr>
        <p:spPr>
          <a:xfrm>
            <a:off x="467544" y="523500"/>
            <a:ext cx="8064896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Tahoma"/>
              <a:buNone/>
            </a:pP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Стыд как огонь мо</a:t>
            </a:r>
            <a:r>
              <a:rPr lang="ru-RU" sz="28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сердце палит.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Я не жалел ни себя, ни людей.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Бой — моя жизнь, и неведом мне страх.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Только Отрар с его храбрым вождём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Насмерть стоит, как и прежде стоял.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Но остудив свою ярость и гнев, начал свою речь Чингисхан не спеша: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Помни! За силой во все времена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Следовать тенью измена должна…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Храбрости, мужества — хитрость сильней.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Слабое место найди у врага…</a:t>
            </a:r>
            <a:b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800" b="1" i="1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«Слабого места не может не быть». </a:t>
            </a:r>
            <a:endParaRPr sz="2800" b="1" i="1" u="none" strike="noStrike" cap="none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508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" name="Google Shape;562;p26"/>
          <p:cNvGraphicFramePr/>
          <p:nvPr>
            <p:extLst>
              <p:ext uri="{D42A27DB-BD31-4B8C-83A1-F6EECF244321}">
                <p14:modId xmlns:p14="http://schemas.microsoft.com/office/powerpoint/2010/main" val="1881864463"/>
              </p:ext>
            </p:extLst>
          </p:nvPr>
        </p:nvGraphicFramePr>
        <p:xfrm>
          <a:off x="1547664" y="260648"/>
          <a:ext cx="6096000" cy="11521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Подумайте и заполните «Прогнозную карту</a:t>
                      </a:r>
                      <a:r>
                        <a:rPr lang="ru-RU" sz="3600" b="1" dirty="0" smtClean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».</a:t>
                      </a:r>
                      <a:endParaRPr sz="36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3" name="Google Shape;563;p26"/>
          <p:cNvGraphicFramePr/>
          <p:nvPr/>
        </p:nvGraphicFramePr>
        <p:xfrm>
          <a:off x="1134688" y="2044954"/>
          <a:ext cx="6874632" cy="44439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b="1" dirty="0">
                        <a:solidFill>
                          <a:schemeClr val="lt2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Прогноз 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1.Как бы разворачивались события в </a:t>
                      </a:r>
                      <a:r>
                        <a:rPr lang="ru-RU" sz="2400" dirty="0" err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Отраре</a:t>
                      </a:r>
                      <a:r>
                        <a:rPr lang="ru-RU" sz="24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если </a:t>
                      </a:r>
                      <a:r>
                        <a:rPr lang="ru-RU" sz="2400" dirty="0" err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Карашокы</a:t>
                      </a:r>
                      <a:r>
                        <a:rPr lang="ru-RU" sz="24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не оказался предателем?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2.Каким бы был Отрар в наше время?</a:t>
                      </a:r>
                      <a:endParaRPr sz="2400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" name="Google Shape;5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800" y="2902601"/>
            <a:ext cx="1660937" cy="2952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2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9" name="Google Shape;569;p27"/>
          <p:cNvGraphicFramePr/>
          <p:nvPr/>
        </p:nvGraphicFramePr>
        <p:xfrm>
          <a:off x="1523997" y="580488"/>
          <a:ext cx="6096000" cy="898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Примерные ответы</a:t>
                      </a:r>
                      <a:endParaRPr sz="360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0" name="Google Shape;570;p27"/>
          <p:cNvGraphicFramePr/>
          <p:nvPr/>
        </p:nvGraphicFramePr>
        <p:xfrm>
          <a:off x="1134688" y="1435354"/>
          <a:ext cx="6874632" cy="48097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9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chemeClr val="lt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Прогноз 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1.Как бы разворачивались события в Отраре, если Карашокы  не оказался предателем?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2.Каким бы был Отрар в наше время?</a:t>
                      </a:r>
                      <a:endParaRPr sz="1800"/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Я думаю, что тогда Чингисхану не удалось бы покорить Отрар. За полгода его армия ослабла, потому что  много воинов погибло. </a:t>
                      </a: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Отрар, на мой взгляд, был бы культурной столицей Казахстана </a:t>
                      </a: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популярным туристическим </a:t>
                      </a: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пунктом. </a:t>
                      </a: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8"/>
          <p:cNvSpPr/>
          <p:nvPr/>
        </p:nvSpPr>
        <p:spPr>
          <a:xfrm>
            <a:off x="662130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323528" y="397010"/>
            <a:ext cx="5616624" cy="614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Работа с толковым словарём.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Кто такой победитель?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Победитель – тот, кто победил, одержал победу.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Подумайте и ответьте, почему Чингисхан не испытывал радости </a:t>
            </a:r>
            <a:endParaRPr lang="ru-RU" sz="30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от </a:t>
            </a:r>
            <a:r>
              <a:rPr lang="ru-RU" sz="3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победы? </a:t>
            </a:r>
            <a:endParaRPr sz="3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Кто является  победителем в поэме? Почему?</a:t>
            </a:r>
            <a:endParaRPr sz="3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7" name="Google Shape;577;p28" descr="C:\Users\Компьютер-8\Desktop\i_08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549" y="605250"/>
            <a:ext cx="2409525" cy="4030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15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583" name="Google Shape;583;p29"/>
          <p:cNvSpPr/>
          <p:nvPr/>
        </p:nvSpPr>
        <p:spPr>
          <a:xfrm rot="5400000">
            <a:off x="1130399" y="-1145639"/>
            <a:ext cx="6883200" cy="914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4" name="Google Shape;584;p29"/>
          <p:cNvSpPr/>
          <p:nvPr/>
        </p:nvSpPr>
        <p:spPr>
          <a:xfrm>
            <a:off x="395536" y="454350"/>
            <a:ext cx="8424936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endParaRPr sz="3400" b="1"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</a:t>
            </a:r>
            <a:r>
              <a:rPr lang="ru-RU" sz="27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Чингисхан не радовался победе, потому что Каир-хан  не склонился перед ним. Несмотря на то, что по вине предателя город был сожжён, Каир-хана  можно считать победителем: он сражался за правое дело – защищал Родину. Его прославленное имя осталось в веках, как имя любого  героя, преследующего благородные цели. Имя </a:t>
            </a:r>
            <a:endParaRPr sz="2700" b="1" i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Чингисхана – завоевателя </a:t>
            </a:r>
            <a:r>
              <a:rPr lang="ru-RU" sz="2700" b="1" i="1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Отрара</a:t>
            </a:r>
            <a:r>
              <a:rPr lang="ru-RU" sz="27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– меркнет </a:t>
            </a:r>
            <a:endParaRPr sz="2700" b="1" i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 лучах славы Каир-хана, в памяти народа Чингисхан навсегда остался кровожадным </a:t>
            </a:r>
            <a:endParaRPr sz="2700" b="1" i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убийцей</a:t>
            </a:r>
            <a:r>
              <a:rPr lang="ru-RU" sz="2700" b="1" i="1" dirty="0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984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0"/>
          <p:cNvSpPr/>
          <p:nvPr/>
        </p:nvSpPr>
        <p:spPr>
          <a:xfrm>
            <a:off x="662130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0" name="Google Shape;590;p30" descr="C:\Users\Компьютер-8\Desktop\12928351_218753551828768_216445315160949767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450" y="833301"/>
            <a:ext cx="2960550" cy="2568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591" name="Google Shape;591;p30"/>
          <p:cNvSpPr/>
          <p:nvPr/>
        </p:nvSpPr>
        <p:spPr>
          <a:xfrm>
            <a:off x="323528" y="548680"/>
            <a:ext cx="5859922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Пусть Город, что в Азии был знаменит,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Сегодня песками забвенья укрыт,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Пусть Город не виден — трава </a:t>
            </a:r>
            <a:endParaRPr lang="ru-RU" sz="26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ковыль,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Но слава его не легенда, </a:t>
            </a:r>
            <a:endParaRPr lang="ru-RU" sz="26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 </a:t>
            </a: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быль.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Бессмертны во веки под толщей песков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Могучие корни моих городов.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Надёжнее слово и крепче рука,</a:t>
            </a:r>
            <a:endParaRPr sz="26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Коль память корнями уходит </a:t>
            </a:r>
            <a:endParaRPr lang="ru-RU" sz="26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века.</a:t>
            </a:r>
            <a:endParaRPr sz="2600" b="1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8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2" y="368262"/>
            <a:ext cx="7765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Ключевые слова и словосочетания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aphicFrame>
        <p:nvGraphicFramePr>
          <p:cNvPr id="9" name="Google Shape;369;p4"/>
          <p:cNvGraphicFramePr/>
          <p:nvPr>
            <p:extLst>
              <p:ext uri="{D42A27DB-BD31-4B8C-83A1-F6EECF244321}">
                <p14:modId xmlns:p14="http://schemas.microsoft.com/office/powerpoint/2010/main" val="2470022174"/>
              </p:ext>
            </p:extLst>
          </p:nvPr>
        </p:nvGraphicFramePr>
        <p:xfrm>
          <a:off x="981020" y="1244584"/>
          <a:ext cx="7241719" cy="2194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41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400"/>
                        <a:buFont typeface="Tahoma"/>
                        <a:buNone/>
                      </a:pPr>
                      <a:endParaRPr sz="3000" b="1" i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3000" b="1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Монгольская империя, Чингисхан, Отрар (ныне </a:t>
                      </a:r>
                      <a:r>
                        <a:rPr lang="ru-RU" sz="3000" b="1" i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</a:t>
                      </a:r>
                      <a:r>
                        <a:rPr lang="ru-RU" sz="3000" b="1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3000" b="1" i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Отырар</a:t>
                      </a:r>
                      <a:r>
                        <a:rPr lang="ru-RU" sz="3000" b="1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), осада, Каир-хан.</a:t>
                      </a:r>
                      <a:endParaRPr sz="3000" b="1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Google Shape;37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117" y="2942046"/>
            <a:ext cx="2869763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7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/>
          <p:nvPr/>
        </p:nvSpPr>
        <p:spPr>
          <a:xfrm>
            <a:off x="759279" y="544288"/>
            <a:ext cx="638447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7" name="Google Shape;597;p31"/>
          <p:cNvSpPr/>
          <p:nvPr/>
        </p:nvSpPr>
        <p:spPr>
          <a:xfrm>
            <a:off x="994519" y="651425"/>
            <a:ext cx="7155000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ru-RU" sz="30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sz="3000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При</a:t>
            </a:r>
            <a:r>
              <a:rPr lang="ru-RU" sz="3000" b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3000" b="1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м </a:t>
            </a: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«ХИМС»</a:t>
            </a:r>
            <a:endParaRPr sz="3000" dirty="0">
              <a:solidFill>
                <a:schemeClr val="accent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Х</a:t>
            </a:r>
            <a:r>
              <a:rPr lang="ru-RU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хорошо получается…</a:t>
            </a:r>
            <a:endParaRPr sz="30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ru-RU" sz="3000" b="1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интересно было…</a:t>
            </a:r>
            <a:endParaRPr sz="30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lang="ru-RU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мне сложно было...</a:t>
            </a:r>
            <a:endParaRPr sz="30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ru-RU" sz="3000" b="1" i="0" u="none" strike="noStrike" cap="none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с собой возьму...</a:t>
            </a:r>
            <a:endParaRPr sz="3000" dirty="0"/>
          </a:p>
        </p:txBody>
      </p:sp>
      <p:pic>
        <p:nvPicPr>
          <p:cNvPr id="598" name="Google Shape;5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944" y="3056576"/>
            <a:ext cx="2238806" cy="277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1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"/>
          <p:cNvSpPr/>
          <p:nvPr/>
        </p:nvSpPr>
        <p:spPr>
          <a:xfrm>
            <a:off x="858862" y="987050"/>
            <a:ext cx="7359075" cy="481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Х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хорошо  получается составлять «тонкие» и «толстые» вопросы.</a:t>
            </a:r>
            <a:endParaRPr sz="28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– интересно было узнать, что победитель Чингисхан оказался побеждённым.</a:t>
            </a:r>
            <a:endParaRPr sz="2800" dirty="0">
              <a:solidFill>
                <a:srgbClr val="434343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мне сложно было прокомментировать посвящение и эпиграф урока.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С</a:t>
            </a: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– с собой возьму содержание поэмы, чтобы </a:t>
            </a:r>
            <a:endParaRPr sz="28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знать историю родной страны.</a:t>
            </a:r>
            <a:endParaRPr sz="2800" i="0" u="none" strike="noStrike" cap="none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314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348040" y="347625"/>
            <a:ext cx="374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урока: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358" y="1163840"/>
            <a:ext cx="7997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познакомились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 произведением </a:t>
            </a:r>
          </a:p>
          <a:p>
            <a:pPr lvl="0">
              <a:buClr>
                <a:schemeClr val="dk1"/>
              </a:buClr>
              <a:buSzPts val="2600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М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. </a:t>
            </a:r>
            <a:r>
              <a:rPr lang="ru-RU" sz="2400" b="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Шаханова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«</a:t>
            </a:r>
            <a:r>
              <a:rPr lang="ru-RU" sz="2400" b="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Отрарская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поэма </a:t>
            </a:r>
          </a:p>
          <a:p>
            <a:pPr lvl="0">
              <a:buClr>
                <a:schemeClr val="dk1"/>
              </a:buClr>
              <a:buSzPts val="2600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 о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побеждённом </a:t>
            </a:r>
            <a:r>
              <a:rPr lang="ru-RU" sz="2400" b="1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победителе,или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Просчёт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</a:p>
          <a:p>
            <a:pPr lvl="0">
              <a:buClr>
                <a:schemeClr val="dk1"/>
              </a:buClr>
              <a:buSzPts val="2600"/>
            </a:pP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  Чингисхана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»; </a:t>
            </a:r>
            <a:endParaRPr lang="ru-RU" sz="2400" b="1" dirty="0" smtClean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342900" lvl="0" indent="-342900">
              <a:buClr>
                <a:schemeClr val="dk1"/>
              </a:buClr>
              <a:buSzPts val="26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раскрыли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образ  Каир-хана; 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определили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необходимую информацию,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сделали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соответствующие выводы;</a:t>
            </a:r>
          </a:p>
          <a:p>
            <a:pPr marL="342900" lvl="0" indent="-342900">
              <a:buClr>
                <a:schemeClr val="dk1"/>
              </a:buClr>
              <a:buSzPts val="2600"/>
              <a:buFont typeface="Arial"/>
              <a:buChar char="•"/>
            </a:pP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закрепили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навыки постановки знаков </a:t>
            </a:r>
            <a:r>
              <a:rPr lang="ru-RU" sz="2400" b="1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препинания в </a:t>
            </a:r>
            <a:r>
              <a:rPr lang="ru-RU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сложноподчинённых предложениях.</a:t>
            </a:r>
            <a:endParaRPr lang="ru-RU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"/>
          <p:cNvSpPr/>
          <p:nvPr/>
        </p:nvSpPr>
        <p:spPr>
          <a:xfrm>
            <a:off x="0" y="-4350"/>
            <a:ext cx="2522700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284775" y="1762725"/>
            <a:ext cx="518422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ahoma"/>
                <a:ea typeface="Tahoma"/>
                <a:cs typeface="Tahoma"/>
                <a:sym typeface="Tahoma"/>
              </a:rPr>
              <a:t>Я думаю, что в поэме М. </a:t>
            </a:r>
            <a:r>
              <a:rPr lang="ru-RU" sz="2800" b="1" dirty="0" err="1">
                <a:latin typeface="Tahoma"/>
                <a:ea typeface="Tahoma"/>
                <a:cs typeface="Tahoma"/>
                <a:sym typeface="Tahoma"/>
              </a:rPr>
              <a:t>Шаханова</a:t>
            </a:r>
            <a:r>
              <a:rPr lang="ru-RU" sz="2800" b="1" dirty="0">
                <a:latin typeface="Tahoma"/>
                <a:ea typeface="Tahoma"/>
                <a:cs typeface="Tahoma"/>
                <a:sym typeface="Tahoma"/>
              </a:rPr>
              <a:t> повествуется о нападении Чингисхана на Отрар, об осаде </a:t>
            </a:r>
            <a:r>
              <a:rPr lang="ru-RU" sz="2800" b="1" dirty="0" err="1">
                <a:latin typeface="Tahoma"/>
                <a:ea typeface="Tahoma"/>
                <a:cs typeface="Tahoma"/>
                <a:sym typeface="Tahoma"/>
              </a:rPr>
              <a:t>Отрара</a:t>
            </a:r>
            <a:r>
              <a:rPr lang="ru-RU" sz="2800" b="1" dirty="0">
                <a:latin typeface="Tahoma"/>
                <a:ea typeface="Tahoma"/>
                <a:cs typeface="Tahoma"/>
                <a:sym typeface="Tahoma"/>
              </a:rPr>
              <a:t>. </a:t>
            </a:r>
            <a:endParaRPr sz="2800" b="1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7" name="Google Shape;377;p5" descr="C:\Users\Компьютер-8\Desktop\101907618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92" y="723600"/>
            <a:ext cx="2310750" cy="396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78" name="Google Shape;378;p5"/>
          <p:cNvSpPr txBox="1"/>
          <p:nvPr/>
        </p:nvSpPr>
        <p:spPr>
          <a:xfrm>
            <a:off x="3175431" y="378334"/>
            <a:ext cx="5184225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endParaRPr sz="3600" b="1" dirty="0">
              <a:solidFill>
                <a:schemeClr val="tx2"/>
              </a:solidFill>
            </a:endParaRPr>
          </a:p>
        </p:txBody>
      </p:sp>
      <p:pic>
        <p:nvPicPr>
          <p:cNvPr id="379" name="Google Shape;37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832" y="3598176"/>
            <a:ext cx="2018621" cy="213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8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"/>
          <p:cNvSpPr/>
          <p:nvPr/>
        </p:nvSpPr>
        <p:spPr>
          <a:xfrm>
            <a:off x="323528" y="260648"/>
            <a:ext cx="8424936" cy="609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Прочитайте аннотацию на поэму </a:t>
            </a:r>
            <a:r>
              <a:rPr lang="ru-RU" sz="3200" b="1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Мухтара</a:t>
            </a:r>
            <a:r>
              <a:rPr lang="ru-RU" sz="3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Шаханова</a:t>
            </a:r>
            <a:r>
              <a:rPr lang="ru-RU" sz="3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. О чём вы узнали?</a:t>
            </a:r>
            <a:endParaRPr sz="2200" b="1"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endParaRPr sz="24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ru-RU" sz="2500" b="1" i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ru-RU" sz="2500" b="1" i="1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Отрарская</a:t>
            </a:r>
            <a:r>
              <a:rPr lang="ru-RU" sz="2500" b="1" i="1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поэма о побеждённом победителе, или просчёт Чингисхана»</a:t>
            </a:r>
            <a:r>
              <a:rPr lang="ru-RU" sz="25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– одно </a:t>
            </a:r>
            <a:endParaRPr lang="ru-RU" sz="2500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latin typeface="Tahoma"/>
                <a:ea typeface="Tahoma"/>
                <a:cs typeface="Tahoma"/>
                <a:sym typeface="Tahoma"/>
              </a:rPr>
              <a:t>из 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произведений, входящих в сборник «Книга памяти». В ней рассказывается о событиях </a:t>
            </a:r>
            <a:r>
              <a:rPr lang="ru-RU" sz="2500" b="1" dirty="0" err="1">
                <a:latin typeface="Tahoma"/>
                <a:ea typeface="Tahoma"/>
                <a:cs typeface="Tahoma"/>
                <a:sym typeface="Tahoma"/>
              </a:rPr>
              <a:t>восьмивековой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 давности. В памяти тюркских народов навсегда осталось уничтожение </a:t>
            </a:r>
            <a:endParaRPr sz="25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Чингисханом знаменитого туркестанского города </a:t>
            </a:r>
            <a:r>
              <a:rPr lang="ru-RU" sz="2500" b="1" dirty="0" err="1" smtClean="0">
                <a:latin typeface="Tahoma"/>
                <a:ea typeface="Tahoma"/>
                <a:cs typeface="Tahoma"/>
                <a:sym typeface="Tahoma"/>
              </a:rPr>
              <a:t>Отрара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, который славился на весь Восток своими богатейшими библиотеками, знаменитыми </a:t>
            </a:r>
            <a:r>
              <a:rPr lang="ru-RU" sz="2500" b="1" dirty="0" smtClean="0">
                <a:latin typeface="Tahoma"/>
                <a:ea typeface="Tahoma"/>
                <a:cs typeface="Tahoma"/>
                <a:sym typeface="Tahoma"/>
              </a:rPr>
              <a:t>учёными 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и поэтами. О стойкости </a:t>
            </a:r>
            <a:endParaRPr lang="ru-RU" sz="2500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мужестве </a:t>
            </a:r>
            <a:r>
              <a:rPr lang="ru-RU" sz="2500" b="1" dirty="0" smtClean="0">
                <a:latin typeface="Tahoma"/>
                <a:ea typeface="Tahoma"/>
                <a:cs typeface="Tahoma"/>
                <a:sym typeface="Tahoma"/>
              </a:rPr>
              <a:t>жителей 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древнего </a:t>
            </a:r>
            <a:r>
              <a:rPr lang="ru-RU" sz="2500" b="1" dirty="0" err="1">
                <a:latin typeface="Tahoma"/>
                <a:ea typeface="Tahoma"/>
                <a:cs typeface="Tahoma"/>
                <a:sym typeface="Tahoma"/>
              </a:rPr>
              <a:t>Отрара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 говорит М. </a:t>
            </a:r>
            <a:r>
              <a:rPr lang="ru-RU" sz="2500" b="1" dirty="0" err="1">
                <a:latin typeface="Tahoma"/>
                <a:ea typeface="Tahoma"/>
                <a:cs typeface="Tahoma"/>
                <a:sym typeface="Tahoma"/>
              </a:rPr>
              <a:t>Шаханов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500" b="1" dirty="0" smtClean="0"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500" b="1" dirty="0">
                <a:latin typeface="Tahoma"/>
                <a:ea typeface="Tahoma"/>
                <a:cs typeface="Tahoma"/>
                <a:sym typeface="Tahoma"/>
              </a:rPr>
              <a:t>своей поэме.</a:t>
            </a:r>
            <a:endParaRPr sz="1500" b="1" dirty="0"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879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Google Shape;389;p7"/>
          <p:cNvGraphicFramePr/>
          <p:nvPr>
            <p:extLst>
              <p:ext uri="{D42A27DB-BD31-4B8C-83A1-F6EECF244321}">
                <p14:modId xmlns:p14="http://schemas.microsoft.com/office/powerpoint/2010/main" val="540072027"/>
              </p:ext>
            </p:extLst>
          </p:nvPr>
        </p:nvGraphicFramePr>
        <p:xfrm>
          <a:off x="967411" y="1615414"/>
          <a:ext cx="7209188" cy="411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09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Поэма входит в сборник «Книга памяти». Чингисхан уничтожил знаменитый Отрар, славившийся высокой культурой, учёными 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поэтами. Уверен (-а), что 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другие произведения сборника посвящены историческим событиям, о которых </a:t>
                      </a:r>
                      <a:endParaRPr sz="30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нельзя забывать. </a:t>
                      </a:r>
                      <a:endParaRPr sz="30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0" name="Google Shape;390;p7"/>
          <p:cNvSpPr txBox="1"/>
          <p:nvPr/>
        </p:nvSpPr>
        <p:spPr>
          <a:xfrm>
            <a:off x="1367550" y="506675"/>
            <a:ext cx="64089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94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"/>
          <p:cNvSpPr/>
          <p:nvPr/>
        </p:nvSpPr>
        <p:spPr>
          <a:xfrm>
            <a:off x="7057050" y="-4350"/>
            <a:ext cx="20868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6" name="Google Shape;396;p8"/>
          <p:cNvSpPr/>
          <p:nvPr/>
        </p:nvSpPr>
        <p:spPr>
          <a:xfrm>
            <a:off x="705714" y="227311"/>
            <a:ext cx="5590575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2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Прочитайте вступление к поэме и прокомментируйте его. Какова роль посвящения и  эпиграфа? </a:t>
            </a:r>
            <a:endParaRPr sz="1600" b="1"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000" b="1" i="0" u="none" strike="noStrike" cap="none" dirty="0">
              <a:solidFill>
                <a:schemeClr val="tx2"/>
              </a:solidFill>
            </a:endParaRPr>
          </a:p>
        </p:txBody>
      </p:sp>
      <p:sp>
        <p:nvSpPr>
          <p:cNvPr id="397" name="Google Shape;397;p8"/>
          <p:cNvSpPr/>
          <p:nvPr/>
        </p:nvSpPr>
        <p:spPr>
          <a:xfrm>
            <a:off x="773967" y="1484784"/>
            <a:ext cx="5744475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ru-RU" sz="2000" i="1" u="none" strike="noStrike" cap="none" dirty="0" err="1">
                <a:latin typeface="Tahoma"/>
                <a:ea typeface="Tahoma"/>
                <a:cs typeface="Tahoma"/>
                <a:sym typeface="Tahoma"/>
              </a:rPr>
              <a:t>Олжасу</a:t>
            </a:r>
            <a:r>
              <a:rPr lang="ru-RU" sz="2000" i="1" u="none" strike="noStrike" cap="none" dirty="0">
                <a:latin typeface="Tahoma"/>
                <a:ea typeface="Tahoma"/>
                <a:cs typeface="Tahoma"/>
                <a:sym typeface="Tahoma"/>
              </a:rPr>
              <a:t> Сулейм</a:t>
            </a:r>
            <a:r>
              <a:rPr lang="ru-RU" sz="2000" i="1" dirty="0">
                <a:latin typeface="Tahoma"/>
                <a:ea typeface="Tahoma"/>
                <a:cs typeface="Tahoma"/>
                <a:sym typeface="Tahoma"/>
              </a:rPr>
              <a:t>е</a:t>
            </a:r>
            <a:r>
              <a:rPr lang="ru-RU" sz="2000" i="1" u="none" strike="noStrike" cap="none" dirty="0">
                <a:latin typeface="Tahoma"/>
                <a:ea typeface="Tahoma"/>
                <a:cs typeface="Tahoma"/>
                <a:sym typeface="Tahoma"/>
              </a:rPr>
              <a:t>нову, автору этих строк:</a:t>
            </a:r>
            <a:endParaRPr sz="2000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«О, мы</a:t>
            </a:r>
            <a:r>
              <a:rPr lang="ru-RU" sz="2000" b="1" i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не забываем</a:t>
            </a:r>
            <a:r>
              <a:rPr lang="ru-RU" sz="2000" b="1" i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никогда свои тысячелетние обиды, великие сжигали города, не ведая, что летописец  видит» </a:t>
            </a:r>
            <a:endParaRPr sz="2000" b="1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i="0" u="none" strike="noStrike" cap="none" dirty="0">
                <a:latin typeface="Tahoma"/>
                <a:ea typeface="Tahoma"/>
                <a:cs typeface="Tahoma"/>
                <a:sym typeface="Tahoma"/>
              </a:rPr>
              <a:t>«… 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000" i="0" u="none" strike="noStrike" cap="none" dirty="0">
                <a:latin typeface="Tahoma"/>
                <a:ea typeface="Tahoma"/>
                <a:cs typeface="Tahoma"/>
                <a:sym typeface="Tahoma"/>
              </a:rPr>
              <a:t>Хвори одолевают меня. Знать не суждено увидеть, как мой несмышл</a:t>
            </a:r>
            <a:r>
              <a:rPr lang="ru-RU" sz="2000" dirty="0"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000" i="0" u="none" strike="noStrike" cap="none" dirty="0">
                <a:latin typeface="Tahoma"/>
                <a:ea typeface="Tahoma"/>
                <a:cs typeface="Tahoma"/>
                <a:sym typeface="Tahoma"/>
              </a:rPr>
              <a:t>ный малец вцепится ручонками в гриву коня. По давнему обычаю рода, я не раз усаживал его к себе </a:t>
            </a:r>
            <a:endParaRPr lang="ru-RU" sz="2000" i="0" u="none" strike="noStrike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на </a:t>
            </a:r>
            <a:r>
              <a:rPr lang="ru-RU" sz="2000" i="0" u="none" strike="noStrike" cap="none" dirty="0">
                <a:latin typeface="Tahoma"/>
                <a:ea typeface="Tahoma"/>
                <a:cs typeface="Tahoma"/>
                <a:sym typeface="Tahoma"/>
              </a:rPr>
              <a:t>колени и рассказывал о справедливой борьбе предков, защищавших Отрар, про </a:t>
            </a:r>
            <a:endParaRPr lang="ru-RU" sz="2000" i="0" u="none" strike="noStrike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их </a:t>
            </a:r>
            <a:r>
              <a:rPr lang="ru-RU" sz="2000" i="0" u="none" strike="noStrike" cap="none" dirty="0">
                <a:latin typeface="Tahoma"/>
                <a:ea typeface="Tahoma"/>
                <a:cs typeface="Tahoma"/>
                <a:sym typeface="Tahoma"/>
              </a:rPr>
              <a:t>беззаветную храбрость. Возможно, я даже надоедал ему своими рассказами. Жена моя, бывало, сомневалась: «Слишком ведь мал. Разве поймет?»  Должен понять. Иначе худо ему будет самому. Коротка жизнь дерева, </a:t>
            </a:r>
            <a:endParaRPr lang="ru-RU" sz="2000" i="0" u="none" strike="noStrike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200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не </a:t>
            </a:r>
            <a:r>
              <a:rPr lang="ru-RU" sz="2000" i="0" u="none" strike="noStrike" cap="none" dirty="0">
                <a:latin typeface="Tahoma"/>
                <a:ea typeface="Tahoma"/>
                <a:cs typeface="Tahoma"/>
                <a:sym typeface="Tahoma"/>
              </a:rPr>
              <a:t>сумевшего пустить глубокие корни…»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98" name="Google Shape;398;p8"/>
          <p:cNvPicPr preferRelativeResize="0"/>
          <p:nvPr/>
        </p:nvPicPr>
        <p:blipFill rotWithShape="1">
          <a:blip r:embed="rId3">
            <a:alphaModFix/>
          </a:blip>
          <a:srcRect l="15611" t="3734" r="6214" b="26330"/>
          <a:stretch/>
        </p:blipFill>
        <p:spPr>
          <a:xfrm>
            <a:off x="6575625" y="935177"/>
            <a:ext cx="1893375" cy="281944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/>
          <p:nvPr/>
        </p:nvSpPr>
        <p:spPr>
          <a:xfrm>
            <a:off x="1367550" y="506675"/>
            <a:ext cx="64089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Google Shape;404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5" name="Google Shape;405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6" name="Google Shape;406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07" name="Google Shape;407;p9"/>
          <p:cNvGraphicFramePr/>
          <p:nvPr>
            <p:extLst>
              <p:ext uri="{D42A27DB-BD31-4B8C-83A1-F6EECF244321}">
                <p14:modId xmlns:p14="http://schemas.microsoft.com/office/powerpoint/2010/main" val="2945438839"/>
              </p:ext>
            </p:extLst>
          </p:nvPr>
        </p:nvGraphicFramePr>
        <p:xfrm>
          <a:off x="966043" y="1539769"/>
          <a:ext cx="7187513" cy="3680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8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Смысл посвящения в том, что 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</a:t>
                      </a: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предаются забвению великие люди и их великие поступки. Смысл эпиграфа заключается </a:t>
                      </a:r>
                      <a:endParaRPr lang="ru-RU" sz="3000" b="1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3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необходимости знать историю предков, чтобы связь поколений была неразрывной.</a:t>
                      </a:r>
                      <a:endParaRPr sz="3000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0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"/>
          <p:cNvSpPr/>
          <p:nvPr/>
        </p:nvSpPr>
        <p:spPr>
          <a:xfrm>
            <a:off x="6629550" y="-4350"/>
            <a:ext cx="2514375" cy="686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3" name="Google Shape;413;p10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5" name="Google Shape;415;p10"/>
          <p:cNvGraphicFramePr/>
          <p:nvPr>
            <p:extLst>
              <p:ext uri="{D42A27DB-BD31-4B8C-83A1-F6EECF244321}">
                <p14:modId xmlns:p14="http://schemas.microsoft.com/office/powerpoint/2010/main" val="3338010278"/>
              </p:ext>
            </p:extLst>
          </p:nvPr>
        </p:nvGraphicFramePr>
        <p:xfrm>
          <a:off x="780118" y="142312"/>
          <a:ext cx="5687588" cy="676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8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Кругозорная</a:t>
                      </a: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карта</a:t>
                      </a:r>
                      <a:endParaRPr sz="3600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6" name="Google Shape;416;p10" descr="C:\Users\Компьютер-8\Desktop\Отырар.jpg"/>
          <p:cNvPicPr preferRelativeResize="0"/>
          <p:nvPr/>
        </p:nvPicPr>
        <p:blipFill rotWithShape="1">
          <a:blip r:embed="rId3">
            <a:alphaModFix/>
          </a:blip>
          <a:srcRect l="11513" r="6539"/>
          <a:stretch/>
        </p:blipFill>
        <p:spPr>
          <a:xfrm>
            <a:off x="6300192" y="1988840"/>
            <a:ext cx="2621025" cy="229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17" name="Google Shape;417;p10"/>
          <p:cNvSpPr/>
          <p:nvPr/>
        </p:nvSpPr>
        <p:spPr>
          <a:xfrm>
            <a:off x="142624" y="762000"/>
            <a:ext cx="6157568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Отрар, также известный ранее как </a:t>
            </a:r>
            <a:endParaRPr sz="24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Фараб, </a:t>
            </a: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>–</a:t>
            </a: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 один из самых древних городов на территории Средней Азии, который являлся своеобразным центром торговли, ремесла, искусства </a:t>
            </a:r>
            <a:r>
              <a:rPr lang="ru-RU" sz="2400" b="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вдобавок имел важное дипломатическое и военно-стратегическое значение. 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В прошлом столетии были проведены первые исследования и раскопки. </a:t>
            </a:r>
            <a:r>
              <a:rPr lang="ru-RU" sz="2400" b="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Тогда </a:t>
            </a: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город представил взору археологов древний дворец, мечети и бани. Здесь были собраны разнообразные керамические изделия, вековые монеты </a:t>
            </a:r>
            <a:endParaRPr lang="ru-RU" sz="2400" b="0" i="0" u="none" strike="noStrike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0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400" b="0" i="0" u="none" strike="noStrike" cap="none" dirty="0">
                <a:latin typeface="Tahoma"/>
                <a:ea typeface="Tahoma"/>
                <a:cs typeface="Tahoma"/>
                <a:sym typeface="Tahoma"/>
              </a:rPr>
              <a:t>украшения, которые теперь можно увидеть в музеях по всей стране.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215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1260</Words>
  <Application>Microsoft Office PowerPoint</Application>
  <PresentationFormat>Экран (4:3)</PresentationFormat>
  <Paragraphs>203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 с учителем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59</cp:revision>
  <dcterms:created xsi:type="dcterms:W3CDTF">2020-07-18T05:19:20Z</dcterms:created>
  <dcterms:modified xsi:type="dcterms:W3CDTF">2024-12-13T13:21:33Z</dcterms:modified>
</cp:coreProperties>
</file>