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3" r:id="rId4"/>
    <p:sldId id="259" r:id="rId5"/>
    <p:sldId id="274" r:id="rId6"/>
    <p:sldId id="260" r:id="rId7"/>
    <p:sldId id="275" r:id="rId8"/>
    <p:sldId id="276" r:id="rId9"/>
    <p:sldId id="299" r:id="rId10"/>
    <p:sldId id="298" r:id="rId11"/>
    <p:sldId id="262" r:id="rId12"/>
    <p:sldId id="268" r:id="rId13"/>
    <p:sldId id="264" r:id="rId14"/>
    <p:sldId id="269" r:id="rId15"/>
    <p:sldId id="277" r:id="rId16"/>
    <p:sldId id="278" r:id="rId17"/>
    <p:sldId id="300" r:id="rId18"/>
    <p:sldId id="279" r:id="rId19"/>
    <p:sldId id="301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«Жизнь – это море!»</a:t>
            </a:r>
            <a:endParaRPr lang="en-ID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9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800" dirty="0"/>
              <a:t>Ознакомьтесь с кратким содержанием </a:t>
            </a:r>
            <a:r>
              <a:rPr lang="ru-RU" sz="2800" dirty="0" smtClean="0"/>
              <a:t>начала повести  Ч</a:t>
            </a:r>
            <a:r>
              <a:rPr lang="ru-RU" sz="2800" dirty="0"/>
              <a:t>. Айтматова  «Белый пароход»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32848" cy="43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3508" y="162594"/>
            <a:ext cx="8856984" cy="64735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en-TT" altLang="ru-RU" sz="1200" b="1" dirty="0" smtClean="0">
                <a:solidFill>
                  <a:srgbClr val="002060"/>
                </a:solidFill>
              </a:rPr>
              <a:t>11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/>
          <p:cNvSpPr/>
          <p:nvPr/>
        </p:nvSpPr>
        <p:spPr>
          <a:xfrm>
            <a:off x="457471" y="1484784"/>
            <a:ext cx="82181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Ответьте на вопросы</a:t>
            </a:r>
            <a:r>
              <a:rPr lang="ru-RU" sz="2800" dirty="0" smtClean="0"/>
              <a:t>:</a:t>
            </a:r>
            <a:endParaRPr lang="en-TT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/>
              <a:t>Почему собеседниками мальчика были камни, бинокль, а потом и новенький портфель</a:t>
            </a:r>
            <a:r>
              <a:rPr lang="ru-RU" sz="2800" dirty="0" smtClean="0"/>
              <a:t>?</a:t>
            </a:r>
            <a:endParaRPr lang="en-TT" sz="2800" dirty="0" smtClean="0"/>
          </a:p>
          <a:p>
            <a:endParaRPr lang="ru-RU" sz="2800" dirty="0"/>
          </a:p>
          <a:p>
            <a:r>
              <a:rPr lang="ru-RU" sz="2800" dirty="0"/>
              <a:t>Почему ему иногда хотелось стать рыбой и уплыть далеко</a:t>
            </a:r>
            <a:r>
              <a:rPr lang="ru-RU" sz="2400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87626" y="128146"/>
            <a:ext cx="8856984" cy="6512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en-TT" altLang="ru-RU" sz="1200" b="1" dirty="0" smtClean="0">
                <a:solidFill>
                  <a:srgbClr val="002060"/>
                </a:solidFill>
              </a:rPr>
              <a:t>12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755576" y="1700809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Примерный ответ</a:t>
            </a:r>
            <a:r>
              <a:rPr lang="ru-RU" sz="2800" dirty="0" smtClean="0"/>
              <a:t>:</a:t>
            </a:r>
            <a:endParaRPr lang="en-TT" sz="2800" dirty="0" smtClean="0"/>
          </a:p>
          <a:p>
            <a:endParaRPr lang="ru-RU" sz="2800" dirty="0"/>
          </a:p>
          <a:p>
            <a:r>
              <a:rPr lang="ru-RU" sz="2800" dirty="0"/>
              <a:t>У него не было друзей. Поэтому ими стали камни, бинокль, а потом и новенький портфель</a:t>
            </a:r>
            <a:r>
              <a:rPr lang="ru-RU" sz="2800" dirty="0" smtClean="0"/>
              <a:t>.</a:t>
            </a:r>
            <a:endParaRPr lang="en-TT" sz="2800" dirty="0" smtClean="0"/>
          </a:p>
          <a:p>
            <a:endParaRPr lang="ru-RU" sz="2800" dirty="0"/>
          </a:p>
          <a:p>
            <a:r>
              <a:rPr lang="ru-RU" sz="2800" dirty="0"/>
              <a:t>Когда ему хочется  поплакать. В такие минуты ему хочется стать рыбой и уплыть далеко – далеко.</a:t>
            </a: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128147"/>
            <a:ext cx="899405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389193" y="587727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772816"/>
            <a:ext cx="7570912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TT" sz="2800" dirty="0" smtClean="0">
                <a:ea typeface="Calibri"/>
                <a:cs typeface="Times New Roman"/>
              </a:rPr>
              <a:t>                     </a:t>
            </a:r>
            <a:r>
              <a:rPr lang="ru-RU" sz="2800" dirty="0" smtClean="0">
                <a:ea typeface="Calibri"/>
                <a:cs typeface="Times New Roman"/>
              </a:rPr>
              <a:t>Оценивание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 Прочитайте отрывок </a:t>
            </a:r>
            <a:r>
              <a:rPr lang="ru-RU" sz="2800" dirty="0">
                <a:ea typeface="Calibri"/>
                <a:cs typeface="Times New Roman"/>
              </a:rPr>
              <a:t>из повести. </a:t>
            </a:r>
            <a:endParaRPr lang="en-TT" sz="2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Используя ПОПС</a:t>
            </a:r>
            <a:r>
              <a:rPr lang="en-TT" sz="2800" dirty="0" smtClean="0">
                <a:ea typeface="Calibri"/>
                <a:cs typeface="Times New Roman"/>
              </a:rPr>
              <a:t> </a:t>
            </a:r>
            <a:r>
              <a:rPr lang="ru-RU" sz="2800" dirty="0" smtClean="0">
                <a:ea typeface="Calibri"/>
                <a:cs typeface="Times New Roman"/>
              </a:rPr>
              <a:t> формулу, </a:t>
            </a:r>
            <a:r>
              <a:rPr lang="ru-RU" sz="2800" dirty="0">
                <a:ea typeface="Calibri"/>
                <a:cs typeface="Times New Roman"/>
              </a:rPr>
              <a:t>ответьте  на вопрос:  Почему старика  </a:t>
            </a:r>
            <a:r>
              <a:rPr lang="ru-RU" sz="2800" dirty="0" err="1">
                <a:ea typeface="Calibri"/>
                <a:cs typeface="Times New Roman"/>
              </a:rPr>
              <a:t>Момуна</a:t>
            </a:r>
            <a:r>
              <a:rPr lang="ru-RU" sz="2800" dirty="0">
                <a:ea typeface="Calibri"/>
                <a:cs typeface="Times New Roman"/>
              </a:rPr>
              <a:t>  прозвали  расторопным?</a:t>
            </a: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7592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en-TT" altLang="ru-RU" sz="1200" b="1" dirty="0" smtClean="0">
                <a:solidFill>
                  <a:srgbClr val="002060"/>
                </a:solidFill>
              </a:rPr>
              <a:t>14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439"/>
            <a:ext cx="8595253" cy="594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6792"/>
            <a:ext cx="8303026" cy="140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86075"/>
            <a:ext cx="7435472" cy="15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1711" y="-4378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5" y="2204865"/>
            <a:ext cx="8512010" cy="12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75"/>
            <a:ext cx="8712968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54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1253" y="-197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1" y="980728"/>
            <a:ext cx="8718768" cy="564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Посмотрите фильм режиссёра </a:t>
            </a:r>
            <a:r>
              <a:rPr lang="ru-RU" sz="2400" dirty="0" err="1" smtClean="0"/>
              <a:t>Болотбека</a:t>
            </a:r>
            <a:r>
              <a:rPr lang="ru-RU" sz="2400" dirty="0" smtClean="0"/>
              <a:t>  </a:t>
            </a:r>
            <a:r>
              <a:rPr lang="ru-RU" sz="2400" dirty="0" err="1" smtClean="0"/>
              <a:t>Шамшиева</a:t>
            </a:r>
            <a:r>
              <a:rPr lang="ru-RU" sz="2400" dirty="0" smtClean="0"/>
              <a:t>  «Белый пароход» по повести Ч. Айтматова («</a:t>
            </a:r>
            <a:r>
              <a:rPr lang="ru-RU" sz="2400" dirty="0" err="1" smtClean="0"/>
              <a:t>Киргизфильм</a:t>
            </a:r>
            <a:r>
              <a:rPr lang="ru-RU" sz="2400" dirty="0" smtClean="0"/>
              <a:t>» 1975)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1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96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через отношение образа – персонажа к миру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раскрывается характер человека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сможете: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-дать портретные характеристики героев произведения;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-объяснить значение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реального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сказочного  в повести для понимания идеи произведения;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-грамотно и аргументированно высказывать свою точку зрения;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en-TT" altLang="ru-RU" sz="1200" b="1" dirty="0" smtClean="0">
                <a:solidFill>
                  <a:srgbClr val="002060"/>
                </a:solidFill>
              </a:rPr>
              <a:t>19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64062" y="908720"/>
            <a:ext cx="8090068" cy="1910962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Прочитайте эпиграф.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«Жизнь – это море!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Плыть желаешь?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Построй корабль из добрых дел …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Рудаки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28147"/>
            <a:ext cx="9088777" cy="6551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744283" y="6679949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699792" y="444913"/>
            <a:ext cx="3024335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Задание 2</a:t>
            </a:r>
            <a:endParaRPr lang="ru-RU" alt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700" y="1916832"/>
            <a:ext cx="756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1879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Рассмотрите </a:t>
            </a:r>
            <a:r>
              <a:rPr lang="ru-RU" sz="2000" dirty="0" smtClean="0">
                <a:ea typeface="Calibri"/>
                <a:cs typeface="Times New Roman"/>
              </a:rPr>
              <a:t>иллюстрацию художника Светозара Острова  к повести 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       Ч. Айтматова  «Белый пароход».      Поделитесь </a:t>
            </a:r>
            <a:r>
              <a:rPr lang="ru-RU" sz="2000" dirty="0">
                <a:ea typeface="Calibri"/>
                <a:cs typeface="Times New Roman"/>
              </a:rPr>
              <a:t>впечатлениями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6805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8800" y="100156"/>
            <a:ext cx="8964000" cy="605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47601" y="488318"/>
            <a:ext cx="8854758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Примерные ответы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Поделитесь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90336"/>
            <a:ext cx="7507480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Картина необыкновенная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  <a:r>
              <a:rPr lang="ru-RU" sz="2400" dirty="0" smtClean="0">
                <a:ea typeface="Calibri"/>
                <a:cs typeface="Times New Roman"/>
              </a:rPr>
              <a:t>Вокруг </a:t>
            </a:r>
            <a:r>
              <a:rPr lang="ru-RU" sz="2400" dirty="0">
                <a:ea typeface="Calibri"/>
                <a:cs typeface="Times New Roman"/>
              </a:rPr>
              <a:t>леса и горы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Темные краски вокруг 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dirty="0">
                <a:ea typeface="Calibri"/>
                <a:cs typeface="Times New Roman"/>
              </a:rPr>
              <a:t>М</a:t>
            </a:r>
            <a:r>
              <a:rPr lang="ru-RU" sz="2400" dirty="0" smtClean="0">
                <a:ea typeface="Calibri"/>
                <a:cs typeface="Times New Roman"/>
              </a:rPr>
              <a:t>арал белый сказочный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092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736091" y="414881"/>
            <a:ext cx="1760054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Задание 3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5187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Прочитайте вступительную статью, выберите  из неё понравившуюся вам цитату и заполните   «Трёхчастный дневник»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983" y="24208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390"/>
              </p:ext>
            </p:extLst>
          </p:nvPr>
        </p:nvGraphicFramePr>
        <p:xfrm>
          <a:off x="971600" y="3429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Цитата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Комментарий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  учителю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3350680" y="423316"/>
            <a:ext cx="32300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Примерные ответы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472" y="2136339"/>
            <a:ext cx="7733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90406"/>
              </p:ext>
            </p:extLst>
          </p:nvPr>
        </p:nvGraphicFramePr>
        <p:xfrm>
          <a:off x="1524000" y="13970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Цитата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Вопросы учителю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о детстве, разрушенном</a:t>
                      </a:r>
                      <a:r>
                        <a:rPr lang="ru-RU" baseline="0" dirty="0" smtClean="0"/>
                        <a:t> жестокостью взрослых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взрослые лишили  мальчика веры в будущее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Можно было исправить что –то в этом мире?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80801" y="0"/>
            <a:ext cx="9063199" cy="6512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44797" y="6640583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750393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82883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44824"/>
            <a:ext cx="626469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Прочитайте </a:t>
            </a:r>
            <a:r>
              <a:rPr lang="ru-RU" sz="2400" dirty="0">
                <a:ea typeface="Calibri"/>
                <a:cs typeface="Times New Roman"/>
              </a:rPr>
              <a:t>текст из книги  «Литература. Справочник школьника</a:t>
            </a:r>
            <a:r>
              <a:rPr lang="ru-RU" sz="2400" dirty="0" smtClean="0"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Ответьте на вопрос: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В чём отличие  мифа от сказки?</a:t>
            </a: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620688"/>
            <a:ext cx="47525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TT" sz="2400" dirty="0" smtClean="0">
                <a:ea typeface="Calibri"/>
                <a:cs typeface="Times New Roman"/>
              </a:rPr>
              <a:t>                 </a:t>
            </a:r>
            <a:r>
              <a:rPr lang="ru-RU" sz="2400" dirty="0" smtClean="0">
                <a:ea typeface="Calibri"/>
                <a:cs typeface="Times New Roman"/>
              </a:rPr>
              <a:t>Правильный </a:t>
            </a:r>
            <a:r>
              <a:rPr lang="ru-RU" sz="2400" dirty="0">
                <a:ea typeface="Calibri"/>
                <a:cs typeface="Times New Roman"/>
              </a:rPr>
              <a:t>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1683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отличие от сказки, в мифе всегда объясняется то, о чём рассказывается</a:t>
            </a:r>
          </a:p>
        </p:txBody>
      </p:sp>
    </p:spTree>
    <p:extLst>
      <p:ext uri="{BB962C8B-B14F-4D97-AF65-F5344CB8AC3E}">
        <p14:creationId xmlns:p14="http://schemas.microsoft.com/office/powerpoint/2010/main" val="4716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371</Words>
  <Application>Microsoft Office PowerPoint</Application>
  <PresentationFormat>Экран (4:3)</PresentationFormat>
  <Paragraphs>83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Ознакомьтесь с кратким содержанием начала повести  Ч. Айтматова  «Белый пароход»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Посмотрите фильм режиссёра Болотбека  Шамшиева  «Белый пароход» по повести Ч. Айтматова («Киргизфильм» 1975)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62</cp:revision>
  <dcterms:created xsi:type="dcterms:W3CDTF">2020-07-18T05:19:20Z</dcterms:created>
  <dcterms:modified xsi:type="dcterms:W3CDTF">2024-12-13T13:27:55Z</dcterms:modified>
</cp:coreProperties>
</file>