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2" r:id="rId3"/>
    <p:sldId id="274" r:id="rId4"/>
    <p:sldId id="258" r:id="rId5"/>
    <p:sldId id="259" r:id="rId6"/>
    <p:sldId id="261" r:id="rId7"/>
    <p:sldId id="260" r:id="rId8"/>
    <p:sldId id="265" r:id="rId9"/>
    <p:sldId id="264" r:id="rId10"/>
    <p:sldId id="263" r:id="rId11"/>
    <p:sldId id="266" r:id="rId12"/>
    <p:sldId id="270" r:id="rId13"/>
    <p:sldId id="269" r:id="rId14"/>
    <p:sldId id="271" r:id="rId15"/>
    <p:sldId id="268" r:id="rId16"/>
    <p:sldId id="267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B895F-D304-4C24-B030-F17FEDED0B82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AFD02-7A34-4837-B1C3-B09EE365DE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AFD02-7A34-4837-B1C3-B09EE365DED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AFD02-7A34-4837-B1C3-B09EE365DEDF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AFD02-7A34-4837-B1C3-B09EE365DEDF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AFD02-7A34-4837-B1C3-B09EE365DEDF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AFD02-7A34-4837-B1C3-B09EE365DEDF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AFD02-7A34-4837-B1C3-B09EE365DEDF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AFD02-7A34-4837-B1C3-B09EE365DEDF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AFD02-7A34-4837-B1C3-B09EE365DEDF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AFD02-7A34-4837-B1C3-B09EE365DED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AFD02-7A34-4837-B1C3-B09EE365DED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AFD02-7A34-4837-B1C3-B09EE365DED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AFD02-7A34-4837-B1C3-B09EE365DED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AFD02-7A34-4837-B1C3-B09EE365DED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AFD02-7A34-4837-B1C3-B09EE365DEDF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AFD02-7A34-4837-B1C3-B09EE365DEDF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AFD02-7A34-4837-B1C3-B09EE365DEDF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Русский язык и литература .  9 класс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 flipH="1">
            <a:off x="611560" y="1412776"/>
            <a:ext cx="7875161" cy="504056"/>
          </a:xfrm>
          <a:prstGeom prst="flowChartTerminator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Раздел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ИСТОРИЯ И ЛИЧНОСТЬ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Блок-схема: знак завершения 12"/>
          <p:cNvSpPr/>
          <p:nvPr/>
        </p:nvSpPr>
        <p:spPr>
          <a:xfrm>
            <a:off x="683568" y="2924944"/>
            <a:ext cx="7704856" cy="576064"/>
          </a:xfrm>
          <a:prstGeom prst="flowChartTerminator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Тема: Щедрая доля</a:t>
            </a:r>
            <a:endParaRPr lang="ru-RU" sz="28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552" y="4797152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8" name="Рисунок 17" descr="Старая мраморная чернильница и перо изолированные | Премиум Фото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149080"/>
            <a:ext cx="1812032" cy="227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Работа с текстом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1340768"/>
            <a:ext cx="878497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Всадников наверху становилось все больше и больше. Прямо перед собой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Итжемес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увидел крупного серого скакуна, а на нем – светлолицего мужчину. Губы плотно сомкнуты , тонкие , словно пером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прочерченные,брови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сурово нахмурены. Взгляд больших глаз пронзительный и отрешенный  в то же самое время. Он будто выхватил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Итжемеса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среди кровавого месива, пригвоздил его к месту. Что копье или острый камыш по сравнению с таким взглядом?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Итжемес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был не в силах оторваться от лица, от глаз всадника на сером коне.  Они таили в себе тайну, удивительную загадку. Глаза эти были бездонными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и  в бездонности своей хранили, прятали не радость, не печаль, не удивление или растерянность, а нечто более сложное и глубокое, чему Итжемес не мог найти названия. Находится, присутствует человек этот вроде бы здесь и не здесь, со всеми вместе  , но сам по себе.... Нет ему дела ни до Итжемеса, ни до этих убийц, упоенных обильной добычей.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   Мысли его где-то  в далекой дали,всматривается  он в этом далеке в нечто ведомое, доступное только ему самому.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ru-RU" sz="2000" b="1" i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95536" y="764704"/>
            <a:ext cx="784887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Прочитайте отрывок из 1-й части романа.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Задание 1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908720"/>
            <a:ext cx="835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Заполните таблицу.</a:t>
            </a:r>
            <a:endParaRPr lang="ru-RU" sz="20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1556792"/>
          <a:ext cx="7992888" cy="13106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Главная информация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Второстепенная информация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3212976"/>
            <a:ext cx="79928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выдумаете какую тайну хранили глаза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Абулхаира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   Какие выразительные средства использовал писатель, чтобы описать внешность  хана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Абулхаира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Верные ответы: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908720"/>
            <a:ext cx="835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Заполните таблицу.</a:t>
            </a:r>
            <a:endParaRPr lang="ru-RU" sz="20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5536" y="1556792"/>
          <a:ext cx="7992888" cy="15849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Главная информация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Второстепенная информация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Писатель дает удивительное описание хана </a:t>
                      </a:r>
                      <a:r>
                        <a:rPr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Абулхаира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рисует колоритный образ необычного человека.</a:t>
                      </a:r>
                    </a:p>
                    <a:p>
                      <a:endParaRPr lang="ru-RU" sz="18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 smtClean="0"/>
                    </a:p>
                    <a:p>
                      <a:r>
                        <a:rPr lang="kk-KZ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Информация о бродяге Итжемес.</a:t>
                      </a: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3717032"/>
            <a:ext cx="799288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 выдумаете какую тайну хранили глаза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Абулхаира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/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    Он думал о судьбе своего народа, о судьбе родной Земли.</a:t>
            </a:r>
          </a:p>
          <a:p>
            <a:pPr marL="457200" indent="-45720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 startAt="2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Какие выразительные средства использовал писатель, чтобы описать внешность  хана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Абулхаира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? / 3-4 примера/.</a:t>
            </a:r>
          </a:p>
          <a:p>
            <a:pPr marL="457200" indent="-45720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Губы …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словно пером прочерченные /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сравнение/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взгляд …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пронзительный, отрешенный, удивительную загадку/ эпитеты/, пригвоздил 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метафора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/.</a:t>
            </a:r>
          </a:p>
          <a:p>
            <a:pPr marL="457200" indent="-45720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Задание 2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980728"/>
            <a:ext cx="828092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kk-KZ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Какое впечатление произвела на вас внешность хана?</a:t>
            </a:r>
          </a:p>
          <a:p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Составьте ментальную карту.</a:t>
            </a:r>
          </a:p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91880" y="2996952"/>
            <a:ext cx="1872208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Хан </a:t>
            </a:r>
          </a:p>
          <a:p>
            <a:pPr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Абулхаир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5364088" y="342900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7" idx="0"/>
          </p:cNvCxnSpPr>
          <p:nvPr/>
        </p:nvCxnSpPr>
        <p:spPr>
          <a:xfrm flipV="1">
            <a:off x="4427984" y="242088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7" idx="2"/>
          </p:cNvCxnSpPr>
          <p:nvPr/>
        </p:nvCxnSpPr>
        <p:spPr>
          <a:xfrm>
            <a:off x="4427984" y="393305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2699792" y="3429000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67944" y="4437112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губы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84168" y="3212976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глаза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95936" y="213285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брови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91680" y="3212976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мысли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Верные ответы: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980728"/>
            <a:ext cx="828092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kk-KZ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Какое впечатление произвела на вас внешность хана?</a:t>
            </a:r>
          </a:p>
          <a:p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Составьте ментальную карту.</a:t>
            </a:r>
          </a:p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91880" y="2996952"/>
            <a:ext cx="1872208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Хан </a:t>
            </a:r>
          </a:p>
          <a:p>
            <a:pPr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Абулхаир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5364088" y="342900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7" idx="0"/>
          </p:cNvCxnSpPr>
          <p:nvPr/>
        </p:nvCxnSpPr>
        <p:spPr>
          <a:xfrm flipV="1">
            <a:off x="4427984" y="242088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7" idx="2"/>
          </p:cNvCxnSpPr>
          <p:nvPr/>
        </p:nvCxnSpPr>
        <p:spPr>
          <a:xfrm>
            <a:off x="4427984" y="393305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2699792" y="3429000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995936" y="1988840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губы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84168" y="3212976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глаза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95936" y="443711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брови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91680" y="3212976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мысли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4716016" y="2132856"/>
            <a:ext cx="50405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995936" y="522920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нахмурены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92280" y="285293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бездонные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6516216" y="350100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012160" y="3933056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взгляд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flipH="1">
            <a:off x="6012160" y="4293096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6732240" y="4293096"/>
            <a:ext cx="432048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220072" y="479715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пронзительный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164288" y="479715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отрешенный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164288" y="350100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таили тайну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Прямая со стрелкой 42"/>
          <p:cNvCxnSpPr/>
          <p:nvPr/>
        </p:nvCxnSpPr>
        <p:spPr>
          <a:xfrm>
            <a:off x="8028384" y="3789040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380312" y="414908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удивительную загадку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4427984" y="479715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H="1">
            <a:off x="3635896" y="4797152"/>
            <a:ext cx="5040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flipH="1" flipV="1">
            <a:off x="3419872" y="4509120"/>
            <a:ext cx="72008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771800" y="501317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тонкие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220072" y="198884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плотно сомкнуты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979712" y="429309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словно пером прочерченные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9" name="Прямая со стрелкой 58"/>
          <p:cNvCxnSpPr/>
          <p:nvPr/>
        </p:nvCxnSpPr>
        <p:spPr>
          <a:xfrm flipV="1">
            <a:off x="2195736" y="285293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475656" y="2276872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где-то в далекой дали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2" name="Прямая со стрелкой 61"/>
          <p:cNvCxnSpPr>
            <a:endCxn id="63" idx="3"/>
          </p:cNvCxnSpPr>
          <p:nvPr/>
        </p:nvCxnSpPr>
        <p:spPr>
          <a:xfrm flipH="1" flipV="1">
            <a:off x="1331640" y="3248110"/>
            <a:ext cx="432048" cy="1808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251520" y="2924944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нечто ведомое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8" name="Прямая со стрелкой 67"/>
          <p:cNvCxnSpPr/>
          <p:nvPr/>
        </p:nvCxnSpPr>
        <p:spPr>
          <a:xfrm flipH="1">
            <a:off x="1403648" y="3573016"/>
            <a:ext cx="36004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79512" y="3717032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доступные ему одному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3" name="Прямая со стрелкой 72"/>
          <p:cNvCxnSpPr/>
          <p:nvPr/>
        </p:nvCxnSpPr>
        <p:spPr>
          <a:xfrm flipV="1">
            <a:off x="6732240" y="3068960"/>
            <a:ext cx="432048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6660232" y="3501008"/>
            <a:ext cx="57606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Задание 3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980728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Составьте тезисный план текста.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s://i2.wp.com/images.myshared.ru/10/993425/slide_1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556792"/>
            <a:ext cx="8136904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Верные ответы: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052736"/>
            <a:ext cx="820891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Тезисный план :</a:t>
            </a:r>
          </a:p>
          <a:p>
            <a:endParaRPr lang="ru-RU" dirty="0" smtClean="0"/>
          </a:p>
          <a:p>
            <a:pPr marL="457200" lvl="0" indent="-457200">
              <a:buAutoNum type="arabicPeriod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 копье или острый камыш по сравнению с таким взглядом?</a:t>
            </a:r>
          </a:p>
          <a:p>
            <a:pPr marL="457200" lvl="0" indent="-457200"/>
            <a:endParaRPr lang="ru-RU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AutoNum type="arabicPeriod" startAt="2"/>
            </a:pPr>
            <a:r>
              <a:rPr lang="kk-KZ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Находится, присутствует человек этот вроде бы здесь и не здесь, со всеми вместе  , но сам по себе.... </a:t>
            </a:r>
          </a:p>
          <a:p>
            <a:pPr marL="457200" lvl="0" indent="-457200"/>
            <a:endParaRPr lang="ru-RU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AutoNum type="arabicPeriod" startAt="2"/>
            </a:pPr>
            <a:r>
              <a:rPr lang="kk-KZ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Мысли его где-то  в далекой дали,всматривается  он в этом далеке в нечто ведомое, доступное только ему самому.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AutoNum type="arabicPeriod"/>
            </a:pPr>
            <a:endParaRPr lang="ru-RU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Рефлексия: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05273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908720"/>
            <a:ext cx="849694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Стратегия «Телеграмма»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Кратко написать самое важное, что уяснил с   урока с пожеланиями одноклассникам и   отправить.</a:t>
            </a:r>
          </a:p>
          <a:p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Рекомендуемое учебное задание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052736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1196752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Прочитайте отрывок из 2-й части романа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“ Посольство” в хрестоматий.</a:t>
            </a: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. Выпишите мудрые высказывания , советы и изречения Матэ.</a:t>
            </a:r>
          </a:p>
          <a:p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2. Ответьте ,  придерживался ли их  Абулхаир?</a:t>
            </a:r>
          </a:p>
          <a:p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3. Актуальны ли они в наше время?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Рисунок 17" descr="Старая мраморная чернильница и перо изолированные | Премиум Фото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4221088"/>
            <a:ext cx="1812032" cy="227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743400" y="1196752"/>
            <a:ext cx="51490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того, чтобы создать истинно художественное произведение из скупых и голых сведений истории, проливает пот только один писатель. Такое гигантское дело может исполнить только  один человек из тысячи, а может, и миллиона...</a:t>
            </a:r>
          </a:p>
          <a:p>
            <a:r>
              <a:rPr lang="kk-K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Абишу судьба определила именно такую щедрую долю.</a:t>
            </a:r>
          </a:p>
          <a:p>
            <a:endParaRPr lang="kk-KZ" sz="2000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Ш. Муртаза</a:t>
            </a:r>
            <a:endParaRPr lang="ru-RU" sz="2000" i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Один из миллиона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340768"/>
            <a:ext cx="3240360" cy="33123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412776"/>
            <a:ext cx="79928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Ключевые слова: </a:t>
            </a:r>
          </a:p>
          <a:p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А.Кекилбаев, плеяда, роман, хан Абулхаир, родная земля, народ.</a:t>
            </a:r>
            <a:endParaRPr lang="ru-RU" sz="3600" b="1" i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Сегодня на  уроке вы : 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Рисунок 17" descr="Старая мраморная чернильница и перо изолированные | Премиум Фото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149080"/>
            <a:ext cx="1812032" cy="227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1520" y="1484784"/>
            <a:ext cx="856895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узнаете о жизни и творчестве Абиша Кекилбаева;</a:t>
            </a:r>
          </a:p>
          <a:p>
            <a:pPr>
              <a:buFont typeface="Arial" pitchFamily="34" charset="0"/>
              <a:buChar char="•"/>
            </a:pPr>
            <a:r>
              <a:rPr lang="kk-K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узнаете,  что обозначают слова </a:t>
            </a:r>
            <a:r>
              <a:rPr lang="kk-KZ" sz="24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плеяда</a:t>
            </a:r>
            <a:r>
              <a:rPr lang="kk-KZ" sz="24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kk-KZ" sz="24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созвездие;</a:t>
            </a:r>
          </a:p>
          <a:p>
            <a:pPr>
              <a:buFont typeface="Arial" pitchFamily="34" charset="0"/>
              <a:buChar char="•"/>
            </a:pPr>
            <a:r>
              <a:rPr lang="kk-KZ" sz="24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познакомитесь с отдельными главами исторического романа А.Кекильбаева “ Плеяды – созвездие надежды;</a:t>
            </a:r>
          </a:p>
          <a:p>
            <a:pPr>
              <a:buFont typeface="Arial" pitchFamily="34" charset="0"/>
              <a:buChar char="•"/>
            </a:pPr>
            <a:r>
              <a:rPr lang="kk-K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будете обсуждать вопросы, связанные с центральным образом хана Абулхаира.</a:t>
            </a:r>
          </a:p>
          <a:p>
            <a:r>
              <a:rPr lang="kk-KZ" sz="24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Абиш Кекилбаев- – личность многранная. 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4" name="AutoShape 2" descr="Абиш Кекилбаев | Литературный порта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6" name="Picture 4" descr="Безграничная Вселенная Абиша Кекилбаев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1052736"/>
            <a:ext cx="3384376" cy="38884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323528" y="105273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1124744"/>
            <a:ext cx="504056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Писатель колоссального масштаба, новатор в литературе, филолог, переводчик, историк с энциклопедическими знаниями, видный государственный и общественный деятель, Герой Труда Казахстана, лауреат Государственной премии, Академик Академии социальных наук, Почётный профессор Казахского национального университета имени </a:t>
            </a:r>
            <a:r>
              <a:rPr lang="ru-RU" sz="20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аль-Фараби</a:t>
            </a:r>
            <a:r>
              <a:rPr lang="ru-RU" sz="20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Евразийского национального университета имени Л. Н. Гумилёва.</a:t>
            </a:r>
          </a:p>
          <a:p>
            <a:endParaRPr lang="ru-RU" dirty="0"/>
          </a:p>
        </p:txBody>
      </p:sp>
      <p:sp>
        <p:nvSpPr>
          <p:cNvPr id="11" name="Блок-схема: знак завершения 10"/>
          <p:cNvSpPr/>
          <p:nvPr/>
        </p:nvSpPr>
        <p:spPr>
          <a:xfrm>
            <a:off x="323528" y="5445224"/>
            <a:ext cx="8352928" cy="792088"/>
          </a:xfrm>
          <a:prstGeom prst="flowChartTermina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Родился 6 декабря 1939г.  в селе Онды 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Мангистауской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области</a:t>
            </a:r>
            <a:endParaRPr lang="ru-RU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Современники об Абише Кекилбаеве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395536" y="1124744"/>
            <a:ext cx="8424936" cy="1224136"/>
          </a:xfrm>
          <a:prstGeom prst="flowChartTermina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Абиш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Кекилбаев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неповторимое явление в духовной и политико-социальной жизни нашего народа. Он – феномен. Он – цельный и глубокий мир. Безусловно, еще не одно поколение будет расти на его произведениях. Он – духовно великая личность» /</a:t>
            </a:r>
            <a:r>
              <a:rPr lang="ru-RU" sz="1600" i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Темирхан</a:t>
            </a:r>
            <a:r>
              <a:rPr lang="ru-RU" sz="16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i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Медетбек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/.</a:t>
            </a:r>
          </a:p>
        </p:txBody>
      </p:sp>
      <p:sp>
        <p:nvSpPr>
          <p:cNvPr id="9" name="Блок-схема: знак завершения 8"/>
          <p:cNvSpPr/>
          <p:nvPr/>
        </p:nvSpPr>
        <p:spPr>
          <a:xfrm>
            <a:off x="395536" y="2780928"/>
            <a:ext cx="8424936" cy="1584176"/>
          </a:xfrm>
          <a:prstGeom prst="flowChartTermina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«В нем соединилось, казалось бы, несоединимое. Публичность государственного деятеля и потаенный жар уединения, сопряженного с писательским творчеством. Он занимал высокие государственные посты и писал книги, в которых дышала история и содержались пророчества о грядущих днях. Причем каждая из его книг являла все богатство тюркского </a:t>
            </a:r>
            <a:r>
              <a:rPr lang="ru-RU" sz="1600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речестроя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/</a:t>
            </a:r>
            <a:r>
              <a:rPr lang="ru-RU" sz="1600" i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Адольф </a:t>
            </a:r>
            <a:r>
              <a:rPr lang="ru-RU" sz="1600" i="1" dirty="0" err="1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Арцишевский</a:t>
            </a:r>
            <a:r>
              <a:rPr lang="ru-RU" sz="1600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/</a:t>
            </a:r>
          </a:p>
        </p:txBody>
      </p:sp>
      <p:sp>
        <p:nvSpPr>
          <p:cNvPr id="11" name="Блок-схема: знак завершения 10"/>
          <p:cNvSpPr/>
          <p:nvPr/>
        </p:nvSpPr>
        <p:spPr>
          <a:xfrm>
            <a:off x="395536" y="4797152"/>
            <a:ext cx="8352928" cy="1152128"/>
          </a:xfrm>
          <a:prstGeom prst="flowChartTermina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«Масштаб мысли, планетарные мотивы, изящная речь – вот чем привлекает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Абиш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читателей» /</a:t>
            </a:r>
            <a:r>
              <a:rPr lang="ru-RU" sz="1600" i="1" dirty="0" err="1" smtClean="0">
                <a:latin typeface="Times New Roman" pitchFamily="18" charset="0"/>
                <a:cs typeface="Times New Roman" pitchFamily="18" charset="0"/>
              </a:rPr>
              <a:t>Олжас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Сулейменов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/.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1196752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1052736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1" name="Рисунок 10" descr="Книги по продвижению сайта – лучшие книги по SEO-раскрутке и оптимизации  для начинающих, практическое руководство: скачать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764705"/>
            <a:ext cx="9144000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11560" y="116632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 Роман “ Плеяды- созвездие надежды”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Словарная работа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Толковый словарь русского языка» Сергей Ожегов - купить книгу «Толковый  словарь русского языка» в Минске — Издательство АСТ на OZ.by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340768"/>
            <a:ext cx="2376264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203848" y="1340768"/>
            <a:ext cx="55446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ПЛЕЯДА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-</a:t>
            </a:r>
            <a:r>
              <a:rPr lang="ru-RU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ж. (высок.). Группа выдающихся деятелей одной эпохи, одного направления.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3848" y="2708920"/>
            <a:ext cx="5400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СОЗВЕЗДИЕ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, -я, ср. 1. Отдельная группа  звезд.</a:t>
            </a:r>
          </a:p>
          <a:p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Яркое созвездие.</a:t>
            </a:r>
          </a:p>
          <a:p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 2. перен. Соединение (знаменитостей, талантов) (высок.). С.имен. С. талантов.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5661248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Предположите, о чем будет повествование в романе А.Кекилбаева?</a:t>
            </a:r>
            <a:endParaRPr lang="ru-RU" sz="20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Роман «Плеяды – созвездие надежды»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467544" y="1124744"/>
            <a:ext cx="4536504" cy="3600400"/>
          </a:xfrm>
          <a:prstGeom prst="horizontalScroll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Абиш Кекильбаев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отражает судьбоносное событие в истории казахского народа — присоединение Казахстана к России. Центральный образ — хана Младшего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жуза Абулхаира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/>
          </a:p>
        </p:txBody>
      </p:sp>
      <p:pic>
        <p:nvPicPr>
          <p:cNvPr id="29700" name="Picture 4" descr="Тарих» - История Казахстана - школьникам | Исторические вехи |  Средневековый Казахстан (VII – XVIII в.в.) | Исторические личности |  Абулхаир, Хан Младшего Жуза (годы правления: 1718–1748 гг.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412776"/>
            <a:ext cx="2808312" cy="36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755576" y="4797152"/>
            <a:ext cx="4464496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Самое главное, ему удалось передать моральный дух казахского народа. Благодаря этому произведению мы постигаем свои корни, истоки, учимся любить свою Родину.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1006</Words>
  <Application>Microsoft Office PowerPoint</Application>
  <PresentationFormat>Экран (4:3)</PresentationFormat>
  <Paragraphs>134</Paragraphs>
  <Slides>18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Данагул</cp:lastModifiedBy>
  <cp:revision>76</cp:revision>
  <dcterms:created xsi:type="dcterms:W3CDTF">2020-10-10T05:40:31Z</dcterms:created>
  <dcterms:modified xsi:type="dcterms:W3CDTF">2024-12-13T13:27:02Z</dcterms:modified>
</cp:coreProperties>
</file>