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74" r:id="rId6"/>
    <p:sldId id="280" r:id="rId7"/>
    <p:sldId id="264" r:id="rId8"/>
    <p:sldId id="281" r:id="rId9"/>
    <p:sldId id="263" r:id="rId10"/>
    <p:sldId id="267" r:id="rId11"/>
    <p:sldId id="269" r:id="rId12"/>
    <p:sldId id="282" r:id="rId13"/>
    <p:sldId id="283" r:id="rId14"/>
    <p:sldId id="266" r:id="rId15"/>
    <p:sldId id="268" r:id="rId16"/>
    <p:sldId id="270" r:id="rId17"/>
    <p:sldId id="271" r:id="rId18"/>
    <p:sldId id="272" r:id="rId19"/>
    <p:sldId id="275" r:id="rId20"/>
    <p:sldId id="273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3205" autoAdjust="0"/>
  </p:normalViewPr>
  <p:slideViewPr>
    <p:cSldViewPr snapToGrid="0">
      <p:cViewPr>
        <p:scale>
          <a:sx n="66" d="100"/>
          <a:sy n="66" d="100"/>
        </p:scale>
        <p:origin x="6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95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350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78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358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3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845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98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2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804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58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65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167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4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445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681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A01B-3E3A-4B03-83EE-2A711D492225}" type="datetimeFigureOut">
              <a:rPr lang="ru-KZ" smtClean="0"/>
              <a:t>21.10.2020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EA6E94-B83A-46DB-8E57-15B3F414F3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92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u1nrbRQNM8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693946-659E-4801-9754-1342B3C21135}"/>
              </a:ext>
            </a:extLst>
          </p:cNvPr>
          <p:cNvSpPr/>
          <p:nvPr/>
        </p:nvSpPr>
        <p:spPr>
          <a:xfrm>
            <a:off x="435428" y="250371"/>
            <a:ext cx="1168545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Русский язык и литература  9 класс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личность»                        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урок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 урока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«Вершина казахской литературы»</a:t>
            </a:r>
            <a:b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М.Ауэзов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«Путь Абая»</a:t>
            </a:r>
          </a:p>
          <a:p>
            <a:endParaRPr lang="ru-RU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Оразалина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Куралай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Кабдрахмановна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Аубакирова Меруерт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Сериковна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ГКП на ПХВ школа-лицей №66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города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90989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822960" y="223520"/>
            <a:ext cx="1042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DCCDDC-E8C3-4A05-85D4-96B312B71A35}"/>
              </a:ext>
            </a:extLst>
          </p:cNvPr>
          <p:cNvSpPr/>
          <p:nvPr/>
        </p:nvSpPr>
        <p:spPr>
          <a:xfrm>
            <a:off x="264160" y="1"/>
            <a:ext cx="11531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Проверьте себя!</a:t>
            </a: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D878BFE6-735B-48F2-93E8-1F2638DA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11102"/>
              </p:ext>
            </p:extLst>
          </p:nvPr>
        </p:nvGraphicFramePr>
        <p:xfrm>
          <a:off x="264160" y="721361"/>
          <a:ext cx="11416210" cy="602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246">
                  <a:extLst>
                    <a:ext uri="{9D8B030D-6E8A-4147-A177-3AD203B41FA5}">
                      <a16:colId xmlns:a16="http://schemas.microsoft.com/office/drawing/2014/main" val="786462460"/>
                    </a:ext>
                  </a:extLst>
                </a:gridCol>
                <a:gridCol w="4033002">
                  <a:extLst>
                    <a:ext uri="{9D8B030D-6E8A-4147-A177-3AD203B41FA5}">
                      <a16:colId xmlns:a16="http://schemas.microsoft.com/office/drawing/2014/main" val="280845835"/>
                    </a:ext>
                  </a:extLst>
                </a:gridCol>
                <a:gridCol w="3682962">
                  <a:extLst>
                    <a:ext uri="{9D8B030D-6E8A-4147-A177-3AD203B41FA5}">
                      <a16:colId xmlns:a16="http://schemas.microsoft.com/office/drawing/2014/main" val="2330007442"/>
                    </a:ext>
                  </a:extLst>
                </a:gridCol>
              </a:tblGrid>
              <a:tr h="37799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Названия глав</a:t>
                      </a:r>
                      <a:endParaRPr lang="ru-KZ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книга</a:t>
                      </a:r>
                      <a:endParaRPr lang="ru-KZ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книга</a:t>
                      </a:r>
                      <a:endParaRPr lang="ru-KZ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91375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1. «Возвращение»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0702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2. «В вихре»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07859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3. «В пути»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12030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4. «Перед бродом»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87632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5. «По предгорьям»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88798"/>
                  </a:ext>
                </a:extLst>
              </a:tr>
              <a:tr h="474646">
                <a:tc>
                  <a:txBody>
                    <a:bodyPr/>
                    <a:lstStyle/>
                    <a:p>
                      <a:r>
                        <a:rPr lang="ru-RU" dirty="0"/>
                        <a:t>6. «На подъеме»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87033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7. «На распутье»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31438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8. « На перевале»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47090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9. «В дебрях»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557791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10. «По рытвинам»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09724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11. «На вершине»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66369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12. «Взгорьями»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93405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13. «На </a:t>
                      </a:r>
                      <a:r>
                        <a:rPr lang="ru-RU" dirty="0" err="1"/>
                        <a:t>джайляу</a:t>
                      </a:r>
                      <a:r>
                        <a:rPr lang="ru-RU" dirty="0"/>
                        <a:t>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 +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76466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ru-RU" dirty="0"/>
                        <a:t>14. «В вышине»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    +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8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3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42537-FEF9-4A48-AED6-99D3118B6529}"/>
              </a:ext>
            </a:extLst>
          </p:cNvPr>
          <p:cNvSpPr txBox="1"/>
          <p:nvPr/>
        </p:nvSpPr>
        <p:spPr>
          <a:xfrm>
            <a:off x="162560" y="132080"/>
            <a:ext cx="1178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Литературоведческая консультация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Эпилог-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художественного произведения , где     рассказывается о судьбе героев после изображенных событий.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первой книге мы встречаем Абая любознательным подростком, скачущим на иноходце в родной аул, а в последней - как бы принимаем незримое участие в панихиде по скончавшемуся на шестидесятом году жизни и оплакиваемому народом поэту.</a:t>
            </a:r>
            <a:endParaRPr lang="ru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Читайте, люди, Абая - Ритм Евразии">
            <a:extLst>
              <a:ext uri="{FF2B5EF4-FFF2-40B4-BE49-F238E27FC236}">
                <a16:creationId xmlns:a16="http://schemas.microsoft.com/office/drawing/2014/main" id="{F5A91A54-5A09-4403-AE51-95B237AE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73" y="3944620"/>
            <a:ext cx="4397829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3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1DBEF-D92C-4E02-8490-B712C7188995}"/>
              </a:ext>
            </a:extLst>
          </p:cNvPr>
          <p:cNvSpPr txBox="1"/>
          <p:nvPr/>
        </p:nvSpPr>
        <p:spPr>
          <a:xfrm>
            <a:off x="436346" y="134753"/>
            <a:ext cx="11319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Задание №2. Прочитайте замечательный эпилог.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6F1289-B6B7-4EAD-8C40-C238F52D19C9}"/>
              </a:ext>
            </a:extLst>
          </p:cNvPr>
          <p:cNvSpPr/>
          <p:nvPr/>
        </p:nvSpPr>
        <p:spPr>
          <a:xfrm>
            <a:off x="0" y="914400"/>
            <a:ext cx="12339586" cy="687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  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Приближалась осень. Возвращаясь с летних пастбищ, кочевые караваны снова перевалили Чингиз и потянулись один за другим в долины. На земле, где некогда родился Абай, на стоянке аула его матери, неподалеку от зимовки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Жидебай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выросли высокие травы, настало время косить. Некогда здесь,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Жидебае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 крылышком старой бабушки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доброй матери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Улжан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счастливо и беспечно, как маленький жеребенок, рос мальчик Абай. На этих каменистых бугорках и прогалинах, окруженных густыми зарослями высокого чия, он играл и резвился.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Теперь на склоне большого холма, к востоку от зимовки, возник просторный и высокий четырехугольный мавзолей, видимо, воздвигнутый недавно. Внутри, в левом его углу, находится старое высокое надгробие. Поверхность его выветрилась, но грани углов сохранились. На камне начертано имя Оспана. В середине лета возле могилы Оспана появилось еще одно новое, такое же высокое надгробие — здесь похоронен Абай.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Просторный четырехугольный могильник, прохладный и обширный, начисто вытоптанный двор до отказа заполнились навзрыд плачущими людьми.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Когда рыдания людей, оплакивающих Абая, начали утихать, какая-то пожилая женщина громким и скорбным голосом завела поминальный плач.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5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780E5E-F34D-4EC3-85E1-C9E9D2E272C3}"/>
              </a:ext>
            </a:extLst>
          </p:cNvPr>
          <p:cNvSpPr/>
          <p:nvPr/>
        </p:nvSpPr>
        <p:spPr>
          <a:xfrm>
            <a:off x="336884" y="86627"/>
            <a:ext cx="1162731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когда стала утихать ее песнь, впереди, у самой могилы Абая, возник новый, необычайно мягкий, сильный высокий голос, который струился серебряными переливами. Это плакала прекрасная супруга Абая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он любил всю жизнь, любил преданно и восхищенно.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Когда с жалобным криком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Жидебае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появился, чтобы жить, мать твоя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Улжан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защиту тебя взяла. Это одна твоя мать — мир праху ее!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-Сегодня приемлет, как сына, тебя другая бессмертная мать. Отчизна в далекую, светлую жизнь, в бессмертье тебя уведет. Есть дух, над которым смерть не властна. Такая душа у тебя!»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 пела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свежей могилы Абая, утверждая неувядаемую, вечную жизнь его в народе. Серебряный чудный голос навеки замолк у нее в груди. Больше она никогда не пела. Потрясенный и бледный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сводил глаз с могилы Абая.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чувствуя на себе горячее дыхание,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давал ушедшему пламенный обет: «Как золотой клад, буду беречь оставленные вами ростки будущего, отец…Я оправдаю заботу твою, дорогой отец!»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 в песне-плаче верной своей подруги Абай вступил в бессмертие. Песня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произнесенные ее устами слова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Дармена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началом нового искусства, возникшего после Абая. Потому-то в этой песне и совершилось его второе рождение.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7007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822960" y="223520"/>
            <a:ext cx="1042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DCCDDC-E8C3-4A05-85D4-96B312B71A35}"/>
              </a:ext>
            </a:extLst>
          </p:cNvPr>
          <p:cNvSpPr/>
          <p:nvPr/>
        </p:nvSpPr>
        <p:spPr>
          <a:xfrm>
            <a:off x="642257" y="223520"/>
            <a:ext cx="113298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28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№ 3.  Вопросы по эпилогу.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слышится в последней песне </a:t>
            </a:r>
            <a:r>
              <a:rPr lang="ru-RU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Айгерим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чувствуется в прощальной клятве </a:t>
            </a:r>
            <a:r>
              <a:rPr lang="ru-RU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Дармена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могилы Абая?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Найдите в тексте элементы описания?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Выпишите три сложноподчиненных предложения. </a:t>
            </a:r>
            <a:endParaRPr kumimoji="0" lang="ru-KZ" sz="1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Путь Абая. Том 1 - Мухтар Ауэзов">
            <a:extLst>
              <a:ext uri="{FF2B5EF4-FFF2-40B4-BE49-F238E27FC236}">
                <a16:creationId xmlns:a16="http://schemas.microsoft.com/office/drawing/2014/main" id="{64DA3CA0-4391-408B-856A-3D1BBEFE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354300"/>
            <a:ext cx="1992086" cy="20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УТЬ АБАЯ. М. АУЭЗОВ. ТОМ 1. ЧАСТЬ 1. ГЛАВА 1. ВОЗВРАЩЕНИЕ.1. - YouTube">
            <a:extLst>
              <a:ext uri="{FF2B5EF4-FFF2-40B4-BE49-F238E27FC236}">
                <a16:creationId xmlns:a16="http://schemas.microsoft.com/office/drawing/2014/main" id="{8A4EE19A-72D8-46A5-A97C-6DB25CA2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5" y="4517572"/>
            <a:ext cx="4572000" cy="18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ллюстрация к роману М. Ауезова «Путь Абая» - Картинка 130027-37">
            <a:extLst>
              <a:ext uri="{FF2B5EF4-FFF2-40B4-BE49-F238E27FC236}">
                <a16:creationId xmlns:a16="http://schemas.microsoft.com/office/drawing/2014/main" id="{1CEB2561-D748-4DAF-B8DE-07B42450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29" y="4354300"/>
            <a:ext cx="2145846" cy="20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822960" y="223520"/>
            <a:ext cx="1042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DCCDDC-E8C3-4A05-85D4-96B312B71A35}"/>
              </a:ext>
            </a:extLst>
          </p:cNvPr>
          <p:cNvSpPr/>
          <p:nvPr/>
        </p:nvSpPr>
        <p:spPr>
          <a:xfrm>
            <a:off x="132080" y="0"/>
            <a:ext cx="117957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</a:t>
            </a: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последней песне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Абай любил «преданно и восхищенно», слышится большая скорбь, невыносимая тоска по безвременно ушедшему, дорогому человеку. «Серебряный чудный  голос певицы навеки замолк». Это была последняя песня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«Больше она никогда не пела».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прощальной клятве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Дармена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могилы Абая чувствуется пламенный обет, клятва , твердое обещание продолжить его бессмертное дело и оправдать надежду, заботу дорогого отца.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«Просторный четырехугольный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могильник,прохладный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обширный,начисто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вытоптанный двор до отказа заполнились навзрыд плачущими людьми….».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«…Впереди , у самой могилы Абая, возник новый, необычайно мягкий, сильный высокий голос, который струился серебряными переливами. Это плакала прекрасная супруга Абая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»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земле, где некогда родился Абай, на стоянке аула его матери, неподалеку от зимовки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Жидебай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выросли высокие травы….» . «Когда рыдания людей, оплакивающих Абая, начали утихать, какая-то пожилая женщина громким и скорбным голосом завела поминальный плач ». «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 жалобным криком на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Жидебае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 появился , чтобы жить ,мать твоя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Улжан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под защиту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взяла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KZ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4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575624-5014-4CDE-86BB-59AD85A90354}"/>
              </a:ext>
            </a:extLst>
          </p:cNvPr>
          <p:cNvSpPr/>
          <p:nvPr/>
        </p:nvSpPr>
        <p:spPr>
          <a:xfrm>
            <a:off x="91440" y="152400"/>
            <a:ext cx="11633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Практическая часть</a:t>
            </a:r>
          </a:p>
          <a:p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3.  Прием «Ромашка Блума». </a:t>
            </a:r>
          </a:p>
          <a:p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Выберите тип вопроса и ответьте на него.</a:t>
            </a:r>
          </a:p>
          <a:p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вопрос: 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родился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М.Ауэзов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Уточняющий вопрос :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замечательном эпилоге эпопеи написано : «Так в песне-плаче верной своей подруги Абай вступил в бессмертие..». Дополните и уточните данное высказывание.</a:t>
            </a:r>
          </a:p>
          <a:p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Интерпретационный вопрос:</a:t>
            </a: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наш урок называется «Вершина казахской поэзии» ?</a:t>
            </a:r>
          </a:p>
          <a:p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вопрос: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у вас была возможность взять интервью у автора романа-эпопеи «Путь Абая», какой бы вопрос вы ему задали?</a:t>
            </a:r>
          </a:p>
          <a:p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вопрос: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«Путь Абая» является «энциклопедией казахской жизни»?</a:t>
            </a:r>
          </a:p>
          <a:p>
            <a:endParaRPr lang="ru-KZ" sz="1400" dirty="0">
              <a:solidFill>
                <a:srgbClr val="002060"/>
              </a:solidFill>
            </a:endParaRPr>
          </a:p>
        </p:txBody>
      </p:sp>
      <p:pic>
        <p:nvPicPr>
          <p:cNvPr id="6" name="Picture 2" descr="Результат пошуку зображень за запитом &quot;ромашка блума&quot; | Chart, Pie chart,  Tema">
            <a:extLst>
              <a:ext uri="{FF2B5EF4-FFF2-40B4-BE49-F238E27FC236}">
                <a16:creationId xmlns:a16="http://schemas.microsoft.com/office/drawing/2014/main" id="{CDA528A5-B5A3-4578-B7F7-155C0896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52400"/>
            <a:ext cx="291465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3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34452A-8C5D-4A87-AFB6-E21ED468CF60}"/>
              </a:ext>
            </a:extLst>
          </p:cNvPr>
          <p:cNvSpPr/>
          <p:nvPr/>
        </p:nvSpPr>
        <p:spPr>
          <a:xfrm>
            <a:off x="558800" y="132080"/>
            <a:ext cx="1151128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</a:t>
            </a:r>
          </a:p>
          <a:p>
            <a:endParaRPr lang="ru-RU" dirty="0"/>
          </a:p>
          <a:p>
            <a:pPr marL="457200" indent="-457200"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М.Ауэзов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1897 году.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 песне-плаче верной своей подруги Абай вступил в бессмертие..». Песня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произнесенные ее устами слова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Дармена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стали началом нового искусства, возникшего после Абая. Потому –то в этой песне и совершилось его второе рождение.</a:t>
            </a:r>
          </a:p>
          <a:p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наш назван так ,потому что в этом романе автор показал личность поэта-гуманиста Абая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Кунанбаева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 всей эпохе в целом, в которую жил и творил великий сын казахского народа.</a:t>
            </a:r>
          </a:p>
          <a:p>
            <a:pPr marL="457200" indent="-457200">
              <a:buAutoNum type="arabicPeriod" startAt="3"/>
            </a:pPr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Мухтар ага, назовите свое любимое произведение?</a:t>
            </a:r>
          </a:p>
          <a:p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В романе многогранно показаны стороны жизни и быта казахского народа второй половины 19 века.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9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40F9F9-EC48-4A31-BFF3-E513DC5E3318}"/>
              </a:ext>
            </a:extLst>
          </p:cNvPr>
          <p:cNvSpPr/>
          <p:nvPr/>
        </p:nvSpPr>
        <p:spPr>
          <a:xfrm>
            <a:off x="680720" y="243840"/>
            <a:ext cx="11592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Итог урока       </a:t>
            </a: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Акрослово</a:t>
            </a: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defTabSz="914400">
              <a:defRPr/>
            </a:pP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Цель : описать при помощи прилагательных образ М.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Ауэзова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прочитанного, изученного, услышанного «пропуска через себя» </a:t>
            </a:r>
          </a:p>
          <a:p>
            <a:pPr lvl="0" defTabSz="914400">
              <a:defRPr/>
            </a:pPr>
            <a:endParaRPr lang="ru-RU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Акрослово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Ауэзов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lvl="0" defTabSz="914400">
              <a:defRPr/>
            </a:pPr>
            <a:endParaRPr lang="ru-RU" sz="28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ухтар Ауэзов - Созвучие на языках мира» : виртуальная выставка">
            <a:extLst>
              <a:ext uri="{FF2B5EF4-FFF2-40B4-BE49-F238E27FC236}">
                <a16:creationId xmlns:a16="http://schemas.microsoft.com/office/drawing/2014/main" id="{5D52AD06-6B72-42FD-A650-2625D8DB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4" y="2076192"/>
            <a:ext cx="2753360" cy="3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4E3F2-166F-45E7-ACDD-5484AF18885A}"/>
              </a:ext>
            </a:extLst>
          </p:cNvPr>
          <p:cNvSpPr txBox="1"/>
          <p:nvPr/>
        </p:nvSpPr>
        <p:spPr>
          <a:xfrm>
            <a:off x="5034014" y="2743199"/>
            <a:ext cx="3700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Э-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4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40F9F9-EC48-4A31-BFF3-E513DC5E3318}"/>
              </a:ext>
            </a:extLst>
          </p:cNvPr>
          <p:cNvSpPr/>
          <p:nvPr/>
        </p:nvSpPr>
        <p:spPr>
          <a:xfrm>
            <a:off x="680720" y="243840"/>
            <a:ext cx="11592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Акрослово</a:t>
            </a: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defTabSz="914400">
              <a:defRPr/>
            </a:pPr>
            <a:endParaRPr lang="ru-RU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lvl="0" defTabSz="914400">
              <a:defRPr/>
            </a:pPr>
            <a:endParaRPr lang="ru-RU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Акрослово</a:t>
            </a:r>
            <a:r>
              <a:rPr lang="ru-RU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Ауэзов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ухтар Ауэзов - Созвучие на языках мира» : виртуальная выставка">
            <a:extLst>
              <a:ext uri="{FF2B5EF4-FFF2-40B4-BE49-F238E27FC236}">
                <a16:creationId xmlns:a16="http://schemas.microsoft.com/office/drawing/2014/main" id="{5D52AD06-6B72-42FD-A650-2625D8DB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1" y="1564122"/>
            <a:ext cx="2753360" cy="3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7EB6A-F8F4-4617-98C6-4F9AE172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76" y="2598821"/>
            <a:ext cx="4581625" cy="3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8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9B79-69AB-4A03-B80D-00E0F93F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325120"/>
            <a:ext cx="8674562" cy="160528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Цели обучения:</a:t>
            </a:r>
            <a:endParaRPr lang="ru-KZ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98EEE4-E0D7-4CD0-BF6A-CA4334BDC04D}"/>
              </a:ext>
            </a:extLst>
          </p:cNvPr>
          <p:cNvSpPr/>
          <p:nvPr/>
        </p:nvSpPr>
        <p:spPr>
          <a:xfrm>
            <a:off x="599440" y="1504950"/>
            <a:ext cx="11268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С.9.1.3.1 – понимать содержание прозаических, драматических, поэтических произведений/ фрагментов, определяя слова, с помощью которых автор выражает эмоционально-оценочное отношение к героям, событиям;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Ч.9.3.6.1 анализировать содержание художественных произведений, выявляя авторскую позицию и оценивая содержание произведения.</a:t>
            </a:r>
            <a:endParaRPr lang="ru-K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A50A5A-8E83-4250-9F1A-62749BBF25E7}"/>
              </a:ext>
            </a:extLst>
          </p:cNvPr>
          <p:cNvSpPr/>
          <p:nvPr/>
        </p:nvSpPr>
        <p:spPr>
          <a:xfrm>
            <a:off x="528320" y="396240"/>
            <a:ext cx="964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Рефлексия «Дерево успеха»</a:t>
            </a:r>
            <a:endParaRPr kumimoji="0" lang="ru-KZ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BA2CA3-C022-486C-B80A-4BE58CEF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16" y="122754"/>
            <a:ext cx="2466185" cy="1859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578B2-A4A1-4CD5-89DC-88658C08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12" y="1274175"/>
            <a:ext cx="2165224" cy="11410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AEC5B2-C1DC-4628-9E6E-4949D0C47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1" y="2793457"/>
            <a:ext cx="1832929" cy="1360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21BA01-BF2D-441D-978D-1F805EA8D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4584157"/>
            <a:ext cx="1930400" cy="11587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376E6E-4534-4C35-A599-500A7492707D}"/>
              </a:ext>
            </a:extLst>
          </p:cNvPr>
          <p:cNvSpPr/>
          <p:nvPr/>
        </p:nvSpPr>
        <p:spPr>
          <a:xfrm>
            <a:off x="2458720" y="1325881"/>
            <a:ext cx="668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уроке многое узнал, для меня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важно и интересно.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4444AD-293F-44B9-8688-3729B33B62F5}"/>
              </a:ext>
            </a:extLst>
          </p:cNvPr>
          <p:cNvSpPr/>
          <p:nvPr/>
        </p:nvSpPr>
        <p:spPr>
          <a:xfrm>
            <a:off x="2976881" y="2926080"/>
            <a:ext cx="5906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–понял многое, для меня было полезно.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44A19E-692B-4D2C-B2C1-4633112EA265}"/>
              </a:ext>
            </a:extLst>
          </p:cNvPr>
          <p:cNvSpPr/>
          <p:nvPr/>
        </p:nvSpPr>
        <p:spPr>
          <a:xfrm>
            <a:off x="2976880" y="4701123"/>
            <a:ext cx="6167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–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непонятные вопросы, нужно почитать или обсудить с учителем.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3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E16573-1542-4DA3-B0D0-3580E160AB13}"/>
              </a:ext>
            </a:extLst>
          </p:cNvPr>
          <p:cNvSpPr/>
          <p:nvPr/>
        </p:nvSpPr>
        <p:spPr>
          <a:xfrm>
            <a:off x="1847851" y="500743"/>
            <a:ext cx="8444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Обратная связь</a:t>
            </a: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KZ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39EC20-782B-4414-BE6D-CD53C2CE24D6}"/>
              </a:ext>
            </a:extLst>
          </p:cNvPr>
          <p:cNvSpPr/>
          <p:nvPr/>
        </p:nvSpPr>
        <p:spPr>
          <a:xfrm>
            <a:off x="317634" y="1049154"/>
            <a:ext cx="11994109" cy="183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Разделитесь на группы. Выберите одну из тем проекта: «Энциклопедия казахской жизни»: «Образ Абая в романе-эпопее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М.Ауэзова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«Казахский народ в романе-эпопее», «Женские образы в романе-эпопее», «Молодежь в романе» и защитите его в виде презентации.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D2BA35-357A-4DD4-8156-F2B6EC06451E}"/>
              </a:ext>
            </a:extLst>
          </p:cNvPr>
          <p:cNvSpPr/>
          <p:nvPr/>
        </p:nvSpPr>
        <p:spPr>
          <a:xfrm>
            <a:off x="631371" y="2667000"/>
            <a:ext cx="11560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Рекомендуемые ресурсы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Учебник «Русский язык и литература» 9 класс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Атамұра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У.А.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Жанпейс,А.А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Майбалаева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Г.А.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Атембаева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(1 часть)  2019год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Bilimland.kz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Daryn.Online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64884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354873" y="124823"/>
            <a:ext cx="1155409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вы :</a:t>
            </a:r>
          </a:p>
          <a:p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познакомитесь с высказываниями современников о творчестве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М.Ауэзова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прочитаете отрывки из его романа на русском языке;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обосновывать предлагаемые тезисы, опираясь на свое знание текста романа-эпопеи «Путь Абая»;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ответите на вопросы по творчеству писателя.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Мухтар Ауэзов «Путь Абая. Книга 1»">
            <a:extLst>
              <a:ext uri="{FF2B5EF4-FFF2-40B4-BE49-F238E27FC236}">
                <a16:creationId xmlns:a16="http://schemas.microsoft.com/office/drawing/2014/main" id="{594E199D-EA09-4056-A5E0-42853B9A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76225"/>
            <a:ext cx="20383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822960" y="223520"/>
            <a:ext cx="1042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41A258-9BCC-42CD-BE6D-B8158DE894C5}"/>
              </a:ext>
            </a:extLst>
          </p:cNvPr>
          <p:cNvSpPr/>
          <p:nvPr/>
        </p:nvSpPr>
        <p:spPr>
          <a:xfrm>
            <a:off x="304799" y="223520"/>
            <a:ext cx="116259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вспоминаю, каким ярким внутренним озарением явилось для меня когда-то встреча с книгами Мухтара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Ауэзова.Удивительной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силой обладают книги великого художника. Ты открываешь их, а они тебя»                                                      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Чингиз Айтматов</a:t>
            </a: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 оказался Абай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покорил не только запад, но и весь мир силой своих мыслей»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Генеральный директор ЮНЕСКО Федерико Майор</a:t>
            </a:r>
            <a:endParaRPr lang="ru-KZ" sz="2800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Путь Абая - 26.В схватке - Wattpad">
            <a:extLst>
              <a:ext uri="{FF2B5EF4-FFF2-40B4-BE49-F238E27FC236}">
                <a16:creationId xmlns:a16="http://schemas.microsoft.com/office/drawing/2014/main" id="{FC87132F-FAF3-4FCD-8B91-AADEE924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5" y="3267075"/>
            <a:ext cx="1976029" cy="16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исатель Мухтар Ауэзов: биография и библиография.">
            <a:extLst>
              <a:ext uri="{FF2B5EF4-FFF2-40B4-BE49-F238E27FC236}">
                <a16:creationId xmlns:a16="http://schemas.microsoft.com/office/drawing/2014/main" id="{E92A9B8B-F352-48F8-B905-3739F31C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96" y="143063"/>
            <a:ext cx="1976029" cy="1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8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523874" y="1620956"/>
            <a:ext cx="10942322" cy="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KZ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41A258-9BCC-42CD-BE6D-B8158DE894C5}"/>
              </a:ext>
            </a:extLst>
          </p:cNvPr>
          <p:cNvSpPr/>
          <p:nvPr/>
        </p:nvSpPr>
        <p:spPr>
          <a:xfrm>
            <a:off x="304799" y="223520"/>
            <a:ext cx="116259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E589B6-0FE3-411D-AFB1-CDF66A728D53}"/>
              </a:ext>
            </a:extLst>
          </p:cNvPr>
          <p:cNvSpPr/>
          <p:nvPr/>
        </p:nvSpPr>
        <p:spPr>
          <a:xfrm>
            <a:off x="261257" y="223521"/>
            <a:ext cx="11298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Видео-презентация, посвященная 175-летию Абая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– мудрость народа»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ультимедиа в Интернете 6" title="￐ﾟ￑ﾀ￐ﾵ￐ﾷ￐ﾵ￐ﾽ￑ﾂ￐ﾰ￑ﾆ￐ﾸ￑ﾏ, ￐﾿￐ﾾ￑ﾁ￐ﾲ￑ﾏ￑ﾉ￐ﾵ￐ﾽ￐ﾽ￐ﾰ￑ﾏ 175 ￐ﾻ￐ﾵ￑ﾂ￐ﾸ￑ﾎ ￐ﾐ￐ﾱ￐ﾰ￑ﾏ ￐ﾚ￑ﾃ￐ﾽ￐ﾰ￐ﾽ￐ﾱ￐ﾰ￐ﾵ￐ﾲ￐ﾰ ￂﾫ￐ﾐ￐ﾱ￐ﾰ￐ﾹ ￢ﾀﾓ ￐ﾼ￑ﾃ￐ﾴ￑ﾀ￐ﾾ￑ﾁ￑ﾂ￑ﾌ ￐ﾽ￐ﾰ￑ﾀ￐ﾾ￐ﾴ￐ﾰￂﾻ">
            <a:hlinkClick r:id="" action="ppaction://media"/>
            <a:extLst>
              <a:ext uri="{FF2B5EF4-FFF2-40B4-BE49-F238E27FC236}">
                <a16:creationId xmlns:a16="http://schemas.microsoft.com/office/drawing/2014/main" id="{D06055E0-2D1D-488C-B734-113E5C074E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5804" y="1546425"/>
            <a:ext cx="10589896" cy="49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уть Абая» Мухтара Ауэзова">
            <a:extLst>
              <a:ext uri="{FF2B5EF4-FFF2-40B4-BE49-F238E27FC236}">
                <a16:creationId xmlns:a16="http://schemas.microsoft.com/office/drawing/2014/main" id="{DD765C0A-9DDD-4892-BA32-923CEC26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171451"/>
            <a:ext cx="528637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ть Абая 1 том | Литературный портал">
            <a:extLst>
              <a:ext uri="{FF2B5EF4-FFF2-40B4-BE49-F238E27FC236}">
                <a16:creationId xmlns:a16="http://schemas.microsoft.com/office/drawing/2014/main" id="{A5EF2826-F42F-42EB-B528-FEEDB81A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" y="171451"/>
            <a:ext cx="2943225" cy="36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Әуезов М.: Абай жолы 1 кітап (1-2 Том): купить книгу по низкой цене в  интернет-магазине Meloman | Алматы">
            <a:extLst>
              <a:ext uri="{FF2B5EF4-FFF2-40B4-BE49-F238E27FC236}">
                <a16:creationId xmlns:a16="http://schemas.microsoft.com/office/drawing/2014/main" id="{D7F98C7B-2A6E-423D-99B2-8231D789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123827"/>
            <a:ext cx="2767012" cy="36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. Ауэзов «Путь Абая» на IZI.ua (6399373)">
            <a:extLst>
              <a:ext uri="{FF2B5EF4-FFF2-40B4-BE49-F238E27FC236}">
                <a16:creationId xmlns:a16="http://schemas.microsoft.com/office/drawing/2014/main" id="{95EF818E-4762-42B2-B5EF-C3DBBA3C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2401"/>
            <a:ext cx="4891086" cy="27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рсональная выставка Евгения Сидоркина (1930-1982) к 85-летию">
            <a:extLst>
              <a:ext uri="{FF2B5EF4-FFF2-40B4-BE49-F238E27FC236}">
                <a16:creationId xmlns:a16="http://schemas.microsoft.com/office/drawing/2014/main" id="{3A7219D3-2ADB-471F-8E12-6944B4B6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4" y="3042284"/>
            <a:ext cx="2566986" cy="32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бай и его наследие - 30.06.2019: информационно-познавательный сайт - Еl.kz">
            <a:extLst>
              <a:ext uri="{FF2B5EF4-FFF2-40B4-BE49-F238E27FC236}">
                <a16:creationId xmlns:a16="http://schemas.microsoft.com/office/drawing/2014/main" id="{9B852C05-E652-4F9E-AC1A-D6A623AB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3963354"/>
            <a:ext cx="4067168" cy="27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6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822960" y="223520"/>
            <a:ext cx="1042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539D-C234-44C6-8609-A216BDE0AE69}"/>
              </a:ext>
            </a:extLst>
          </p:cNvPr>
          <p:cNvSpPr txBox="1"/>
          <p:nvPr/>
        </p:nvSpPr>
        <p:spPr>
          <a:xfrm>
            <a:off x="2235200" y="93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2A59C-A155-4727-ABFD-65FC39882A04}"/>
              </a:ext>
            </a:extLst>
          </p:cNvPr>
          <p:cNvSpPr txBox="1"/>
          <p:nvPr/>
        </p:nvSpPr>
        <p:spPr>
          <a:xfrm>
            <a:off x="335280" y="426720"/>
            <a:ext cx="1185672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данными тезисами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 только пейзаж и портрет, но и художественные средства романа подчинены единой цели: яркому изображению характера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героев.Так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глав 1-й книги «Абай»-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«Возвращение», «В вихре», «В пути»,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дебрях», «По предгорьям», «На подъеме», «В вышине»-выражают последовательные этапы жизни и формирование личности юного Абая, 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глав 2-й книги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«Перед бродом», «На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джайляу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«Взгорьями», «По рытвинам», «На перевале», «На распутье», «На вершине» - характерные моменты жизни и становление характера Абая как поэта.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Важным композиционным приемом в произведении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М.Ауэзова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«Путь Абая» является то, что линия жизни каждого героя связывается с судьбой Абая.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7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2DC0A2-94FC-46F1-BEEF-89A5EDE0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96410"/>
              </p:ext>
            </p:extLst>
          </p:nvPr>
        </p:nvGraphicFramePr>
        <p:xfrm>
          <a:off x="510139" y="558265"/>
          <a:ext cx="11119886" cy="5303520"/>
        </p:xfrm>
        <a:graphic>
          <a:graphicData uri="http://schemas.openxmlformats.org/drawingml/2006/table">
            <a:tbl>
              <a:tblPr firstRow="1" firstCol="1" bandRow="1"/>
              <a:tblGrid>
                <a:gridCol w="5559943">
                  <a:extLst>
                    <a:ext uri="{9D8B030D-6E8A-4147-A177-3AD203B41FA5}">
                      <a16:colId xmlns:a16="http://schemas.microsoft.com/office/drawing/2014/main" val="3133728880"/>
                    </a:ext>
                  </a:extLst>
                </a:gridCol>
                <a:gridCol w="5559943">
                  <a:extLst>
                    <a:ext uri="{9D8B030D-6E8A-4147-A177-3AD203B41FA5}">
                      <a16:colId xmlns:a16="http://schemas.microsoft.com/office/drawing/2014/main" val="3076066808"/>
                    </a:ext>
                  </a:extLst>
                </a:gridCol>
              </a:tblGrid>
              <a:tr h="995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Критерии оценивания</a:t>
                      </a:r>
                      <a:endParaRPr lang="ru-KZ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Дескрипторы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KZ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210402"/>
                  </a:ext>
                </a:extLst>
              </a:tr>
              <a:tr h="4308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Анализирует содержание прозаического произведения, определяет стилистические особенности художественного стиля,  с помощью которых автор выражает эмоционально-оценочное отношение</a:t>
                      </a:r>
                      <a:endParaRPr lang="ru-K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определяет отношение автора к основным героям;</a:t>
                      </a:r>
                      <a:endParaRPr lang="ru-K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отвечает на вопросы;</a:t>
                      </a:r>
                      <a:endParaRPr lang="ru-K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находит художественно-изобразительные средства;</a:t>
                      </a:r>
                      <a:endParaRPr lang="ru-K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описывает образ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М.Ауэзова</a:t>
                      </a:r>
                      <a:endParaRPr lang="ru-K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54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4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23E88-5537-4ECE-B0A5-E85529AEC3F3}"/>
              </a:ext>
            </a:extLst>
          </p:cNvPr>
          <p:cNvSpPr/>
          <p:nvPr/>
        </p:nvSpPr>
        <p:spPr>
          <a:xfrm>
            <a:off x="822960" y="223520"/>
            <a:ext cx="1042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DCCDDC-E8C3-4A05-85D4-96B312B71A35}"/>
              </a:ext>
            </a:extLst>
          </p:cNvPr>
          <p:cNvSpPr/>
          <p:nvPr/>
        </p:nvSpPr>
        <p:spPr>
          <a:xfrm>
            <a:off x="264160" y="1"/>
            <a:ext cx="11531600" cy="286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 часть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№1 . Распределите, названия каких глав относятся к 1-й книге «Абай»,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какие - к 2-й ?  Заполните таблицу.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D878BFE6-735B-48F2-93E8-1F2638DA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41032"/>
              </p:ext>
            </p:extLst>
          </p:nvPr>
        </p:nvGraphicFramePr>
        <p:xfrm>
          <a:off x="182880" y="1335186"/>
          <a:ext cx="11312433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610">
                  <a:extLst>
                    <a:ext uri="{9D8B030D-6E8A-4147-A177-3AD203B41FA5}">
                      <a16:colId xmlns:a16="http://schemas.microsoft.com/office/drawing/2014/main" val="786462460"/>
                    </a:ext>
                  </a:extLst>
                </a:gridCol>
                <a:gridCol w="3996341">
                  <a:extLst>
                    <a:ext uri="{9D8B030D-6E8A-4147-A177-3AD203B41FA5}">
                      <a16:colId xmlns:a16="http://schemas.microsoft.com/office/drawing/2014/main" val="280845835"/>
                    </a:ext>
                  </a:extLst>
                </a:gridCol>
                <a:gridCol w="3649482">
                  <a:extLst>
                    <a:ext uri="{9D8B030D-6E8A-4147-A177-3AD203B41FA5}">
                      <a16:colId xmlns:a16="http://schemas.microsoft.com/office/drawing/2014/main" val="2330007442"/>
                    </a:ext>
                  </a:extLst>
                </a:gridCol>
              </a:tblGrid>
              <a:tr h="3601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Названия глав</a:t>
                      </a:r>
                      <a:endParaRPr lang="ru-K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 книга</a:t>
                      </a:r>
                      <a:endParaRPr lang="ru-K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2 книга</a:t>
                      </a:r>
                      <a:endParaRPr lang="ru-K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91375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1. «Возвращение»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0702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2. «В вихре»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07859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3. «В пути»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12030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4. «Перед бродом»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87632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5. «По предгорьям»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88798"/>
                  </a:ext>
                </a:extLst>
              </a:tr>
              <a:tr h="340041">
                <a:tc>
                  <a:txBody>
                    <a:bodyPr/>
                    <a:lstStyle/>
                    <a:p>
                      <a:r>
                        <a:rPr lang="ru-RU" dirty="0"/>
                        <a:t>6. «На подъеме»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87033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7. «На распутье»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31438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8. « На перевале»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47090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9. «В дебрях»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557791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10. «По рытвинам»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09724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11. «На вершине»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66369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12. «Взгорьями»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93405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13. «На </a:t>
                      </a:r>
                      <a:r>
                        <a:rPr lang="ru-RU" dirty="0" err="1"/>
                        <a:t>джайляу</a:t>
                      </a:r>
                      <a:r>
                        <a:rPr lang="ru-RU" dirty="0"/>
                        <a:t>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76466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r>
                        <a:rPr lang="ru-RU" dirty="0"/>
                        <a:t>14. «В вышине»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8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01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971</TotalTime>
  <Words>1787</Words>
  <Application>Microsoft Office PowerPoint</Application>
  <PresentationFormat>Широкоэкранный</PresentationFormat>
  <Paragraphs>187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       Цели обучения: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класс</dc:title>
  <dc:creator>Меруерт Аубакирова</dc:creator>
  <cp:lastModifiedBy>Меруерт Аубакирова</cp:lastModifiedBy>
  <cp:revision>68</cp:revision>
  <dcterms:created xsi:type="dcterms:W3CDTF">2020-10-16T06:40:30Z</dcterms:created>
  <dcterms:modified xsi:type="dcterms:W3CDTF">2020-10-21T15:43:14Z</dcterms:modified>
</cp:coreProperties>
</file>