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69" r:id="rId3"/>
    <p:sldId id="257" r:id="rId4"/>
    <p:sldId id="275" r:id="rId6"/>
    <p:sldId id="259" r:id="rId7"/>
    <p:sldId id="261" r:id="rId8"/>
    <p:sldId id="262" r:id="rId9"/>
    <p:sldId id="264" r:id="rId10"/>
    <p:sldId id="272" r:id="rId11"/>
    <p:sldId id="271" r:id="rId12"/>
    <p:sldId id="273" r:id="rId13"/>
    <p:sldId id="265" r:id="rId14"/>
    <p:sldId id="266" r:id="rId15"/>
    <p:sldId id="267" r:id="rId16"/>
    <p:sldId id="274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6A38C-4D4C-4D5F-B92C-3AD2388C6462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3F7D5-59DD-44BE-92AA-8F8553731EF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3F7D5-59DD-44BE-92AA-8F8553731EF5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9C91-CDBC-41EC-9D99-BB8B45B35BA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DCE1-CDFB-45B9-AD62-A3E967F3AAE9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9C91-CDBC-41EC-9D99-BB8B45B35BA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DCE1-CDFB-45B9-AD62-A3E967F3AAE9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9C91-CDBC-41EC-9D99-BB8B45B35BA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DCE1-CDFB-45B9-AD62-A3E967F3AAE9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9C91-CDBC-41EC-9D99-BB8B45B35BA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DCE1-CDFB-45B9-AD62-A3E967F3AAE9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9C91-CDBC-41EC-9D99-BB8B45B35BA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DCE1-CDFB-45B9-AD62-A3E967F3AAE9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9C91-CDBC-41EC-9D99-BB8B45B35BA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DCE1-CDFB-45B9-AD62-A3E967F3AAE9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9C91-CDBC-41EC-9D99-BB8B45B35BA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DCE1-CDFB-45B9-AD62-A3E967F3AAE9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9C91-CDBC-41EC-9D99-BB8B45B35BA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DCE1-CDFB-45B9-AD62-A3E967F3AAE9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9C91-CDBC-41EC-9D99-BB8B45B35BA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DCE1-CDFB-45B9-AD62-A3E967F3AAE9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9C91-CDBC-41EC-9D99-BB8B45B35BA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DCE1-CDFB-45B9-AD62-A3E967F3AAE9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9C91-CDBC-41EC-9D99-BB8B45B35BA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DCE1-CDFB-45B9-AD62-A3E967F3AAE9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29C91-CDBC-41EC-9D99-BB8B45B35BA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BDCE1-CDFB-45B9-AD62-A3E967F3AAE9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2514" y="249004"/>
            <a:ext cx="10698772" cy="5920154"/>
          </a:xfrm>
        </p:spPr>
        <p:txBody>
          <a:bodyPr>
            <a:normAutofit fontScale="92500" lnSpcReduction="10000"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и литература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класс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История и личность.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М.Шаханов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«Книга памяти».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Омарова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Жамал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Алимжановна,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русского языка и литературы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колы-лицея №66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Нур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-Султан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277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себя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86412"/>
            <a:ext cx="5238135" cy="4351338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ru-RU" sz="2000" b="1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Простые предложения</a:t>
            </a:r>
            <a:endParaRPr lang="ru-RU" sz="2000" b="1" i="1" dirty="0" smtClean="0">
              <a:solidFill>
                <a:srgbClr val="1313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2000" i="1" u="sng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Столицы </a:t>
            </a:r>
            <a:r>
              <a:rPr lang="ru-RU" sz="2000" i="1" u="sng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страны истлели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пыли.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ru-RU" sz="2000" i="1" dirty="0" smtClean="0">
              <a:solidFill>
                <a:srgbClr val="1313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2000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2000" i="1" u="sng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 с половиной столетий прошли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ru-RU" sz="2000" i="1" dirty="0" smtClean="0">
              <a:solidFill>
                <a:srgbClr val="1313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2000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Сквозь 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годы и бездну событий и стран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2000" i="1" u="sng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 твой </a:t>
            </a:r>
            <a:r>
              <a:rPr lang="ru-RU" sz="2000" i="1" u="sng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ищу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земле, Каир-хан.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ru-RU" sz="2000" i="1" dirty="0" smtClean="0">
              <a:solidFill>
                <a:srgbClr val="1313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2000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предок могучий, </a:t>
            </a:r>
            <a:r>
              <a:rPr lang="ru-RU" sz="2000" i="1" u="sng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слышал 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твой зов,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2000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Дошедший 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 мне через толщу веков</a:t>
            </a:r>
            <a:r>
              <a:rPr lang="ru-RU" sz="2000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 smtClean="0">
              <a:solidFill>
                <a:srgbClr val="1313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41805" y="1486413"/>
            <a:ext cx="5717459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1000"/>
              </a:spcBef>
            </a:pPr>
            <a:r>
              <a:rPr lang="ru-RU" sz="2000" b="1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Сложные </a:t>
            </a:r>
            <a:r>
              <a:rPr lang="ru-RU" sz="2000" b="1" i="1" dirty="0">
                <a:solidFill>
                  <a:srgbClr val="1313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000"/>
              </a:spcBef>
            </a:pPr>
            <a:r>
              <a:rPr lang="ru-RU" sz="1300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Узнай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sz="2000" i="1" u="sng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мечта не погибла — живет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000"/>
              </a:spcBef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Тот </a:t>
            </a:r>
            <a:r>
              <a:rPr lang="ru-RU" sz="2000" i="1" u="sng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мальчик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спасенный </a:t>
            </a:r>
            <a:r>
              <a:rPr lang="ru-RU" sz="2000" i="1" u="sng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продолжил 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род.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000"/>
              </a:spcBef>
            </a:pPr>
            <a:endParaRPr lang="ru-RU" sz="2000" i="1" dirty="0" smtClean="0">
              <a:solidFill>
                <a:srgbClr val="1313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000"/>
              </a:spcBef>
            </a:pPr>
            <a:r>
              <a:rPr lang="ru-RU" sz="2000" i="1" u="sng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этого гордого племени </a:t>
            </a:r>
            <a:r>
              <a:rPr lang="ru-RU" sz="2000" i="1" u="sng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сын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000"/>
              </a:spcBef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первого крика до поздних седин,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000"/>
              </a:spcBef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значит, и </a:t>
            </a:r>
            <a:r>
              <a:rPr lang="ru-RU" sz="2000" i="1" u="sng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 уцелел 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меча,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000"/>
              </a:spcBef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Бессмертьем своим </a:t>
            </a:r>
            <a:r>
              <a:rPr lang="ru-RU" sz="2000" i="1" u="sng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пережил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палача</a:t>
            </a:r>
            <a:r>
              <a:rPr lang="ru-RU" sz="2000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 smtClean="0">
              <a:solidFill>
                <a:srgbClr val="1313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000"/>
              </a:spcBef>
            </a:pPr>
            <a:endParaRPr lang="ru-RU" sz="2000" i="1" dirty="0">
              <a:solidFill>
                <a:srgbClr val="13131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000"/>
              </a:spcBef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0850" y="365125"/>
            <a:ext cx="8362950" cy="1325563"/>
          </a:xfrm>
        </p:spPr>
        <p:txBody>
          <a:bodyPr/>
          <a:lstStyle/>
          <a:p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 «Концептуальная таблица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b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Заполните таблицу, проанализировав, что узнали, исследовав текст поэмы: </a:t>
            </a:r>
            <a:endParaRPr lang="ru-RU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21323" y="1860794"/>
          <a:ext cx="11254154" cy="3069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446"/>
                <a:gridCol w="2332893"/>
                <a:gridCol w="4032738"/>
                <a:gridCol w="3341077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Линия сравнения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/>
                      </a:endParaRPr>
                    </a:p>
                    <a:p>
                      <a:endParaRPr lang="ru-RU" sz="2400" dirty="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7628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Персонажи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Поступки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героя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Эмоциональное состояние героя.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Наше отношение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герою.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bomb-timer-tick-clock-watch_fkblk3v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861431" y="5981699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2018" y="365125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endParaRPr lang="ru-RU" dirty="0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1337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prstClr val="black"/>
                </a:solidFill>
                <a:latin typeface="Times New Roman" panose="02020603050405020304"/>
              </a:rPr>
              <a:t>Примерный ответ:</a:t>
            </a:r>
            <a:endParaRPr lang="ru-RU" sz="2800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580293" y="1230924"/>
          <a:ext cx="11166231" cy="4694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937"/>
                <a:gridCol w="3936774"/>
                <a:gridCol w="2699760"/>
                <a:gridCol w="2699760"/>
              </a:tblGrid>
              <a:tr h="6589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Линия сравнения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549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Персонажи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Поступки героев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Эмоциональное состояние героя.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Наше отношение   к герою.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53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Каирхан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Стойко держал осаду города; мужественно сражался; даже побежденный, не склонил голову перед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Чингисханом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Самоудовлетворение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Восхищение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1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Чингисхан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Покорил город; уничтожил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 </a:t>
                      </a:r>
                      <a:r>
                        <a:rPr lang="ru-RU" sz="18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Отрар</a:t>
                      </a:r>
                      <a:r>
                        <a:rPr lang="ru-RU" sz="1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Недовольство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Непонимание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1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Карашокы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Выполнил приказ великого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Чингисхана.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Предвкушение награды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Презрение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025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Отец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Карашокы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Признал свою вину в проступке сына; спас мальчика, для продолжения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рода.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Стыд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Уважение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1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  </a:t>
            </a:r>
            <a:br>
              <a:rPr lang="ru-RU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думаете, кого в поэме можно считать победителем?</a:t>
            </a:r>
            <a:br>
              <a:rPr lang="ru-RU" sz="29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4062" y="1813903"/>
            <a:ext cx="10515600" cy="2382960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Прием ПОПС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 - позиция          Я считаю, что…</a:t>
            </a:r>
            <a:endParaRPr lang="ru-RU" sz="2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– объяснение    Потому что…</a:t>
            </a:r>
            <a:endParaRPr lang="ru-RU" sz="2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 – пример           Я могу это доказать на примере….</a:t>
            </a:r>
            <a:endParaRPr lang="ru-RU" sz="2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– суждение       Исходя из этого, я делаю вывод о том, что… </a:t>
            </a:r>
            <a:endParaRPr lang="ru-RU" sz="2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</a:t>
            </a:r>
            <a:endParaRPr lang="ru-RU" sz="2000" dirty="0">
              <a:solidFill>
                <a:prstClr val="black"/>
              </a:solidFill>
              <a:latin typeface="Times New Roman" panose="02020603050405020304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05739" y="4774418"/>
          <a:ext cx="8128000" cy="131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Критерий оценивания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Дескрипторы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Демонстрирует качества знаний и степень усвоения  материала урока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составляет высказывание из четырех предложений, используя простые и сложные предложения.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bomb-timer-tick-clock-watch_fkblk3v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49000" y="6090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Рекомендуемое учебное задание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RU" sz="28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Напишите письмо одному из героев поэмы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М.Шаханова «Отрарская  поэма  о  побежденном  победителе, или  просчет  Чингисхана»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 </a:t>
            </a: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оценивания </a:t>
            </a:r>
            <a:r>
              <a:rPr lang="ru-RU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пишет </a:t>
            </a:r>
            <a:r>
              <a:rPr lang="ru-RU" sz="19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письмо одному из героев поэмы</a:t>
            </a: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t">
              <a:spcBef>
                <a:spcPts val="0"/>
              </a:spcBef>
              <a:buNone/>
            </a:pPr>
            <a:endParaRPr lang="ru-RU" sz="19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9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Дескрипторы:</a:t>
            </a:r>
            <a:endParaRPr lang="ru-RU" sz="19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раскрывает </a:t>
            </a:r>
            <a:r>
              <a:rPr lang="ru-RU" sz="1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тематику </a:t>
            </a:r>
            <a:r>
              <a:rPr 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письма;</a:t>
            </a: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высказывает </a:t>
            </a:r>
            <a:r>
              <a:rPr lang="ru-RU" sz="1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точку </a:t>
            </a:r>
            <a:r>
              <a:rPr 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зрения;</a:t>
            </a: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использует </a:t>
            </a:r>
            <a:r>
              <a:rPr lang="ru-RU" sz="19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сложные и простые </a:t>
            </a:r>
            <a:r>
              <a:rPr 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предложения;</a:t>
            </a: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830" indent="0" fontAlgn="t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9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соблюдает орфографические, пунктуационные  нормы. </a:t>
            </a:r>
            <a:r>
              <a:rPr 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868" y="2766060"/>
            <a:ext cx="7121769" cy="132556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Спасибо за внимание!</a:t>
            </a:r>
            <a:endParaRPr lang="ru-RU" sz="54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7169" y="2381651"/>
            <a:ext cx="7039708" cy="2922221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8649" y="442155"/>
            <a:ext cx="10955215" cy="5974373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урока:</a:t>
            </a:r>
            <a:endParaRPr lang="ru-RU" sz="2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различать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главную, второстепенную и скрытую информацию текста;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излагать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информацию прослушанного и аудиовизуального текста, творчески интерпретируя содержание;   </a:t>
            </a:r>
            <a:endParaRPr lang="ru-RU" sz="20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использовать простые и сложные предложения в речи. </a:t>
            </a:r>
            <a:endParaRPr lang="en-US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сможете:</a:t>
            </a:r>
            <a:endParaRPr lang="ru-RU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выделять главные события произведения, исследовать художественный текст;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анализировать произведение, выражать свое отношение к персонажам;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комментировать детали, использованные автором, находить цитаты, отражающие главную мысль произведения;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использовать простые и сложные предложения в речи.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трар – центр древней торговли - Казахстан- Легенды степи_Trim_Tri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9810" y="-261611"/>
            <a:ext cx="8622632" cy="1325563"/>
          </a:xfrm>
        </p:spPr>
        <p:txBody>
          <a:bodyPr>
            <a:normAutofit/>
          </a:bodyPr>
          <a:lstStyle/>
          <a:p>
            <a:b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 «Исследуем художественный текст»</a:t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9812" y="1325563"/>
            <a:ext cx="8042628" cy="3429359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Выполните задание и ответьте на вопросы: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Найдите строки, передающие связь поколений и авторскую позицию.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Найдите описание хана Каира. Какие качества отличают его?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Какова роль поэта в сохранении истории народа?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/>
          <a:srcRect r="13383"/>
          <a:stretch>
            <a:fillRect/>
          </a:stretch>
        </p:blipFill>
        <p:spPr>
          <a:xfrm>
            <a:off x="192834" y="1055077"/>
            <a:ext cx="3486978" cy="2686929"/>
          </a:xfrm>
          <a:prstGeom prst="rect">
            <a:avLst/>
          </a:prstGeom>
        </p:spPr>
      </p:pic>
      <p:graphicFrame>
        <p:nvGraphicFramePr>
          <p:cNvPr id="7" name="Объект 4"/>
          <p:cNvGraphicFramePr/>
          <p:nvPr/>
        </p:nvGraphicFramePr>
        <p:xfrm>
          <a:off x="433753" y="4754922"/>
          <a:ext cx="9162726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494"/>
                <a:gridCol w="5894232"/>
              </a:tblGrid>
              <a:tr h="3013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Критерий оценивания </a:t>
                      </a:r>
                      <a:endParaRPr lang="ru-RU" sz="1600" b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</a:rPr>
                        <a:t>Дескрипторы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17818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</a:rPr>
                        <a:t>Исследует художественный текст  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3210" marR="0" lvl="0" indent="-28321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</a:rPr>
                        <a:t>- определяет строки,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передающие связь поколений и авторскую позицию;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endParaRPr>
                    </a:p>
                    <a:p>
                      <a:pPr marL="283210" marR="0" lvl="0" indent="-28321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находит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описание хана Каира;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endParaRPr>
                    </a:p>
                    <a:p>
                      <a:pPr marL="283210" marR="0" lvl="0" indent="-28321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определяет роль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31313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поэта в сохранении истории народа.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3753" y="139561"/>
            <a:ext cx="1911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endParaRPr lang="ru-RU" dirty="0"/>
          </a:p>
        </p:txBody>
      </p:sp>
      <p:pic>
        <p:nvPicPr>
          <p:cNvPr id="6" name="bomb-timer-tick-clock-watch_fkblk3v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2840" y="591060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984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708" y="-29393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ответ: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708" y="574431"/>
            <a:ext cx="10791092" cy="6084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Найдите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строки, передающие связь поколений и авторскую позицию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«…О, гордый </a:t>
            </a:r>
            <a:r>
              <a:rPr lang="ru-RU" sz="1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Отрар</a:t>
            </a:r>
            <a:r>
              <a:rPr 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В горле горечи ком…», </a:t>
            </a:r>
            <a:endParaRPr lang="ru-RU" sz="1800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«…Мы песни твои с колыбели твердим…», </a:t>
            </a:r>
            <a:endParaRPr lang="ru-RU" sz="1800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 то Азия плачет над пеплом твоим…»</a:t>
            </a:r>
            <a:br>
              <a:rPr lang="ru-RU" sz="1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описание хана Каира. Какие качества отличают его?</a:t>
            </a:r>
            <a:endParaRPr lang="ru-RU" sz="1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«…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сотни сражений победой венчал,</a:t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Душой незлобив и коварство презрев.</a:t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нем мудрость и сила — начало начал —</a:t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Сплетались, сроднившись, как корни дерев.</a:t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знал наизусть </a:t>
            </a:r>
            <a:r>
              <a:rPr lang="ru-RU" sz="18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Фараби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Яссави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войне был бесстрашен, хоть веровал в мир.</a:t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Любимец народа, с отвагой в крови</a:t>
            </a:r>
            <a:r>
              <a:rPr 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…»</a:t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b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Какова роль поэта в сохранении истории народа</a:t>
            </a:r>
            <a:r>
              <a:rPr lang="ru-RU" sz="1800" b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800" b="1" dirty="0" smtClean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 мальчика вывел неделю назад</a:t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стен осажденных ночною порой.</a:t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жив …и продолжится род…” </a:t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города </a:t>
            </a:r>
            <a:r>
              <a:rPr lang="ru-RU" sz="1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Отрара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наводит поэта на философские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размышления</a:t>
            </a:r>
            <a:r>
              <a:rPr lang="ru-RU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если остался в живых хоть один, пусть даже ребенок, он сможет продолжить род и кто-то из потомков, став поэтом, расскажет о легендарном городе. Непобедим тот народ, у которого «память уходит корнями в века» и чью великую историю прославит Поэт.</a:t>
            </a:r>
            <a:endParaRPr lang="ru-RU" sz="1800" dirty="0" smtClean="0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3954" y="114289"/>
            <a:ext cx="4884859" cy="77846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 «Кубик </a:t>
            </a:r>
            <a:r>
              <a:rPr lang="ru-RU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Блума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0954" y="1005243"/>
            <a:ext cx="9694985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Ответьте на следующие вопросы: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имена персонажей отрывка.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Чингисхан приказал доставить к нему Каир хана и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Карашокы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Объясните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как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Отрару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удалось продержаться перед несметным войском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Чагатая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целых шесть месяцев?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Сравните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Чингисхана и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Каирхана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Чем они похожи друг на друга? Что их отличает?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Поделитесь,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вы относитесь к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Каирхану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 Чингисхану, к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Карашокы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к его отцу?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Предложите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как сложилась бы судьба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Отрара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если бы не предательство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Карашокы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858" y="4089323"/>
            <a:ext cx="3534508" cy="2759495"/>
          </a:xfrm>
          <a:prstGeom prst="rect">
            <a:avLst/>
          </a:prstGeom>
        </p:spPr>
      </p:pic>
      <p:graphicFrame>
        <p:nvGraphicFramePr>
          <p:cNvPr id="5" name="Объект 3"/>
          <p:cNvGraphicFramePr/>
          <p:nvPr/>
        </p:nvGraphicFramePr>
        <p:xfrm>
          <a:off x="5128846" y="4160825"/>
          <a:ext cx="7063154" cy="1976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616"/>
                <a:gridCol w="4337538"/>
              </a:tblGrid>
              <a:tr h="27486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Критерий оценивания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Дескрипторы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61044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Анализирует содержание поэмы, определяя главных и второстепенных героев.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определяет количество персонажей;</a:t>
                      </a: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эмоциональное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состояние героев;</a:t>
                      </a:r>
                      <a:endParaRPr lang="ru-RU" sz="1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определяет свое отношение к герою;</a:t>
                      </a:r>
                      <a:endParaRPr lang="ru-RU" sz="1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делает выводы о положительных и отрицательных личностях героев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bomb-timer-tick-clock-watch_fkblk3v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37031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2396" y="241911"/>
            <a:ext cx="1911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3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6735" y="538205"/>
            <a:ext cx="3540633" cy="1123706"/>
          </a:xfrm>
        </p:spPr>
        <p:txBody>
          <a:bodyPr/>
          <a:lstStyle/>
          <a:p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ответ:</a:t>
            </a:r>
            <a:br>
              <a:rPr lang="ru-RU" i="1" dirty="0" smtClean="0"/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0821" y="2421126"/>
            <a:ext cx="10741289" cy="542778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ерсонажи отрывка: Чингисхан,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Каирхан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Карашокы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отец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Карашокы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Чингисхан приказал доставить к нему Каир хана и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Карашокы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потому что хотел увидеть бесстрашного человека, а предателя своего народа  наказать.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Отрару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удалось продержаться перед несметным войском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Чагатая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целых шесть месяцев, потому что на место погибших вставали женщины и дети…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Чингисхан и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Каирхан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похожи друг на друга, тем что оба правители, мужественные, любят свой народ, но один – победитель, другой - побежденный.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Каирхану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отношусь с восхищением, даже побежденный, не склонил голову перед Чингисханом, Чингисхана не понимаю, 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Карашокы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презираю, а его отца уважаю.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Если бы не предательство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Карашокы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город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остался бы в целости, войско сына Чингисхана отступило бы…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411" y="538205"/>
            <a:ext cx="2787181" cy="1731536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istancionka.ucoz.net/tipy_predlozhenij_po_stroeniju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-580232"/>
            <a:ext cx="12020550" cy="769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450" y="6130"/>
            <a:ext cx="8134350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отрывок из поэмы. Выпишите сначала простые предложения, а затем – сложные.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95400"/>
            <a:ext cx="5295900" cy="556260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Столицы и страны истлели в пыли.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семь с половиной столетий прошли.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Сквозь годы и бездну событий и стран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след твой ищу на земле, Каир-хан.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Мой предок могучий, я слышал твой зов</a:t>
            </a:r>
            <a:r>
              <a:rPr lang="ru-RU" sz="2000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Дошедший </a:t>
            </a: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 мне через толщу веков.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Узнай, что мечта не погибла — живет,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Тот мальчик спасенный продолжил наш род.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этого гордого племени сын,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первого крика до поздних седин,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значит, и ты уцелел от меча,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i="1" dirty="0">
                <a:solidFill>
                  <a:srgbClr val="1313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Бессмертьем своим пережил палача.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2278" y="358102"/>
            <a:ext cx="1828072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4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623050" y="4736123"/>
          <a:ext cx="5568950" cy="1556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759"/>
                <a:gridCol w="3463191"/>
              </a:tblGrid>
              <a:tr h="52628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 оценивание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Дескрипторы</a:t>
                      </a:r>
                      <a:endParaRPr lang="en-US" sz="1600" b="1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773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различает простые и сложные предложения</a:t>
                      </a:r>
                      <a:endParaRPr lang="en-US" sz="1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8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выписывает простые предложения;</a:t>
                      </a:r>
                      <a:endParaRPr lang="en-US" sz="1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выписывает сложные предложения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bomb-timer-tick-clock-watch_fkblk3v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49000" y="6258522"/>
            <a:ext cx="609600" cy="599478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6469</Words>
  <Application>WPS Presentation</Application>
  <PresentationFormat>Широкоэкранный</PresentationFormat>
  <Paragraphs>258</Paragraphs>
  <Slides>15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Calibri</vt:lpstr>
      <vt:lpstr>Times New Roman</vt:lpstr>
      <vt:lpstr>Microsoft YaHei</vt:lpstr>
      <vt:lpstr/>
      <vt:lpstr>Arial Unicode MS</vt:lpstr>
      <vt:lpstr>Calibri Light</vt:lpstr>
      <vt:lpstr>Тема Office</vt:lpstr>
      <vt:lpstr>PowerPoint 演示文稿</vt:lpstr>
      <vt:lpstr>PowerPoint 演示文稿</vt:lpstr>
      <vt:lpstr>PowerPoint 演示文稿</vt:lpstr>
      <vt:lpstr> Прием «Исследуем художественный текст» </vt:lpstr>
      <vt:lpstr>Примерный ответ:</vt:lpstr>
      <vt:lpstr>   Прием «Кубик Блума»   </vt:lpstr>
      <vt:lpstr>Примерный ответ: </vt:lpstr>
      <vt:lpstr>PowerPoint 演示文稿</vt:lpstr>
      <vt:lpstr>Прочитайте отрывок из поэмы. Выпишите сначала простые предложения, а затем – сложные.</vt:lpstr>
      <vt:lpstr>Проверьте себя</vt:lpstr>
      <vt:lpstr>Прием «Концептуальная таблица»  Заполните таблицу, проанализировав, что узнали, исследовав текст поэмы: </vt:lpstr>
      <vt:lpstr>Примерный ответ:</vt:lpstr>
      <vt:lpstr>Рефлексия   Как вы думаете, кого в поэме можно считать победителем? </vt:lpstr>
      <vt:lpstr>Рекомендуемое учебное задание. </vt:lpstr>
      <vt:lpstr> 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 и литература                                        9 класс   Раздел: История и личность</dc:title>
  <dc:creator>Учетная запись Майкрософт</dc:creator>
  <cp:lastModifiedBy>MADIYAR</cp:lastModifiedBy>
  <cp:revision>58</cp:revision>
  <dcterms:created xsi:type="dcterms:W3CDTF">2020-10-15T11:48:00Z</dcterms:created>
  <dcterms:modified xsi:type="dcterms:W3CDTF">2020-10-18T16:31:20Z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1049-11.2.0.9684</vt:lpwstr>
  </property>
</Properties>
</file>