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2" r:id="rId2"/>
    <p:sldId id="256" r:id="rId3"/>
    <p:sldId id="257" r:id="rId4"/>
    <p:sldId id="263" r:id="rId5"/>
    <p:sldId id="274" r:id="rId6"/>
    <p:sldId id="275" r:id="rId7"/>
    <p:sldId id="284" r:id="rId8"/>
    <p:sldId id="280" r:id="rId9"/>
    <p:sldId id="288" r:id="rId10"/>
    <p:sldId id="303" r:id="rId11"/>
    <p:sldId id="305" r:id="rId12"/>
    <p:sldId id="308" r:id="rId13"/>
    <p:sldId id="310" r:id="rId14"/>
    <p:sldId id="294" r:id="rId15"/>
    <p:sldId id="291" r:id="rId16"/>
    <p:sldId id="296" r:id="rId17"/>
    <p:sldId id="300" r:id="rId18"/>
    <p:sldId id="302" r:id="rId19"/>
    <p:sldId id="301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A1309-F6A8-4395-9DCC-DBEBF6E694D1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8F77-8D37-4EFF-BC4D-0E43BED78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0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F77-8D37-4EFF-BC4D-0E43BED78A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5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F77-8D37-4EFF-BC4D-0E43BED78A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8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928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 и литература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Раздел: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«Книга памяти»</a:t>
            </a: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школы- лицея № 66 г.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-Султан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Мырзабаева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Шарбат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Саулебековна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3675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Прочитайте 1 и 2 главы поэмы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М.Шаханова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Отрарская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поэма о побежденном победителе, или Просчет Чингисхана» и ответьте на вопросы.</a:t>
            </a:r>
          </a:p>
        </p:txBody>
      </p:sp>
      <p:sp>
        <p:nvSpPr>
          <p:cNvPr id="4" name="Прямоугольник 3" descr="https://fsd.multiurok.ru/html/2017/10/19/s_59e8ca90de349/s716010_3_1.png"/>
          <p:cNvSpPr>
            <a:spLocks noChangeAspect="1" noChangeArrowheads="1"/>
          </p:cNvSpPr>
          <p:nvPr/>
        </p:nvSpPr>
        <p:spPr bwMode="auto">
          <a:xfrm>
            <a:off x="2478088" y="193675"/>
            <a:ext cx="32289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88302"/>
              </p:ext>
            </p:extLst>
          </p:nvPr>
        </p:nvGraphicFramePr>
        <p:xfrm>
          <a:off x="107504" y="1160462"/>
          <a:ext cx="9091914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6169"/>
                <a:gridCol w="4525745"/>
              </a:tblGrid>
              <a:tr h="5676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твоя слава?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где твоя честь?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довольно и войска не счесть!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Ровно полгода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окружен,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 до сих пор не сожжен.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не раздавлен проклятый народ.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ты посмел опозорить наш род?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победе служила орда,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Духом горда и рукою тверда!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Славу мою ты роняешь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щенок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Выдержать взгляд  Чингисхана не смог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Чагатай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что отвагой вполне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 бы тягаться  с отцом на войне.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«Стыд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как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мое сердце палит-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Поднял глаза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Чагатай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наконец.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40" marR="59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осажденная крепость стоит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заколдована кем-то, отец.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не жалел ни себя, ни людей.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Бой-моя жизнь, и неведом мне страх,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 могил среди мертвых степей-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Столько надежд, обратившихся в прах.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Травы прибиты кровавым дождем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Сталь почернела и конь мой устал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его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храбрым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вождем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Насмерть стоит, как и прежде стоял,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Духом он крепок, достигший высот,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Здесь бесполезны лавины атак,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Крепче железа проклятый народ,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Люди едины, как  сжатый кулак».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Словно коня на скаку осадил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Ярость свою Чингисхан остудил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подобрел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(1 глава поэмы)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40" marR="5964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27439"/>
              </p:ext>
            </p:extLst>
          </p:nvPr>
        </p:nvGraphicFramePr>
        <p:xfrm>
          <a:off x="179512" y="193675"/>
          <a:ext cx="8856984" cy="6506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4752528"/>
              </a:tblGrid>
              <a:tr h="6506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“</a:t>
                      </a: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О, гордый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Отрар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горле горечи ком,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взят ты измором, мечом и стрелой,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Шесть месяцев стойко сражался с врагом,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шесть дней был разрушен и сравнен с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Пристанище мудрых, науки приют,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 песни твои с колыбели твердим,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 слышишь,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Отрар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 не ветры поют,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 Азия плачет над пеплом твоим.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48" marR="4104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вижу сквозь годы пожара зарю,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крики младенцев терзают мой слух.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тоже в огне беззащитно горю,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который бросали ослепших старух,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который бросали беременных жен,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было их чрево добычей меча.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долго по небу, закрыв небосклон,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Лишь вороны плыли, победно крича.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Бессмертная память живым тяжела.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город стоял — только ветры да прах.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слава твоя, что великой была,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Лишь горькой легендой осталась в веках.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глава поэмы)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48" marR="41048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 descr="https://fsd.multiurok.ru/html/2017/10/19/s_59e8ca90de349/s716010_3_1.png"/>
          <p:cNvSpPr>
            <a:spLocks noChangeAspect="1" noChangeArrowheads="1"/>
          </p:cNvSpPr>
          <p:nvPr/>
        </p:nvSpPr>
        <p:spPr bwMode="auto">
          <a:xfrm>
            <a:off x="2478088" y="193675"/>
            <a:ext cx="32289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-250857"/>
            <a:ext cx="8064897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поэтический сборник входит “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Отрарская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поэма о побежденном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победителе, или Просчет Чингисхана”?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.К какому времени относится действие, происходящее в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поэме?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Какое историческое событие лежит в основе поэмы?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Что послужило поводом для вторжения войск Чингисхана  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Отрар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5.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О чем говорит Чингисхан со своим сыном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Чагатаем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, в чем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его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упрекает?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6632"/>
            <a:ext cx="368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Проверьте себя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поэтический сборник входит “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Отрарская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поэма о побежденном победителе, или Просчет Чингисхана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Отрарская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поэма о побежденном победителе, или Просчет Чингисхана» - одно из  произведений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Мухтара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Шаханова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входит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сборник «Книга памяти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 какому времени относится действие, происходящее в поэме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М.Шаханова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Поход , который изменил судьбу города, начался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сентябре 1219 года.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акое историческое событие лежит в основе поэмы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поэмы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лежит событие, получившее   название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Отрарская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катастрофа».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Что послужило поводом для вторжения войск Чингисхана  в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Поводом для вторжения послужила гибель 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 1218 году торгового каравана, посланного Чингисханом. Купцы были убиты по приказу правителя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Каир-хана, заподозрившего их в шпионаже из-за сбора информации военного характера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характеристику героям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поэмы,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подкрепляя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ответы примерами и цитатами из прочитанной главы.</a:t>
            </a:r>
          </a:p>
          <a:p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80107"/>
              </p:ext>
            </p:extLst>
          </p:nvPr>
        </p:nvGraphicFramePr>
        <p:xfrm>
          <a:off x="107504" y="1665968"/>
          <a:ext cx="874897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249"/>
                <a:gridCol w="1470415"/>
                <a:gridCol w="1515684"/>
                <a:gridCol w="1572189"/>
                <a:gridCol w="1249853"/>
                <a:gridCol w="2058583"/>
              </a:tblGrid>
              <a:tr h="26330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Герой поэмы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положение героя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 внешности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Поступки героя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Черты характера героя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 героя в художественном произведении (какую мысль автор хочет донести до читателя, рассказывая о поступках этого героя)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6137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1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55613"/>
              </p:ext>
            </p:extLst>
          </p:nvPr>
        </p:nvGraphicFramePr>
        <p:xfrm>
          <a:off x="107504" y="116632"/>
          <a:ext cx="8928992" cy="652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96144"/>
                <a:gridCol w="1368152"/>
                <a:gridCol w="1664049"/>
                <a:gridCol w="1275570"/>
                <a:gridCol w="2100941"/>
              </a:tblGrid>
              <a:tr h="122413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Герой поэмы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</a:t>
                      </a:r>
                      <a:endParaRPr lang="ru-RU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положе</a:t>
                      </a:r>
                      <a:endParaRPr lang="ru-RU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героя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 </a:t>
                      </a:r>
                      <a:r>
                        <a:rPr lang="ru-RU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внешнос</a:t>
                      </a:r>
                      <a:endParaRPr lang="ru-RU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endParaRPr lang="ru-RU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Поступки героя</a:t>
                      </a:r>
                    </a:p>
                    <a:p>
                      <a:endPara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Черты </a:t>
                      </a:r>
                      <a:r>
                        <a:rPr lang="ru-RU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</a:t>
                      </a:r>
                      <a:endParaRPr lang="ru-RU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героя</a:t>
                      </a:r>
                    </a:p>
                    <a:p>
                      <a:endPara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 героя в художественном произведении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91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Каирхан</a:t>
                      </a:r>
                      <a:endParaRPr lang="ru-RU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Правитель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Отрара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(«Был ханом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Отрара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великий Каир»).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Сильный и могучий воин («Чей верен был глаз и смертелен удар»), ослабевший от ран.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Мужественно держал осаду города («Шесть месяцев долгих умом и мечом Сражался с врагом, защищая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Отрар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Умный («Он знал наизусть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Фараби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Ясави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»), предан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родине и народу, отважный воин («Он сотни сражений победой венчал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Утверждается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мысль о том, что победителем остается тот, кто сражается за правое дело, кто честен перед самим собой («Неволя, Каир, не сломила твой дух. Неужто не в счет и проигранный бой? Неужто победа опять за тобой? Неужто я дух не сумел побороть, терзая твою беззащитную плоть?»)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3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68540"/>
            <a:ext cx="755277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художественно - изобразительные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автор для более яркого описания военного события?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55446"/>
              </p:ext>
            </p:extLst>
          </p:nvPr>
        </p:nvGraphicFramePr>
        <p:xfrm>
          <a:off x="755576" y="1700809"/>
          <a:ext cx="7521058" cy="87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541"/>
                <a:gridCol w="3652517"/>
              </a:tblGrid>
              <a:tr h="8730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олицетворение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93115"/>
              </p:ext>
            </p:extLst>
          </p:nvPr>
        </p:nvGraphicFramePr>
        <p:xfrm>
          <a:off x="755576" y="2708920"/>
          <a:ext cx="7560840" cy="774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7740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сравнение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59293"/>
              </p:ext>
            </p:extLst>
          </p:nvPr>
        </p:nvGraphicFramePr>
        <p:xfrm>
          <a:off x="755575" y="3717032"/>
          <a:ext cx="7560840" cy="91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9129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гипербола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39275"/>
              </p:ext>
            </p:extLst>
          </p:nvPr>
        </p:nvGraphicFramePr>
        <p:xfrm>
          <a:off x="755576" y="4869160"/>
          <a:ext cx="756084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эпитет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5527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Проверьте себя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Какие средства художественной  выразительности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использовал автор для более яркого описания военного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события?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6806"/>
              </p:ext>
            </p:extLst>
          </p:nvPr>
        </p:nvGraphicFramePr>
        <p:xfrm>
          <a:off x="899592" y="1700808"/>
          <a:ext cx="7377042" cy="112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4352706"/>
              </a:tblGrid>
              <a:tr h="1121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олицетворение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О, гордый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Отрар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!...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Шесть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месяцев стойко  сражался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врагом</a:t>
                      </a:r>
                      <a:endParaRPr lang="ru-RU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76478"/>
              </p:ext>
            </p:extLst>
          </p:nvPr>
        </p:nvGraphicFramePr>
        <p:xfrm>
          <a:off x="971600" y="3100614"/>
          <a:ext cx="7344816" cy="760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4392488"/>
              </a:tblGrid>
              <a:tr h="76043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сравнение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Люди едины, как сжатый кулак.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30475"/>
              </p:ext>
            </p:extLst>
          </p:nvPr>
        </p:nvGraphicFramePr>
        <p:xfrm>
          <a:off x="971600" y="4149080"/>
          <a:ext cx="7348684" cy="69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197"/>
                <a:gridCol w="4392487"/>
              </a:tblGrid>
              <a:tr h="6969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гипербола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Тысячу воинов мог он сразить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44064"/>
              </p:ext>
            </p:extLst>
          </p:nvPr>
        </p:nvGraphicFramePr>
        <p:xfrm>
          <a:off x="971600" y="5157192"/>
          <a:ext cx="741682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4392488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эпитет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рукою тверда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6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9365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Герой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Смелый, неустрашимый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Сражается, защищает, сопротивляется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Подает пример окружающим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591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Выучить наизусть отрывок 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поэмы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58233"/>
              </p:ext>
            </p:extLst>
          </p:nvPr>
        </p:nvGraphicFramePr>
        <p:xfrm>
          <a:off x="539552" y="2060848"/>
          <a:ext cx="7992888" cy="269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4356484"/>
              </a:tblGrid>
              <a:tr h="269861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«Восхищение стойкостью и мужеством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жителей древнего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Отрара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Разговор  Чингисхана с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Чагатаем</a:t>
                      </a: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Разговор Чингисхана с Каир-ханом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Разговор Чингисхана с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Карашокы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его старого отца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4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563"/>
            <a:ext cx="3187072" cy="223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57" y="3558531"/>
            <a:ext cx="2895187" cy="203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8530"/>
            <a:ext cx="3187072" cy="209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57" y="402563"/>
            <a:ext cx="2895187" cy="222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7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49289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Спасибо за внимание!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6328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общая тема связывает эти картинки? 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вы знаете об истории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Что вам известно о личности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Чингизхана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Каир– хана,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Мухтара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Шаханова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Какую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они сыграли в истории нашей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страны ?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21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91808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ознакомитесь  с исторической  поэмой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Мухтара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Шаханова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 ее героями;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удете выделять главные события произведения;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ыражать свое отношение к персонажам;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оценивать их патриотизм, мужество, стойкость.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88640"/>
            <a:ext cx="50405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один из древнейших городов в Средней Азии. Впервые этот город упоминается в IX веке как родина Аль-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великого арабского философа и математика, чьи труды повлияли на философию Ближнего Востока и Европы.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находился на одной из главных веток Шелкового Пути и имел многотысячный гарнизон.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XIII веке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достиг пика своего расцвета. В городе располагался один из монетных дворов династии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Караханидов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здесь обосновались учёные, мудрецы, искусные музыканты, предсказатели и ювелиры. В 1219 году произошло событие, изменившее судьбу города навсегда: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зашел караван, посланный Чингисханом.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Picture 6" descr="Городище Отырар обретет свой исторический ви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9" y="419472"/>
            <a:ext cx="2880319" cy="2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Отрар построен на месте Атлантиды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7\Pictures\отра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9" y="3250168"/>
            <a:ext cx="2795791" cy="21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88640"/>
            <a:ext cx="47525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Чингисха́н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Тэмуджин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)—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основатель и первый великий хан Монгольской империи, объединивший разрозненные монгольские и тюркские племена; полководец, организовавший завоевательные походы монголов в Китай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Восточную Европу и Среднюю Азию.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Поводом для вторжения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послужила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гибель 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 1218 году торгового каравана, посланного Чингисханом. Купцы были убиты по приказу правителя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Каир-хана, заподозрившего их в шпионаже из-за сбора информации военного характера.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ответ на требование Чингисхана выдать Каир – хана хорезмшах Мухаммед убил монгольских послов. Это событие в истории получило название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Отрарская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катастрофа».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татуя Чингисх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9"/>
            <a:ext cx="2592288" cy="23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99974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Разъяренный Чингисхан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послал свои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многотысячные войска 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сентябре 1219 г. монголы взяли в плотное кольцо осады город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Горожане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ероически боролись с захватчиками в течение 6 месяцев.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укрепленный город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оборонял во главе войска правитель города Каир-хан.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 городом, оказавшим сопротивление монгольским войскам.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внутренние, и внешние крепостные стены города были прочными, их высота достигала 18 метров, в трех местах были ворота.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был защищен глубоким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рвом,наполненным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водой. </a:t>
            </a:r>
          </a:p>
        </p:txBody>
      </p:sp>
      <p:pic>
        <p:nvPicPr>
          <p:cNvPr id="2050" name="Picture 2" descr="C:\Users\7\Pictures\о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7" y="3333976"/>
            <a:ext cx="2985166" cy="22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716312"/>
            <a:ext cx="1800200" cy="234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0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948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аннотацию на произведение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М.Шаханова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Отрарская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поэма о побежденном победителе, или Просчет Чингисхана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 чем вы узнали?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  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Отрарская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поэма о побежденном победителе, или Просчет Чингисхана» - одно из  произведений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Мухтара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Шаханова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входящих в сборник «Книга памяти». В ней рассказывается  о событиях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восьмивековой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давности.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памяти тюркских народов навсегда осталось уничтожение Чингисханом знаменитого туркестанского города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славился на весь Восток своими богатейшими библиотеками, знаменитыми поэтами и учеными.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 мужестве и стойкости жителей древнего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говорит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Шаханов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 своей поэме.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4" y="773996"/>
            <a:ext cx="46240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образом будут развиваться  события  в поэме? 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Ствол дерева – это тема, ключевой вопрос темы; ветви - варианты  предположений, которые начинаются со слов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«возможно», «вероятно»; листья дерева – обоснование, аргументы, которые доказывают правоту  высказанного предположения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указанного на ветви).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75" y="188640"/>
            <a:ext cx="78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            Заполните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«Дерево предсказаний».</a:t>
            </a: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Дерево предсказаний При изучении текста на уроках литературы На уроках, построенных по методу РКМ, прием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ерево предсказаний При изучении текста на уроках литературы На уроках, построенных по методу РКМ, прием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7\Pictures\дерево предс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42249" r="55742" b="15304"/>
          <a:stretch/>
        </p:blipFill>
        <p:spPr bwMode="auto">
          <a:xfrm>
            <a:off x="4932040" y="980728"/>
            <a:ext cx="33843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1624</TotalTime>
  <Words>1222</Words>
  <Application>Microsoft Office PowerPoint</Application>
  <PresentationFormat>Экран (4:3)</PresentationFormat>
  <Paragraphs>227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7</cp:lastModifiedBy>
  <cp:revision>105</cp:revision>
  <dcterms:created xsi:type="dcterms:W3CDTF">2020-10-09T09:14:30Z</dcterms:created>
  <dcterms:modified xsi:type="dcterms:W3CDTF">2020-10-19T11:53:23Z</dcterms:modified>
</cp:coreProperties>
</file>