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293" r:id="rId26"/>
    <p:sldId id="26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83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188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0"/>
          <p:cNvSpPr txBox="1">
            <a:spLocks noGrp="1"/>
          </p:cNvSpPr>
          <p:nvPr>
            <p:ph type="ctrTitle"/>
          </p:nvPr>
        </p:nvSpPr>
        <p:spPr>
          <a:xfrm>
            <a:off x="4795775" y="765022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433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800" b="1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А.С. Пушкин – певец свободы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язык и литература. 9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Google Shape;42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pic>
      <p:sp>
        <p:nvSpPr>
          <p:cNvPr id="430" name="Google Shape;430;p11"/>
          <p:cNvSpPr/>
          <p:nvPr/>
        </p:nvSpPr>
        <p:spPr>
          <a:xfrm rot="5400000">
            <a:off x="1130399" y="-1145639"/>
            <a:ext cx="6883200" cy="9144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1" name="Google Shape;431;p11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2" name="Google Shape;432;p11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33" name="Google Shape;433;p11"/>
          <p:cNvSpPr/>
          <p:nvPr/>
        </p:nvSpPr>
        <p:spPr>
          <a:xfrm>
            <a:off x="755577" y="1145525"/>
            <a:ext cx="701913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/>
              <a:buNone/>
            </a:pP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Сижу за реш</a:t>
            </a:r>
            <a:r>
              <a:rPr lang="ru-RU" sz="2500" b="1" i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ё</a:t>
            </a: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ткой в темнице сырой.</a:t>
            </a:r>
            <a:b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Вскормл</a:t>
            </a:r>
            <a:r>
              <a:rPr lang="ru-RU" sz="2500" b="1" i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е</a:t>
            </a: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нный в неволе ор</a:t>
            </a:r>
            <a:r>
              <a:rPr lang="ru-RU" sz="2500" b="1" i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ё</a:t>
            </a: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л молодой,</a:t>
            </a:r>
            <a:b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Мой грустный товарищ, махая крылом,</a:t>
            </a:r>
            <a:b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Кровавую пищу клю</a:t>
            </a:r>
            <a:r>
              <a:rPr lang="ru-RU" sz="2500" b="1" i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ё</a:t>
            </a: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 под окном,</a:t>
            </a:r>
            <a:endParaRPr sz="2500" b="1" i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/>
              <a:buNone/>
            </a:pP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Клю</a:t>
            </a:r>
            <a:r>
              <a:rPr lang="ru-RU" sz="2500" b="1" i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ё</a:t>
            </a: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т, и бросает, и смотрит в окно,</a:t>
            </a:r>
            <a:b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Как будто со мною задумал одно.</a:t>
            </a:r>
            <a:b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Зов</a:t>
            </a:r>
            <a:r>
              <a:rPr lang="ru-RU" sz="2500" b="1" i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ё</a:t>
            </a: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 меня взглядом и криком своим</a:t>
            </a:r>
            <a:b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 вымолвить хочет: «Давай улетим!</a:t>
            </a:r>
            <a:endParaRPr sz="2500" b="1" i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/>
              <a:buNone/>
            </a:pP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Мы вольные птицы; пора, брат, пора!</a:t>
            </a:r>
            <a:b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Туда, где за тучей белеет гора,</a:t>
            </a:r>
            <a:b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Туда, где синеют морские края,</a:t>
            </a:r>
            <a:b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ru-RU" sz="2500" b="1" i="1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Туда, где гуляем лишь ветер... да я!...»</a:t>
            </a:r>
            <a:endParaRPr sz="2500" b="1" i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34" name="Google Shape;434;p11"/>
          <p:cNvGraphicFramePr/>
          <p:nvPr>
            <p:extLst>
              <p:ext uri="{D42A27DB-BD31-4B8C-83A1-F6EECF244321}">
                <p14:modId xmlns:p14="http://schemas.microsoft.com/office/powerpoint/2010/main" val="466090268"/>
              </p:ext>
            </p:extLst>
          </p:nvPr>
        </p:nvGraphicFramePr>
        <p:xfrm>
          <a:off x="3419872" y="213360"/>
          <a:ext cx="2131490" cy="5486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31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9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600" b="1" dirty="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Узник </a:t>
                      </a:r>
                      <a:endParaRPr sz="3600" b="1" dirty="0">
                        <a:solidFill>
                          <a:srgbClr val="FF0000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08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2"/>
          <p:cNvSpPr txBox="1"/>
          <p:nvPr/>
        </p:nvSpPr>
        <p:spPr>
          <a:xfrm>
            <a:off x="816428" y="947058"/>
            <a:ext cx="7282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0" name="Google Shape;440;p12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1" name="Google Shape;441;p12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2" name="Google Shape;442;p12"/>
          <p:cNvSpPr/>
          <p:nvPr/>
        </p:nvSpPr>
        <p:spPr>
          <a:xfrm>
            <a:off x="573651" y="2276872"/>
            <a:ext cx="7811932" cy="16850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3000" b="1" i="1" u="none" strike="noStrike" cap="none" dirty="0">
                <a:latin typeface="Tahoma"/>
                <a:ea typeface="Tahoma"/>
                <a:cs typeface="Tahoma"/>
                <a:sym typeface="Tahoma"/>
              </a:rPr>
              <a:t>Туда, где за тучей белеет гора,</a:t>
            </a:r>
            <a:br>
              <a:rPr lang="ru-RU" sz="3000" b="1" i="1" u="none" strike="noStrike" cap="none" dirty="0">
                <a:latin typeface="Tahoma"/>
                <a:ea typeface="Tahoma"/>
                <a:cs typeface="Tahoma"/>
                <a:sym typeface="Tahoma"/>
              </a:rPr>
            </a:br>
            <a:r>
              <a:rPr lang="ru-RU" sz="3000" b="1" i="1" u="none" strike="noStrike" cap="none" dirty="0">
                <a:latin typeface="Tahoma"/>
                <a:ea typeface="Tahoma"/>
                <a:cs typeface="Tahoma"/>
                <a:sym typeface="Tahoma"/>
              </a:rPr>
              <a:t>Туда, где синеют морские края,</a:t>
            </a:r>
            <a:br>
              <a:rPr lang="ru-RU" sz="3000" b="1" i="1" u="none" strike="noStrike" cap="none" dirty="0">
                <a:latin typeface="Tahoma"/>
                <a:ea typeface="Tahoma"/>
                <a:cs typeface="Tahoma"/>
                <a:sym typeface="Tahoma"/>
              </a:rPr>
            </a:br>
            <a:r>
              <a:rPr lang="ru-RU" sz="3000" b="1" i="1" u="none" strike="noStrike" cap="none" dirty="0">
                <a:latin typeface="Tahoma"/>
                <a:ea typeface="Tahoma"/>
                <a:cs typeface="Tahoma"/>
                <a:sym typeface="Tahoma"/>
              </a:rPr>
              <a:t>Туда, где гуляем лишь ветер... да я!...</a:t>
            </a:r>
            <a:endParaRPr sz="3000" b="1" i="1" dirty="0"/>
          </a:p>
        </p:txBody>
      </p:sp>
      <p:graphicFrame>
        <p:nvGraphicFramePr>
          <p:cNvPr id="443" name="Google Shape;443;p12"/>
          <p:cNvGraphicFramePr/>
          <p:nvPr>
            <p:extLst>
              <p:ext uri="{D42A27DB-BD31-4B8C-83A1-F6EECF244321}">
                <p14:modId xmlns:p14="http://schemas.microsoft.com/office/powerpoint/2010/main" val="1587646556"/>
              </p:ext>
            </p:extLst>
          </p:nvPr>
        </p:nvGraphicFramePr>
        <p:xfrm>
          <a:off x="1197432" y="289560"/>
          <a:ext cx="6901538" cy="15544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90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4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</a:t>
                      </a:r>
                      <a:r>
                        <a:rPr lang="ru-RU" sz="34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пределите вид придаточных в тр</a:t>
                      </a:r>
                      <a:r>
                        <a:rPr lang="ru-RU" sz="3400" b="1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34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х последних предложениях.</a:t>
                      </a:r>
                      <a:endParaRPr sz="3400" b="1" dirty="0">
                        <a:solidFill>
                          <a:schemeClr val="tx2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1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3"/>
          <p:cNvSpPr/>
          <p:nvPr/>
        </p:nvSpPr>
        <p:spPr>
          <a:xfrm>
            <a:off x="937781" y="3068960"/>
            <a:ext cx="7738675" cy="185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ahoma"/>
              <a:buNone/>
            </a:pPr>
            <a:r>
              <a:rPr lang="ru-RU" sz="3000" b="1" i="1" u="none" strike="noStrike" cap="none" dirty="0">
                <a:latin typeface="Tahoma"/>
                <a:ea typeface="Tahoma"/>
                <a:cs typeface="Tahoma"/>
                <a:sym typeface="Tahoma"/>
              </a:rPr>
              <a:t>Туда, где за тучей белеет гора,</a:t>
            </a:r>
            <a:br>
              <a:rPr lang="ru-RU" sz="3000" b="1" i="1" u="none" strike="noStrike" cap="none" dirty="0">
                <a:latin typeface="Tahoma"/>
                <a:ea typeface="Tahoma"/>
                <a:cs typeface="Tahoma"/>
                <a:sym typeface="Tahoma"/>
              </a:rPr>
            </a:br>
            <a:r>
              <a:rPr lang="ru-RU" sz="3000" b="1" i="1" u="none" strike="noStrike" cap="none" dirty="0">
                <a:latin typeface="Tahoma"/>
                <a:ea typeface="Tahoma"/>
                <a:cs typeface="Tahoma"/>
                <a:sym typeface="Tahoma"/>
              </a:rPr>
              <a:t>Туда, где синеют морские края,</a:t>
            </a:r>
            <a:br>
              <a:rPr lang="ru-RU" sz="3000" b="1" i="1" u="none" strike="noStrike" cap="none" dirty="0">
                <a:latin typeface="Tahoma"/>
                <a:ea typeface="Tahoma"/>
                <a:cs typeface="Tahoma"/>
                <a:sym typeface="Tahoma"/>
              </a:rPr>
            </a:br>
            <a:r>
              <a:rPr lang="ru-RU" sz="3000" b="1" i="1" u="none" strike="noStrike" cap="none" dirty="0">
                <a:latin typeface="Tahoma"/>
                <a:ea typeface="Tahoma"/>
                <a:cs typeface="Tahoma"/>
                <a:sym typeface="Tahoma"/>
              </a:rPr>
              <a:t>Туда, где гуляем лишь ветер... да я!...</a:t>
            </a:r>
            <a:endParaRPr sz="3000" b="1" i="1" dirty="0"/>
          </a:p>
        </p:txBody>
      </p:sp>
      <p:sp>
        <p:nvSpPr>
          <p:cNvPr id="449" name="Google Shape;449;p13"/>
          <p:cNvSpPr txBox="1"/>
          <p:nvPr/>
        </p:nvSpPr>
        <p:spPr>
          <a:xfrm>
            <a:off x="816428" y="947058"/>
            <a:ext cx="72825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0" name="Google Shape;450;p13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1" name="Google Shape;451;p13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52" name="Google Shape;452;p13"/>
          <p:cNvGraphicFramePr/>
          <p:nvPr>
            <p:extLst>
              <p:ext uri="{D42A27DB-BD31-4B8C-83A1-F6EECF244321}">
                <p14:modId xmlns:p14="http://schemas.microsoft.com/office/powerpoint/2010/main" val="1844103412"/>
              </p:ext>
            </p:extLst>
          </p:nvPr>
        </p:nvGraphicFramePr>
        <p:xfrm>
          <a:off x="980237" y="1279755"/>
          <a:ext cx="7023844" cy="14630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023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</a:t>
                      </a:r>
                      <a:r>
                        <a:rPr lang="ru-RU" sz="24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ридаточные предложения отвечают на вопрос </a:t>
                      </a:r>
                      <a:r>
                        <a:rPr lang="ru-RU" sz="2400" b="1" i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куда?, </a:t>
                      </a:r>
                      <a:r>
                        <a:rPr lang="ru-RU" sz="24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следовательно, перед нами сложноподчин</a:t>
                      </a:r>
                      <a:r>
                        <a:rPr lang="ru-RU" sz="2400" b="1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400" b="1" u="none" strike="noStrike" cap="none" dirty="0">
                          <a:solidFill>
                            <a:srgbClr val="0070C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нные предложения с придаточными обстоятельственными.</a:t>
                      </a:r>
                      <a:endParaRPr sz="2400" b="1" u="none" strike="noStrike" cap="none" dirty="0">
                        <a:solidFill>
                          <a:srgbClr val="0070C0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53" name="Google Shape;453;p13"/>
          <p:cNvSpPr txBox="1"/>
          <p:nvPr/>
        </p:nvSpPr>
        <p:spPr>
          <a:xfrm>
            <a:off x="2088338" y="449350"/>
            <a:ext cx="4967325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sz="3200" b="1" i="0" u="none" strike="noStrike" cap="none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54" name="Google Shape;454;p13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569732" y="399701"/>
            <a:ext cx="890700" cy="836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77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4"/>
          <p:cNvSpPr/>
          <p:nvPr/>
        </p:nvSpPr>
        <p:spPr>
          <a:xfrm>
            <a:off x="6015056" y="-8750"/>
            <a:ext cx="3129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60" name="Google Shape;460;p14"/>
          <p:cNvGraphicFramePr/>
          <p:nvPr>
            <p:extLst>
              <p:ext uri="{D42A27DB-BD31-4B8C-83A1-F6EECF244321}">
                <p14:modId xmlns:p14="http://schemas.microsoft.com/office/powerpoint/2010/main" val="1822025589"/>
              </p:ext>
            </p:extLst>
          </p:nvPr>
        </p:nvGraphicFramePr>
        <p:xfrm>
          <a:off x="395536" y="462539"/>
          <a:ext cx="4608512" cy="55473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60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Михайловской ссылке он узнал о разгроме восстания декабристов на Сенатской площади в Петербурге. Пятеро из них были казнены, остальные участники отправлены </a:t>
                      </a:r>
                      <a:endParaRPr lang="ru-RU" sz="2600" u="none" strike="noStrike" cap="none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r>
                        <a:rPr lang="ru-RU" sz="2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ссылку в Сибирь. Среди восставших было много его знакомых и друзей. Он посвятил им немало стихотворений: «Во глубине сибирских руд...», «</a:t>
                      </a:r>
                      <a:r>
                        <a:rPr lang="ru-RU" sz="2600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Арион</a:t>
                      </a:r>
                      <a:r>
                        <a:rPr lang="ru-RU" sz="2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», «Анчар» и другие. </a:t>
                      </a:r>
                      <a:endParaRPr sz="26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1" name="Google Shape;461;p14" descr="C:\Users\Компьютер-8\Desktop\thumb_711_event_big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5281" y="717900"/>
            <a:ext cx="3227175" cy="2931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97226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6" name="Google Shape;466;p15"/>
          <p:cNvGraphicFramePr/>
          <p:nvPr>
            <p:extLst>
              <p:ext uri="{D42A27DB-BD31-4B8C-83A1-F6EECF244321}">
                <p14:modId xmlns:p14="http://schemas.microsoft.com/office/powerpoint/2010/main" val="430934457"/>
              </p:ext>
            </p:extLst>
          </p:nvPr>
        </p:nvGraphicFramePr>
        <p:xfrm>
          <a:off x="467544" y="2924944"/>
          <a:ext cx="8265654" cy="3688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265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Творчество Пушкина в 1830 году достигло расцвета. Этот период вошёл в историю под названием «Болдинская осень». Поэт пробыл в селе Болдино  три месяца, создал пять прозаических произведений </a:t>
                      </a:r>
                      <a:r>
                        <a:rPr lang="ru-RU" sz="2200" b="1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под </a:t>
                      </a:r>
                      <a:r>
                        <a:rPr lang="ru-RU" sz="22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общим названием «Повести покойного Ивана Петровича </a:t>
                      </a:r>
                      <a:r>
                        <a:rPr lang="ru-RU" sz="2200" b="1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Белкина</a:t>
                      </a:r>
                      <a:r>
                        <a:rPr lang="ru-RU" sz="22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» («Выстрел», «Метель», «Гробовщик», «Станционный смотритель», «Барышня-крестьянка»), закончил роман </a:t>
                      </a:r>
                      <a:endParaRPr sz="22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«Евгений Онегин». Незадолго до смерти закончил </a:t>
                      </a:r>
                      <a:endParaRPr sz="22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историческую повесть «Капитанская дочка», посвящ</a:t>
                      </a:r>
                      <a:r>
                        <a:rPr lang="ru-RU" sz="22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2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нную </a:t>
                      </a:r>
                      <a:r>
                        <a:rPr lang="ru-RU" sz="2200" b="1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теме </a:t>
                      </a:r>
                      <a:r>
                        <a:rPr lang="ru-RU" sz="22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крестьянского восстания. </a:t>
                      </a:r>
                      <a:endParaRPr sz="22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7" name="Google Shape;467;p15" descr="C:\Users\Компьютер-8\Desktop\poema-evgenij-onegi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28" y="544286"/>
            <a:ext cx="2106450" cy="2122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68" name="Google Shape;468;p15" descr="C:\Users\Компьютер-8\Desktop\30047f012792c75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7165" y="555172"/>
            <a:ext cx="2359575" cy="2046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69" name="Google Shape;469;p15" descr="C:\Users\Компьютер-8\Desktop\thumb_713_event_big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6056" y="555175"/>
            <a:ext cx="2140200" cy="20466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98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4" name="Google Shape;474;p16"/>
          <p:cNvGraphicFramePr/>
          <p:nvPr>
            <p:extLst>
              <p:ext uri="{D42A27DB-BD31-4B8C-83A1-F6EECF244321}">
                <p14:modId xmlns:p14="http://schemas.microsoft.com/office/powerpoint/2010/main" val="724267523"/>
              </p:ext>
            </p:extLst>
          </p:nvPr>
        </p:nvGraphicFramePr>
        <p:xfrm>
          <a:off x="539552" y="2846917"/>
          <a:ext cx="7992888" cy="38404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62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Царь и правящие круги ненавидели «певца свободы», поэтому расправились с ним рукою французского эмигранта – офицера Дантеса. Дуэль состоялась 27 января 1837 года на Чёрной речке. Поводом для дуэли послужило чрезмерное внимание Дантеса к жене Пушкина Наталье Гончаровой. Защищая доброе имя и честь жены, которую очень любил, поэт был смертельно ранен. Через два дня после страшных мучений он скончался в своей петербургской квартире. А.С. Пушкин был похоронен 6 февраля рядом с матерью на кладбище </a:t>
                      </a:r>
                      <a:r>
                        <a:rPr lang="ru-RU" sz="2100" b="1" u="none" strike="noStrike" cap="none" dirty="0" err="1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Святогорского</a:t>
                      </a:r>
                      <a:r>
                        <a:rPr lang="ru-RU" sz="21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монастыря.</a:t>
                      </a:r>
                      <a:endParaRPr sz="21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5" name="Google Shape;475;p16" descr="C:\Users\Компьютер-8\Desktop\193623_or - копия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588" y="783000"/>
            <a:ext cx="1940400" cy="1949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76" name="Google Shape;476;p16" descr="C:\Users\Компьютер-8\Desktop\smert-pushkina.jpg"/>
          <p:cNvPicPr preferRelativeResize="0"/>
          <p:nvPr/>
        </p:nvPicPr>
        <p:blipFill rotWithShape="1">
          <a:blip r:embed="rId4">
            <a:alphaModFix/>
          </a:blip>
          <a:srcRect l="4873" t="6855" r="2302"/>
          <a:stretch/>
        </p:blipFill>
        <p:spPr>
          <a:xfrm>
            <a:off x="2881344" y="761950"/>
            <a:ext cx="1992825" cy="1970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77" name="Google Shape;477;p16" descr="C:\Users\Компьютер-8\Desktop\Dmitriy-Belyukin_-Smert-Pushkina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96537" y="762000"/>
            <a:ext cx="1940400" cy="1970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78" name="Google Shape;478;p16" descr="C:\Users\Компьютер-8\Desktop\XXXL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59394" y="761950"/>
            <a:ext cx="1276200" cy="1970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6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7"/>
          <p:cNvSpPr txBox="1">
            <a:spLocks noGrp="1"/>
          </p:cNvSpPr>
          <p:nvPr>
            <p:ph type="ctrTitle"/>
          </p:nvPr>
        </p:nvSpPr>
        <p:spPr>
          <a:xfrm>
            <a:off x="808265" y="429560"/>
            <a:ext cx="7369577" cy="1546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lang="ru-RU" sz="280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>
                <a:latin typeface="Tahoma"/>
                <a:ea typeface="Tahoma"/>
                <a:cs typeface="Tahoma"/>
                <a:sym typeface="Tahoma"/>
              </a:rPr>
            </a:br>
            <a:endParaRPr sz="2800"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484" name="Google Shape;484;p17"/>
          <p:cNvGraphicFramePr/>
          <p:nvPr>
            <p:extLst>
              <p:ext uri="{D42A27DB-BD31-4B8C-83A1-F6EECF244321}">
                <p14:modId xmlns:p14="http://schemas.microsoft.com/office/powerpoint/2010/main" val="1572671795"/>
              </p:ext>
            </p:extLst>
          </p:nvPr>
        </p:nvGraphicFramePr>
        <p:xfrm>
          <a:off x="906543" y="609048"/>
          <a:ext cx="7311469" cy="2286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311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77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30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Составьте ассоциативный куст «А.С. Пушкин»  из 7-8 слов, словосочетаний (имена существительные, имена прилагательные).</a:t>
                      </a:r>
                      <a:endParaRPr sz="3000" dirty="0">
                        <a:solidFill>
                          <a:schemeClr val="tx2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85" name="Google Shape;485;p17"/>
          <p:cNvCxnSpPr/>
          <p:nvPr/>
        </p:nvCxnSpPr>
        <p:spPr>
          <a:xfrm rot="10800000" flipH="1">
            <a:off x="4987668" y="3046518"/>
            <a:ext cx="718425" cy="653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86" name="Google Shape;486;p17"/>
          <p:cNvCxnSpPr>
            <a:stCxn id="487" idx="3"/>
          </p:cNvCxnSpPr>
          <p:nvPr/>
        </p:nvCxnSpPr>
        <p:spPr>
          <a:xfrm>
            <a:off x="5453943" y="4163868"/>
            <a:ext cx="856575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88" name="Google Shape;488;p17"/>
          <p:cNvCxnSpPr/>
          <p:nvPr/>
        </p:nvCxnSpPr>
        <p:spPr>
          <a:xfrm>
            <a:off x="4974674" y="4538161"/>
            <a:ext cx="690975" cy="698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89" name="Google Shape;489;p17"/>
          <p:cNvCxnSpPr/>
          <p:nvPr/>
        </p:nvCxnSpPr>
        <p:spPr>
          <a:xfrm rot="10800000">
            <a:off x="4502062" y="2859868"/>
            <a:ext cx="4050" cy="844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90" name="Google Shape;490;p17"/>
          <p:cNvCxnSpPr/>
          <p:nvPr/>
        </p:nvCxnSpPr>
        <p:spPr>
          <a:xfrm rot="10800000">
            <a:off x="3298031" y="3046529"/>
            <a:ext cx="726525" cy="696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91" name="Google Shape;491;p17"/>
          <p:cNvCxnSpPr>
            <a:stCxn id="487" idx="1"/>
          </p:cNvCxnSpPr>
          <p:nvPr/>
        </p:nvCxnSpPr>
        <p:spPr>
          <a:xfrm rot="10800000">
            <a:off x="2693418" y="4162968"/>
            <a:ext cx="856575" cy="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92" name="Google Shape;492;p17"/>
          <p:cNvCxnSpPr/>
          <p:nvPr/>
        </p:nvCxnSpPr>
        <p:spPr>
          <a:xfrm flipH="1">
            <a:off x="3342449" y="4555868"/>
            <a:ext cx="642825" cy="680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493" name="Google Shape;493;p17"/>
          <p:cNvCxnSpPr>
            <a:stCxn id="487" idx="2"/>
          </p:cNvCxnSpPr>
          <p:nvPr/>
        </p:nvCxnSpPr>
        <p:spPr>
          <a:xfrm>
            <a:off x="4501968" y="4626468"/>
            <a:ext cx="0" cy="10017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487" name="Google Shape;487;p17"/>
          <p:cNvSpPr/>
          <p:nvPr/>
        </p:nvSpPr>
        <p:spPr>
          <a:xfrm>
            <a:off x="3549993" y="3701268"/>
            <a:ext cx="1903950" cy="925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А.С. Пушкин</a:t>
            </a:r>
            <a:endParaRPr sz="2200" b="1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366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8" name="Google Shape;498;p18"/>
          <p:cNvCxnSpPr>
            <a:endCxn id="499" idx="1"/>
          </p:cNvCxnSpPr>
          <p:nvPr/>
        </p:nvCxnSpPr>
        <p:spPr>
          <a:xfrm flipV="1">
            <a:off x="4873800" y="2131925"/>
            <a:ext cx="718424" cy="653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00" name="Google Shape;500;p18"/>
          <p:cNvCxnSpPr>
            <a:stCxn id="501" idx="3"/>
            <a:endCxn id="502" idx="1"/>
          </p:cNvCxnSpPr>
          <p:nvPr/>
        </p:nvCxnSpPr>
        <p:spPr>
          <a:xfrm>
            <a:off x="5281163" y="3249275"/>
            <a:ext cx="776775" cy="2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03" name="Google Shape;503;p18"/>
          <p:cNvCxnSpPr>
            <a:endCxn id="504" idx="1"/>
          </p:cNvCxnSpPr>
          <p:nvPr/>
        </p:nvCxnSpPr>
        <p:spPr>
          <a:xfrm>
            <a:off x="4860806" y="3623568"/>
            <a:ext cx="690975" cy="6981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05" name="Google Shape;505;p18"/>
          <p:cNvCxnSpPr>
            <a:endCxn id="506" idx="2"/>
          </p:cNvCxnSpPr>
          <p:nvPr/>
        </p:nvCxnSpPr>
        <p:spPr>
          <a:xfrm rot="10800000">
            <a:off x="4388194" y="1945275"/>
            <a:ext cx="4050" cy="8448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07" name="Google Shape;507;p18"/>
          <p:cNvCxnSpPr>
            <a:endCxn id="508" idx="3"/>
          </p:cNvCxnSpPr>
          <p:nvPr/>
        </p:nvCxnSpPr>
        <p:spPr>
          <a:xfrm flipH="1" flipV="1">
            <a:off x="3184163" y="2090990"/>
            <a:ext cx="726526" cy="737846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09" name="Google Shape;509;p18"/>
          <p:cNvCxnSpPr>
            <a:stCxn id="501" idx="1"/>
            <a:endCxn id="510" idx="3"/>
          </p:cNvCxnSpPr>
          <p:nvPr/>
        </p:nvCxnSpPr>
        <p:spPr>
          <a:xfrm rot="10800000">
            <a:off x="2718413" y="3248375"/>
            <a:ext cx="776700" cy="9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11" name="Google Shape;511;p18"/>
          <p:cNvCxnSpPr>
            <a:endCxn id="512" idx="3"/>
          </p:cNvCxnSpPr>
          <p:nvPr/>
        </p:nvCxnSpPr>
        <p:spPr>
          <a:xfrm flipH="1">
            <a:off x="3228581" y="3641275"/>
            <a:ext cx="642825" cy="6804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13" name="Google Shape;513;p18"/>
          <p:cNvCxnSpPr>
            <a:stCxn id="501" idx="2"/>
            <a:endCxn id="514" idx="0"/>
          </p:cNvCxnSpPr>
          <p:nvPr/>
        </p:nvCxnSpPr>
        <p:spPr>
          <a:xfrm>
            <a:off x="4388138" y="3711875"/>
            <a:ext cx="19" cy="1001599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15" name="Google Shape;515;p18"/>
          <p:cNvSpPr/>
          <p:nvPr/>
        </p:nvSpPr>
        <p:spPr>
          <a:xfrm>
            <a:off x="2152631" y="460775"/>
            <a:ext cx="4838625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 </a:t>
            </a:r>
            <a:endParaRPr sz="360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08" name="Google Shape;508;p18"/>
          <p:cNvSpPr/>
          <p:nvPr/>
        </p:nvSpPr>
        <p:spPr>
          <a:xfrm>
            <a:off x="1043608" y="1617075"/>
            <a:ext cx="2140555" cy="9478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«солнце русской поэзии»</a:t>
            </a:r>
            <a:endParaRPr sz="1800" b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9" name="Google Shape;499;p18"/>
          <p:cNvSpPr/>
          <p:nvPr/>
        </p:nvSpPr>
        <p:spPr>
          <a:xfrm>
            <a:off x="5592224" y="1803725"/>
            <a:ext cx="1399031" cy="65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писатель</a:t>
            </a:r>
            <a:endParaRPr sz="1800" b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2" name="Google Shape;502;p18"/>
          <p:cNvSpPr/>
          <p:nvPr/>
        </p:nvSpPr>
        <p:spPr>
          <a:xfrm>
            <a:off x="6057938" y="2911777"/>
            <a:ext cx="1754422" cy="67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гражданин</a:t>
            </a:r>
            <a:endParaRPr sz="1800" b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4" name="Google Shape;504;p18"/>
          <p:cNvSpPr/>
          <p:nvPr/>
        </p:nvSpPr>
        <p:spPr>
          <a:xfrm>
            <a:off x="5551781" y="3984168"/>
            <a:ext cx="1388025" cy="67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герой</a:t>
            </a:r>
            <a:endParaRPr sz="1800" b="1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6" name="Google Shape;506;p18"/>
          <p:cNvSpPr/>
          <p:nvPr/>
        </p:nvSpPr>
        <p:spPr>
          <a:xfrm>
            <a:off x="3737944" y="1288875"/>
            <a:ext cx="1300500" cy="65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поэт</a:t>
            </a:r>
            <a:endParaRPr sz="1800" b="1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0" name="Google Shape;510;p18"/>
          <p:cNvSpPr/>
          <p:nvPr/>
        </p:nvSpPr>
        <p:spPr>
          <a:xfrm>
            <a:off x="1387500" y="2910766"/>
            <a:ext cx="1330875" cy="67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гений</a:t>
            </a:r>
            <a:endParaRPr sz="1800" b="1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Google Shape;512;p18"/>
          <p:cNvSpPr/>
          <p:nvPr/>
        </p:nvSpPr>
        <p:spPr>
          <a:xfrm>
            <a:off x="2045081" y="3984175"/>
            <a:ext cx="1183500" cy="67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талант</a:t>
            </a:r>
            <a:endParaRPr sz="1800" b="1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4" name="Google Shape;514;p18"/>
          <p:cNvSpPr/>
          <p:nvPr/>
        </p:nvSpPr>
        <p:spPr>
          <a:xfrm>
            <a:off x="3357769" y="4713474"/>
            <a:ext cx="2060775" cy="9477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гордость русского народа</a:t>
            </a:r>
            <a:endParaRPr sz="1800" b="1" dirty="0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1" name="Google Shape;501;p18"/>
          <p:cNvSpPr/>
          <p:nvPr/>
        </p:nvSpPr>
        <p:spPr>
          <a:xfrm>
            <a:off x="3495113" y="2786675"/>
            <a:ext cx="1786050" cy="925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А.С. Пушкин</a:t>
            </a:r>
            <a:endParaRPr sz="2200" b="1">
              <a:solidFill>
                <a:schemeClr val="bg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2296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"/>
          <p:cNvSpPr/>
          <p:nvPr/>
        </p:nvSpPr>
        <p:spPr>
          <a:xfrm>
            <a:off x="0" y="-8759"/>
            <a:ext cx="2476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21" name="Google Shape;521;p19" descr="C:\Users\Компьютер-8\Desktop\Pushki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52" y="908720"/>
            <a:ext cx="2149200" cy="363857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graphicFrame>
        <p:nvGraphicFramePr>
          <p:cNvPr id="522" name="Google Shape;522;p19"/>
          <p:cNvGraphicFramePr/>
          <p:nvPr>
            <p:extLst>
              <p:ext uri="{D42A27DB-BD31-4B8C-83A1-F6EECF244321}">
                <p14:modId xmlns:p14="http://schemas.microsoft.com/office/powerpoint/2010/main" val="1530574296"/>
              </p:ext>
            </p:extLst>
          </p:nvPr>
        </p:nvGraphicFramePr>
        <p:xfrm>
          <a:off x="2912916" y="816164"/>
          <a:ext cx="5691531" cy="42607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69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0700">
                <a:tc>
                  <a:txBody>
                    <a:bodyPr/>
                    <a:lstStyle/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Современница поэта </a:t>
                      </a:r>
                      <a:endParaRPr lang="ru-RU" sz="2600" u="none" strike="noStrike" cap="none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u="none" strike="noStrike" cap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В.А</a:t>
                      </a:r>
                      <a:r>
                        <a:rPr lang="ru-RU" sz="26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. </a:t>
                      </a:r>
                      <a:r>
                        <a:rPr lang="ru-RU" sz="2600" u="none" strike="noStrike" cap="none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Нащокина</a:t>
                      </a:r>
                      <a:r>
                        <a:rPr lang="ru-RU" sz="26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 так описала глаза Пушкина: «</a:t>
                      </a:r>
                      <a:r>
                        <a:rPr lang="ru-RU" sz="2600" i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Это были особые, поэтические, задушевные глаза, </a:t>
                      </a:r>
                      <a:endParaRPr lang="ru-RU" sz="2600" i="1" u="none" strike="noStrike" cap="none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i="1" u="none" strike="noStrike" cap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в </a:t>
                      </a:r>
                      <a:r>
                        <a:rPr lang="ru-RU" sz="2600" i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которых отражалась вся бездна дум и ощущений, переживаемых душою великого поэта».</a:t>
                      </a:r>
                      <a:endParaRPr sz="2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600" u="none" strike="noStrike" cap="none" dirty="0">
                        <a:solidFill>
                          <a:srgbClr val="434343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Определите тип придаточного </a:t>
                      </a:r>
                      <a:r>
                        <a:rPr lang="ru-RU" sz="2600" b="1" u="none" strike="noStrike" cap="none" dirty="0" smtClean="0">
                          <a:solidFill>
                            <a:schemeClr val="tx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предложения.</a:t>
                      </a:r>
                      <a:endParaRPr sz="2600" b="1" dirty="0">
                        <a:solidFill>
                          <a:schemeClr val="tx2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5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7" name="Google Shape;527;p20"/>
          <p:cNvGraphicFramePr/>
          <p:nvPr>
            <p:extLst>
              <p:ext uri="{D42A27DB-BD31-4B8C-83A1-F6EECF244321}">
                <p14:modId xmlns:p14="http://schemas.microsoft.com/office/powerpoint/2010/main" val="1842795005"/>
              </p:ext>
            </p:extLst>
          </p:nvPr>
        </p:nvGraphicFramePr>
        <p:xfrm>
          <a:off x="906247" y="1446626"/>
          <a:ext cx="6713756" cy="23774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713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43325">
                <a:tc>
                  <a:txBody>
                    <a:bodyPr/>
                    <a:lstStyle/>
                    <a:p>
                      <a:pPr marL="53975" marR="207009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i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Это были особые, поэтические, задушевные глаза, в которых отражалась вся бездна дум и ощущений, переживаемых душою великого поэта.</a:t>
                      </a:r>
                      <a:r>
                        <a:rPr lang="ru-RU" sz="2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(СПП с придаточным </a:t>
                      </a:r>
                      <a:r>
                        <a:rPr lang="ru-RU" sz="2600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определительным).</a:t>
                      </a:r>
                      <a:endParaRPr sz="26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0" name="Google Shape;530;p20"/>
          <p:cNvSpPr txBox="1"/>
          <p:nvPr/>
        </p:nvSpPr>
        <p:spPr>
          <a:xfrm>
            <a:off x="2088338" y="525550"/>
            <a:ext cx="4967325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sz="3200" b="1" i="0" u="none" strike="noStrike" cap="none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1" name="Google Shape;531;p20"/>
          <p:cNvPicPr preferRelativeResize="0"/>
          <p:nvPr/>
        </p:nvPicPr>
        <p:blipFill rotWithShape="1">
          <a:blip r:embed="rId3">
            <a:alphaModFix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7380312" y="475901"/>
            <a:ext cx="816719" cy="83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0994" y="4221088"/>
            <a:ext cx="2242012" cy="2159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32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Google Shape;361;p3"/>
          <p:cNvSpPr txBox="1">
            <a:spLocks/>
          </p:cNvSpPr>
          <p:nvPr/>
        </p:nvSpPr>
        <p:spPr>
          <a:xfrm>
            <a:off x="1414475" y="1055875"/>
            <a:ext cx="6860400" cy="63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600"/>
              <a:buFont typeface="Tahoma"/>
              <a:buNone/>
            </a:pPr>
            <a:r>
              <a:rPr lang="ru-RU" sz="3600" b="1" smtClean="0">
                <a:solidFill>
                  <a:schemeClr val="accent1"/>
                </a:solidFill>
                <a:latin typeface="Tahoma"/>
                <a:ea typeface="Tahoma"/>
                <a:cs typeface="Tahoma"/>
                <a:sym typeface="Tahoma"/>
              </a:rPr>
              <a:t>Сегодня на уроке:</a:t>
            </a:r>
            <a:endParaRPr lang="ru-RU" sz="3600" b="1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" name="Google Shape;362;p3"/>
          <p:cNvSpPr/>
          <p:nvPr/>
        </p:nvSpPr>
        <p:spPr>
          <a:xfrm>
            <a:off x="1452425" y="1690675"/>
            <a:ext cx="53820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999" marR="0" lvl="0" indent="-2476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вы продолжите знакомство с творчеством  А.С. Пушкина;</a:t>
            </a:r>
            <a:endParaRPr sz="2400" b="1" dirty="0"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-2476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определите необходимую информацию, сделаете соответствующие выводы;</a:t>
            </a:r>
            <a:endParaRPr b="1" dirty="0"/>
          </a:p>
          <a:p>
            <a:pPr marL="269999" marR="0" lvl="0" indent="-2476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закрепите навыки постановки знаков препинания в сложноподчинённых предложениях.</a:t>
            </a:r>
            <a:endParaRPr sz="2800" b="1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73616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1"/>
          <p:cNvSpPr/>
          <p:nvPr/>
        </p:nvSpPr>
        <p:spPr>
          <a:xfrm>
            <a:off x="6667594" y="-8759"/>
            <a:ext cx="2476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44" name="Google Shape;544;p21"/>
          <p:cNvSpPr/>
          <p:nvPr/>
        </p:nvSpPr>
        <p:spPr>
          <a:xfrm>
            <a:off x="251520" y="188640"/>
            <a:ext cx="599305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Прочитайте отрывок из статьи </a:t>
            </a:r>
            <a:endParaRPr sz="2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Н.В. Гоголя об А.С. Пушкине и заполните двухчастный дневник.</a:t>
            </a:r>
            <a:endParaRPr sz="2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45" name="Google Shape;545;p21"/>
          <p:cNvSpPr/>
          <p:nvPr/>
        </p:nvSpPr>
        <p:spPr>
          <a:xfrm>
            <a:off x="251521" y="1881371"/>
            <a:ext cx="6015360" cy="482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/>
              <a:buNone/>
            </a:pPr>
            <a:r>
              <a:rPr lang="ru-RU" sz="2200" b="1" i="0" u="none" strike="noStrike" cap="none" dirty="0">
                <a:latin typeface="Tahoma"/>
                <a:ea typeface="Tahoma"/>
                <a:cs typeface="Tahoma"/>
                <a:sym typeface="Tahoma"/>
              </a:rPr>
              <a:t>Несколько слов о Пушкине</a:t>
            </a:r>
            <a:endParaRPr sz="2200" b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>
                <a:latin typeface="Tahoma"/>
                <a:ea typeface="Tahoma"/>
                <a:cs typeface="Tahoma"/>
                <a:sym typeface="Tahoma"/>
              </a:rPr>
              <a:t>   При имени Пушкина тотчас осеняет мысль о русском национальном поэте. </a:t>
            </a:r>
            <a:endParaRPr lang="ru-RU" sz="2000" b="1" i="0" u="none" strike="noStrike" cap="none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В </a:t>
            </a:r>
            <a:r>
              <a:rPr lang="ru-RU" sz="2000" b="1" i="0" u="none" strike="noStrike" cap="none" dirty="0">
                <a:latin typeface="Tahoma"/>
                <a:ea typeface="Tahoma"/>
                <a:cs typeface="Tahoma"/>
                <a:sym typeface="Tahoma"/>
              </a:rPr>
              <a:t>н</a:t>
            </a:r>
            <a:r>
              <a:rPr lang="ru-RU" sz="2000" b="1" dirty="0">
                <a:latin typeface="Tahoma"/>
                <a:ea typeface="Tahoma"/>
                <a:cs typeface="Tahoma"/>
                <a:sym typeface="Tahoma"/>
              </a:rPr>
              <a:t>ё</a:t>
            </a:r>
            <a:r>
              <a:rPr lang="ru-RU" sz="2000" b="1" i="0" u="none" strike="noStrike" cap="none" dirty="0">
                <a:latin typeface="Tahoma"/>
                <a:ea typeface="Tahoma"/>
                <a:cs typeface="Tahoma"/>
                <a:sym typeface="Tahoma"/>
              </a:rPr>
              <a:t>м русская природа, русская душа,</a:t>
            </a:r>
            <a:r>
              <a:rPr lang="ru-RU" sz="2000" b="1" dirty="0">
                <a:latin typeface="Tahoma"/>
                <a:ea typeface="Tahoma"/>
                <a:cs typeface="Tahoma"/>
                <a:sym typeface="Tahoma"/>
              </a:rPr>
              <a:t> русский язык, русский характер отразились в такой же чистоте, в такой очищенной красоте, в какой отражается ландшафт на выпуклой поверхности оптического стекла.</a:t>
            </a:r>
            <a:endParaRPr sz="2000" b="1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latin typeface="Tahoma"/>
                <a:ea typeface="Tahoma"/>
                <a:cs typeface="Tahoma"/>
                <a:sym typeface="Tahoma"/>
              </a:rPr>
              <a:t>    Ни один поэт в России не имел такой завидной</a:t>
            </a:r>
            <a:r>
              <a:rPr lang="ru-RU" sz="2000" b="1" i="0" u="none" strike="noStrike" cap="none" dirty="0">
                <a:latin typeface="Tahoma"/>
                <a:ea typeface="Tahoma"/>
                <a:cs typeface="Tahoma"/>
                <a:sym typeface="Tahoma"/>
              </a:rPr>
              <a:t> участи, как Пушкин. Ничья слава не распространялась так быстро.  </a:t>
            </a:r>
            <a:endParaRPr sz="2000" b="1" i="0" u="none" strike="noStrike" cap="none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/>
              <a:buNone/>
            </a:pPr>
            <a:r>
              <a:rPr lang="ru-RU" sz="2000" b="1" i="0" u="none" strike="noStrike" cap="none" dirty="0">
                <a:latin typeface="Tahoma"/>
                <a:ea typeface="Tahoma"/>
                <a:cs typeface="Tahoma"/>
                <a:sym typeface="Tahoma"/>
              </a:rPr>
              <a:t>    Его небольшая </a:t>
            </a:r>
            <a:r>
              <a:rPr lang="ru-RU" sz="2000" b="1" i="0" u="none" strike="noStrike" cap="none" dirty="0" err="1">
                <a:latin typeface="Tahoma"/>
                <a:ea typeface="Tahoma"/>
                <a:cs typeface="Tahoma"/>
                <a:sym typeface="Tahoma"/>
              </a:rPr>
              <a:t>п</a:t>
            </a:r>
            <a:r>
              <a:rPr lang="ru-RU" sz="2000" b="1" dirty="0" err="1"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lang="ru-RU" sz="2000" b="1" i="0" u="none" strike="noStrike" cap="none" dirty="0" err="1">
                <a:latin typeface="Tahoma"/>
                <a:ea typeface="Tahoma"/>
                <a:cs typeface="Tahoma"/>
                <a:sym typeface="Tahoma"/>
              </a:rPr>
              <a:t>еса</a:t>
            </a:r>
            <a:r>
              <a:rPr lang="ru-RU" sz="2000" b="1" i="0" u="none" strike="noStrike" cap="none" dirty="0">
                <a:latin typeface="Tahoma"/>
                <a:ea typeface="Tahoma"/>
                <a:cs typeface="Tahoma"/>
                <a:sym typeface="Tahoma"/>
              </a:rPr>
              <a:t> всегда стоит целой поэмы. Вряд ли о ком из поэтов можно сказать, чтобы у него в коротенькой </a:t>
            </a:r>
            <a:r>
              <a:rPr lang="ru-RU" sz="2000" b="1" i="0" u="none" strike="noStrike" cap="none" dirty="0" err="1">
                <a:latin typeface="Tahoma"/>
                <a:ea typeface="Tahoma"/>
                <a:cs typeface="Tahoma"/>
                <a:sym typeface="Tahoma"/>
              </a:rPr>
              <a:t>пиесе</a:t>
            </a:r>
            <a:r>
              <a:rPr lang="ru-RU" sz="2000" b="1" i="0" u="none" strike="noStrike" cap="none" dirty="0">
                <a:latin typeface="Tahoma"/>
                <a:ea typeface="Tahoma"/>
                <a:cs typeface="Tahoma"/>
                <a:sym typeface="Tahoma"/>
              </a:rPr>
              <a:t> вмещалось столько величия, простоты </a:t>
            </a:r>
            <a:endParaRPr lang="ru-RU" sz="2000" b="1" i="0" u="none" strike="noStrike" cap="none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Tahoma"/>
              <a:buNone/>
            </a:pPr>
            <a:r>
              <a:rPr lang="ru-RU" sz="2000" b="1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и </a:t>
            </a:r>
            <a:r>
              <a:rPr lang="ru-RU" sz="2000" b="1" i="0" u="none" strike="noStrike" cap="none" dirty="0">
                <a:latin typeface="Tahoma"/>
                <a:ea typeface="Tahoma"/>
                <a:cs typeface="Tahoma"/>
                <a:sym typeface="Tahoma"/>
              </a:rPr>
              <a:t>силы, сколько у Пушкина.</a:t>
            </a:r>
            <a:endParaRPr sz="1600" b="1" dirty="0"/>
          </a:p>
        </p:txBody>
      </p:sp>
      <p:pic>
        <p:nvPicPr>
          <p:cNvPr id="546" name="Google Shape;546;p21"/>
          <p:cNvPicPr preferRelativeResize="0"/>
          <p:nvPr/>
        </p:nvPicPr>
        <p:blipFill rotWithShape="1">
          <a:blip r:embed="rId3">
            <a:alphaModFix/>
          </a:blip>
          <a:srcRect l="22809" r="21761"/>
          <a:stretch/>
        </p:blipFill>
        <p:spPr>
          <a:xfrm>
            <a:off x="6277144" y="980728"/>
            <a:ext cx="2185200" cy="314787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68324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1" name="Google Shape;551;p22"/>
          <p:cNvGraphicFramePr/>
          <p:nvPr>
            <p:extLst>
              <p:ext uri="{D42A27DB-BD31-4B8C-83A1-F6EECF244321}">
                <p14:modId xmlns:p14="http://schemas.microsoft.com/office/powerpoint/2010/main" val="3039471828"/>
              </p:ext>
            </p:extLst>
          </p:nvPr>
        </p:nvGraphicFramePr>
        <p:xfrm>
          <a:off x="783788" y="2854138"/>
          <a:ext cx="7017187" cy="1834450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38436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Цитата (слово, фраза)</a:t>
                      </a:r>
                      <a:endParaRPr sz="24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Комментарий </a:t>
                      </a:r>
                      <a:endParaRPr sz="24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u="none" strike="noStrike" cap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2" name="Google Shape;552;p22"/>
          <p:cNvSpPr/>
          <p:nvPr/>
        </p:nvSpPr>
        <p:spPr>
          <a:xfrm>
            <a:off x="783788" y="542125"/>
            <a:ext cx="757642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36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Двухчастный дневник</a:t>
            </a:r>
            <a:endParaRPr sz="3600" b="1" i="0" u="none" strike="noStrike" cap="none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endParaRPr sz="12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rPr lang="ru-RU" sz="2400" b="1" i="0" u="none" strike="noStrike" cap="none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Выпишите и прокомментируйте те слова и фразы, которые произвели на вас наибольшее впечатление.</a:t>
            </a:r>
            <a:endParaRPr sz="2400" b="1" i="0" u="none" strike="noStrike" cap="none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None/>
            </a:pPr>
            <a:endParaRPr sz="2400" b="0" i="0" u="none" strike="noStrike" cap="none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38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7" name="Google Shape;557;p23"/>
          <p:cNvGraphicFramePr/>
          <p:nvPr>
            <p:extLst>
              <p:ext uri="{D42A27DB-BD31-4B8C-83A1-F6EECF244321}">
                <p14:modId xmlns:p14="http://schemas.microsoft.com/office/powerpoint/2010/main" val="724793169"/>
              </p:ext>
            </p:extLst>
          </p:nvPr>
        </p:nvGraphicFramePr>
        <p:xfrm>
          <a:off x="983569" y="1325179"/>
          <a:ext cx="7103456" cy="3995242"/>
        </p:xfrm>
        <a:graphic>
          <a:graphicData uri="http://schemas.openxmlformats.org/drawingml/2006/table">
            <a:tbl>
              <a:tblPr firstRow="1" firstCol="1">
                <a:tableStyleId>{5940675A-B579-460E-94D1-54222C63F5DA}</a:tableStyleId>
              </a:tblPr>
              <a:tblGrid>
                <a:gridCol w="368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Цитата (слово, фраза)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1431" marR="5143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b="1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Комментарий 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1431" marR="51431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3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«… русская природа, русская душа, </a:t>
                      </a:r>
                      <a:r>
                        <a:rPr lang="ru-RU" sz="2400" u="none" strike="noStrike" cap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русский 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язык, русский характер отразились в такой же чистоте, в такой очищенной красоте…»</a:t>
                      </a:r>
                      <a:endParaRPr sz="2400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1431" marR="51431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Гоголь да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ё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т самую высокую оценку мастерству гениального поэта, подчеркивая умение Пушкина «подавать» высокий стиль ясно </a:t>
                      </a:r>
                      <a:endParaRPr lang="ru-RU" sz="2400" u="none" strike="noStrike" cap="none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и 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Tahoma"/>
                        </a:rPr>
                        <a:t>просто.</a:t>
                      </a:r>
                      <a:endParaRPr sz="2400" b="1" u="none" strike="noStrike" cap="none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Tahoma"/>
                      </a:endParaRPr>
                    </a:p>
                  </a:txBody>
                  <a:tcPr marL="51431" marR="5143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58" name="Google Shape;558;p23"/>
          <p:cNvSpPr/>
          <p:nvPr/>
        </p:nvSpPr>
        <p:spPr>
          <a:xfrm>
            <a:off x="1150069" y="516025"/>
            <a:ext cx="684382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Правильные ответы </a:t>
            </a:r>
            <a:endParaRPr sz="3600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732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24"/>
          <p:cNvSpPr/>
          <p:nvPr/>
        </p:nvSpPr>
        <p:spPr>
          <a:xfrm>
            <a:off x="3510643" y="1458686"/>
            <a:ext cx="4645479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ource Sans Pro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64" name="Google Shape;564;p24"/>
          <p:cNvGraphicFramePr/>
          <p:nvPr>
            <p:extLst>
              <p:ext uri="{D42A27DB-BD31-4B8C-83A1-F6EECF244321}">
                <p14:modId xmlns:p14="http://schemas.microsoft.com/office/powerpoint/2010/main" val="232950907"/>
              </p:ext>
            </p:extLst>
          </p:nvPr>
        </p:nvGraphicFramePr>
        <p:xfrm>
          <a:off x="993341" y="1458688"/>
          <a:ext cx="7157250" cy="37380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1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3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Закончите сложноподчин</a:t>
                      </a:r>
                      <a:r>
                        <a:rPr lang="ru-RU" sz="26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6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нные предложения, дополнив их придаточными изъяснительными.</a:t>
                      </a:r>
                      <a:endParaRPr sz="2600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26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238000" algn="l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600"/>
                        <a:buFont typeface="Tahoma"/>
                        <a:buAutoNum type="arabicPeriod"/>
                      </a:pPr>
                      <a:r>
                        <a:rPr lang="ru-RU" sz="2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Информация этого урока позволяет мне сделать вывод о том, что ...</a:t>
                      </a:r>
                      <a:endParaRPr sz="26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342900" marR="0" lvl="0" indent="-2380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34343"/>
                        </a:buClr>
                        <a:buSzPts val="2600"/>
                        <a:buFont typeface="Tahoma"/>
                        <a:buAutoNum type="arabicPeriod"/>
                      </a:pPr>
                      <a:r>
                        <a:rPr lang="ru-RU" sz="26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Для меня сегодня важным  было то, что ...</a:t>
                      </a:r>
                      <a:endParaRPr sz="2600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65" name="Google Shape;565;p24"/>
          <p:cNvSpPr txBox="1"/>
          <p:nvPr/>
        </p:nvSpPr>
        <p:spPr>
          <a:xfrm>
            <a:off x="993338" y="766580"/>
            <a:ext cx="7157250" cy="6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Рефлексия</a:t>
            </a:r>
            <a:b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3600" b="1" dirty="0">
                <a:solidFill>
                  <a:schemeClr val="tx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r>
              <a:rPr lang="ru-RU" sz="3600" b="1" dirty="0">
                <a:solidFill>
                  <a:schemeClr val="tx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/>
            </a:r>
            <a:br>
              <a:rPr lang="ru-RU" sz="3600" b="1" dirty="0">
                <a:solidFill>
                  <a:schemeClr val="tx2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</a:br>
            <a:endParaRPr sz="3600" b="1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2421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5"/>
          <p:cNvSpPr txBox="1">
            <a:spLocks noGrp="1"/>
          </p:cNvSpPr>
          <p:nvPr>
            <p:ph type="ctrTitle"/>
          </p:nvPr>
        </p:nvSpPr>
        <p:spPr>
          <a:xfrm>
            <a:off x="1020536" y="468085"/>
            <a:ext cx="7157306" cy="136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800" dirty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 dirty="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 dirty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 dirty="0">
                <a:latin typeface="Tahoma"/>
                <a:ea typeface="Tahoma"/>
                <a:cs typeface="Tahoma"/>
                <a:sym typeface="Tahoma"/>
              </a:rPr>
            </a:br>
            <a:r>
              <a:rPr lang="ru-RU" sz="2800" dirty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800" dirty="0">
                <a:latin typeface="Tahoma"/>
                <a:ea typeface="Tahoma"/>
                <a:cs typeface="Tahoma"/>
                <a:sym typeface="Tahoma"/>
              </a:rPr>
            </a:br>
            <a:r>
              <a:rPr lang="ru-RU" sz="2400" dirty="0"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ru-RU" sz="2400" dirty="0">
                <a:latin typeface="Tahoma"/>
                <a:ea typeface="Tahoma"/>
                <a:cs typeface="Tahoma"/>
                <a:sym typeface="Tahoma"/>
              </a:rPr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sz="2400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71" name="Google Shape;571;p25"/>
          <p:cNvSpPr/>
          <p:nvPr/>
        </p:nvSpPr>
        <p:spPr>
          <a:xfrm>
            <a:off x="2152706" y="332656"/>
            <a:ext cx="4838625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Примерные ответы </a:t>
            </a:r>
            <a:endParaRPr sz="3600" dirty="0">
              <a:solidFill>
                <a:schemeClr val="tx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2" name="Google Shape;572;p25"/>
          <p:cNvSpPr/>
          <p:nvPr/>
        </p:nvSpPr>
        <p:spPr>
          <a:xfrm>
            <a:off x="683568" y="989056"/>
            <a:ext cx="7704856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6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2400" b="1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1. Информация </a:t>
            </a:r>
            <a:r>
              <a:rPr lang="ru-RU" sz="2400" b="1" i="0" u="none" strike="noStrike" cap="none" dirty="0">
                <a:latin typeface="Tahoma"/>
                <a:ea typeface="Tahoma"/>
                <a:cs typeface="Tahoma"/>
                <a:sym typeface="Tahoma"/>
              </a:rPr>
              <a:t>этого урока позволяет мне сделать вывод о том, что эпитеты «солнце русской поэзии»,  «великий», «русский национальный поэт», которыми характеризовали Пушкина литературные критики и писатели,  совершенно заслужены.  Его произведения – шедевры литературы!</a:t>
            </a:r>
            <a:endParaRPr sz="2400" b="1" i="0" u="none" strike="noStrike" cap="none" dirty="0"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Tahoma"/>
              <a:ea typeface="Tahoma"/>
              <a:cs typeface="Tahoma"/>
              <a:sym typeface="Tahoma"/>
            </a:endParaRPr>
          </a:p>
          <a:p>
            <a:pPr marL="266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2400" b="1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2. Для </a:t>
            </a:r>
            <a:r>
              <a:rPr lang="ru-RU" sz="2400" b="1" i="0" u="none" strike="noStrike" cap="none" dirty="0">
                <a:latin typeface="Tahoma"/>
                <a:ea typeface="Tahoma"/>
                <a:cs typeface="Tahoma"/>
                <a:sym typeface="Tahoma"/>
              </a:rPr>
              <a:t>меня сегодня важным  было то, что великий </a:t>
            </a:r>
            <a:r>
              <a:rPr lang="ru-RU" sz="2400" b="1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поэт </a:t>
            </a:r>
            <a:r>
              <a:rPr lang="ru-RU" sz="2400" b="1" i="0" u="none" strike="noStrike" cap="none" dirty="0">
                <a:latin typeface="Tahoma"/>
                <a:ea typeface="Tahoma"/>
                <a:cs typeface="Tahoma"/>
                <a:sym typeface="Tahoma"/>
              </a:rPr>
              <a:t>показал образец мужества </a:t>
            </a:r>
            <a:r>
              <a:rPr lang="ru-RU" sz="2400" b="1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на </a:t>
            </a:r>
            <a:endParaRPr sz="2400" b="1" i="0" u="none" strike="noStrike" cap="none" dirty="0">
              <a:latin typeface="Tahoma"/>
              <a:ea typeface="Tahoma"/>
              <a:cs typeface="Tahoma"/>
              <a:sym typeface="Tahoma"/>
            </a:endParaRPr>
          </a:p>
          <a:p>
            <a:pPr marL="266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 dirty="0">
                <a:latin typeface="Tahoma"/>
                <a:ea typeface="Tahoma"/>
                <a:cs typeface="Tahoma"/>
                <a:sym typeface="Tahoma"/>
              </a:rPr>
              <a:t>государственном уровне – не боялся открыто </a:t>
            </a:r>
            <a:r>
              <a:rPr lang="ru-RU" sz="2400" b="1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писать </a:t>
            </a:r>
            <a:r>
              <a:rPr lang="ru-RU" sz="2400" b="1" i="0" u="none" strike="noStrike" cap="none" dirty="0">
                <a:latin typeface="Tahoma"/>
                <a:ea typeface="Tahoma"/>
                <a:cs typeface="Tahoma"/>
                <a:sym typeface="Tahoma"/>
              </a:rPr>
              <a:t>и говорить о свободе, </a:t>
            </a: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а</a:t>
            </a:r>
            <a:r>
              <a:rPr lang="ru-RU" sz="2400" b="1" i="0" u="none" strike="noStrike" cap="none" dirty="0">
                <a:latin typeface="Tahoma"/>
                <a:ea typeface="Tahoma"/>
                <a:cs typeface="Tahoma"/>
                <a:sym typeface="Tahoma"/>
              </a:rPr>
              <a:t> на дуэли – </a:t>
            </a:r>
            <a:r>
              <a:rPr lang="ru-RU" sz="2400" b="1" i="0" u="none" strike="noStrike" cap="none" dirty="0" smtClean="0">
                <a:latin typeface="Tahoma"/>
                <a:ea typeface="Tahoma"/>
                <a:cs typeface="Tahoma"/>
                <a:sym typeface="Tahoma"/>
              </a:rPr>
              <a:t>защищал </a:t>
            </a:r>
            <a:r>
              <a:rPr lang="ru-RU" sz="2400" b="1" i="0" u="none" strike="noStrike" cap="none" dirty="0">
                <a:latin typeface="Tahoma"/>
                <a:ea typeface="Tahoma"/>
                <a:cs typeface="Tahoma"/>
                <a:sym typeface="Tahoma"/>
              </a:rPr>
              <a:t>честь и доброе имя супруги. </a:t>
            </a:r>
            <a:endParaRPr sz="2400" b="1" dirty="0"/>
          </a:p>
        </p:txBody>
      </p:sp>
    </p:spTree>
    <p:extLst>
      <p:ext uri="{BB962C8B-B14F-4D97-AF65-F5344CB8AC3E}">
        <p14:creationId xmlns:p14="http://schemas.microsoft.com/office/powerpoint/2010/main" val="246409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348040" y="347625"/>
            <a:ext cx="3600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/>
            <a:r>
              <a:rPr lang="ru-RU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Итоги урока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362;p3"/>
          <p:cNvSpPr/>
          <p:nvPr/>
        </p:nvSpPr>
        <p:spPr>
          <a:xfrm>
            <a:off x="1452425" y="1690675"/>
            <a:ext cx="53820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69999" marR="0" lvl="0" indent="-2476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 smtClean="0">
                <a:latin typeface="Tahoma"/>
                <a:ea typeface="Tahoma"/>
                <a:cs typeface="Tahoma"/>
                <a:sym typeface="Tahoma"/>
              </a:rPr>
              <a:t>продолжили </a:t>
            </a: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знакомство </a:t>
            </a:r>
            <a:endParaRPr lang="ru-RU" sz="2400" b="1" dirty="0" smtClean="0">
              <a:latin typeface="Tahoma"/>
              <a:ea typeface="Tahoma"/>
              <a:cs typeface="Tahoma"/>
              <a:sym typeface="Tahoma"/>
            </a:endParaRPr>
          </a:p>
          <a:p>
            <a:pPr marL="22349" marR="0" lvl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</a:pP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400" b="1" dirty="0" smtClean="0">
                <a:latin typeface="Tahoma"/>
                <a:ea typeface="Tahoma"/>
                <a:cs typeface="Tahoma"/>
                <a:sym typeface="Tahoma"/>
              </a:rPr>
              <a:t>  с </a:t>
            </a: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творчеством  А.С. Пушкина;</a:t>
            </a:r>
            <a:endParaRPr sz="2400" b="1" dirty="0">
              <a:latin typeface="Tahoma"/>
              <a:ea typeface="Tahoma"/>
              <a:cs typeface="Tahoma"/>
              <a:sym typeface="Tahoma"/>
            </a:endParaRPr>
          </a:p>
          <a:p>
            <a:pPr marL="269999" marR="0" lvl="0" indent="-2476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 smtClean="0">
                <a:latin typeface="Tahoma"/>
                <a:ea typeface="Tahoma"/>
                <a:cs typeface="Tahoma"/>
                <a:sym typeface="Tahoma"/>
              </a:rPr>
              <a:t>определили </a:t>
            </a: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необходимую информацию, </a:t>
            </a:r>
            <a:r>
              <a:rPr lang="ru-RU" sz="2400" b="1" dirty="0" smtClean="0">
                <a:latin typeface="Tahoma"/>
                <a:ea typeface="Tahoma"/>
                <a:cs typeface="Tahoma"/>
                <a:sym typeface="Tahoma"/>
              </a:rPr>
              <a:t>сделали </a:t>
            </a: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соответствующие выводы;</a:t>
            </a:r>
            <a:endParaRPr b="1" dirty="0"/>
          </a:p>
          <a:p>
            <a:pPr marL="269999" marR="0" lvl="0" indent="-24765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Tahoma"/>
              <a:buChar char="●"/>
            </a:pPr>
            <a:r>
              <a:rPr lang="ru-RU" sz="2400" b="1" dirty="0" smtClean="0">
                <a:latin typeface="Tahoma"/>
                <a:ea typeface="Tahoma"/>
                <a:cs typeface="Tahoma"/>
                <a:sym typeface="Tahoma"/>
              </a:rPr>
              <a:t>закрепили </a:t>
            </a:r>
            <a:r>
              <a:rPr lang="ru-RU" sz="2400" b="1" dirty="0">
                <a:latin typeface="Tahoma"/>
                <a:ea typeface="Tahoma"/>
                <a:cs typeface="Tahoma"/>
                <a:sym typeface="Tahoma"/>
              </a:rPr>
              <a:t>навыки постановки знаков препинания в сложноподчинённых предложениях.</a:t>
            </a:r>
            <a:endParaRPr sz="2800" b="1" dirty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601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26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6" y="944541"/>
            <a:ext cx="4646564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"/>
          <p:cNvSpPr/>
          <p:nvPr/>
        </p:nvSpPr>
        <p:spPr>
          <a:xfrm>
            <a:off x="0" y="0"/>
            <a:ext cx="164949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lang="ru-RU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9463" y="1700807"/>
            <a:ext cx="2857500" cy="317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"/>
          <p:cNvPicPr preferRelativeResize="0"/>
          <p:nvPr/>
        </p:nvPicPr>
        <p:blipFill rotWithShape="1">
          <a:blip r:embed="rId4">
            <a:alphaModFix/>
          </a:blip>
          <a:srcRect l="2648" r="13550"/>
          <a:stretch/>
        </p:blipFill>
        <p:spPr>
          <a:xfrm>
            <a:off x="4462181" y="1412775"/>
            <a:ext cx="3525075" cy="37385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0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"/>
          <p:cNvSpPr/>
          <p:nvPr/>
        </p:nvSpPr>
        <p:spPr>
          <a:xfrm>
            <a:off x="6667594" y="-8759"/>
            <a:ext cx="2476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6" name="Google Shape;376;p5"/>
          <p:cNvSpPr/>
          <p:nvPr/>
        </p:nvSpPr>
        <p:spPr>
          <a:xfrm>
            <a:off x="611560" y="594604"/>
            <a:ext cx="4392488" cy="6001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Известный журналист-международник Борис Безродный вспоминал: «В своё время служебные дела привели меня в столицу Эфиопии – Аддис-Абебу. Несколько лет я там жил </a:t>
            </a:r>
            <a:endParaRPr lang="ru-RU" sz="2400" dirty="0" smtClean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и </a:t>
            </a:r>
            <a:r>
              <a:rPr lang="ru-RU" sz="2400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работал, интересовался родословной Пушкина </a:t>
            </a:r>
            <a:endParaRPr lang="ru-RU" sz="2400" dirty="0" smtClean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и </a:t>
            </a:r>
            <a:r>
              <a:rPr lang="ru-RU" sz="2400" dirty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нашёл немало сведений в пользу эфиопского происхождения «Арапа Петра Великого». В центре столицы стоит одноэтажный дом – императорский музей истории страны</a:t>
            </a:r>
            <a:r>
              <a:rPr lang="ru-RU" sz="2400" dirty="0" smtClean="0">
                <a:solidFill>
                  <a:schemeClr val="tx2"/>
                </a:solidFill>
                <a:latin typeface="Tahoma"/>
                <a:ea typeface="Tahoma"/>
                <a:cs typeface="Tahoma"/>
                <a:sym typeface="Tahoma"/>
              </a:rPr>
              <a:t>... </a:t>
            </a:r>
            <a:endParaRPr sz="2400" dirty="0">
              <a:solidFill>
                <a:schemeClr val="tx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7" name="Google Shape;377;p5" descr="C:\Users\Компьютер-8\Desktop\1920px-Flag_of_Ethiopia.svg.png"/>
          <p:cNvPicPr preferRelativeResize="0"/>
          <p:nvPr/>
        </p:nvPicPr>
        <p:blipFill rotWithShape="1">
          <a:blip r:embed="rId3">
            <a:alphaModFix/>
          </a:blip>
          <a:srcRect l="7270" r="7796"/>
          <a:stretch/>
        </p:blipFill>
        <p:spPr>
          <a:xfrm>
            <a:off x="5513605" y="3476079"/>
            <a:ext cx="2437425" cy="1913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78" name="Google Shape;378;p5" descr="C:\Users\Компьютер-8\Desktop\ET_Addis_asv2018-02_img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0072" y="588283"/>
            <a:ext cx="3460275" cy="27519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51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"/>
          <p:cNvSpPr/>
          <p:nvPr/>
        </p:nvSpPr>
        <p:spPr>
          <a:xfrm>
            <a:off x="6667594" y="-8759"/>
            <a:ext cx="2476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4" name="Google Shape;384;p6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5" name="Google Shape;385;p6"/>
          <p:cNvSpPr/>
          <p:nvPr/>
        </p:nvSpPr>
        <p:spPr>
          <a:xfrm>
            <a:off x="467544" y="340120"/>
            <a:ext cx="5521811" cy="618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ahoma"/>
                <a:ea typeface="Tahoma"/>
                <a:cs typeface="Tahoma"/>
                <a:sym typeface="Tahoma"/>
              </a:rPr>
              <a:t>… В одном из залов находится литографический портрет Пушкина работы Тропинина. Как он оказался среди африканских реликвий, предметов старины государства Чёрного континента? Этот вопрос я задал поэту </a:t>
            </a:r>
            <a:r>
              <a:rPr lang="ru-RU" sz="2200" dirty="0" err="1">
                <a:latin typeface="Tahoma"/>
                <a:ea typeface="Tahoma"/>
                <a:cs typeface="Tahoma"/>
                <a:sym typeface="Tahoma"/>
              </a:rPr>
              <a:t>Ассэфе</a:t>
            </a:r>
            <a:r>
              <a:rPr lang="ru-RU" sz="22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200" dirty="0" err="1">
                <a:latin typeface="Tahoma"/>
                <a:ea typeface="Tahoma"/>
                <a:cs typeface="Tahoma"/>
                <a:sym typeface="Tahoma"/>
              </a:rPr>
              <a:t>Габрэ-Марьяму</a:t>
            </a:r>
            <a:r>
              <a:rPr lang="ru-RU" sz="2200" dirty="0">
                <a:latin typeface="Tahoma"/>
                <a:ea typeface="Tahoma"/>
                <a:cs typeface="Tahoma"/>
                <a:sym typeface="Tahoma"/>
              </a:rPr>
              <a:t>. Вольный перевод той беседы: «О, Пушкин! Мы читаем его творения на английском, итальянском. Его творчество знают </a:t>
            </a:r>
            <a:endParaRPr lang="ru-RU" sz="2200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ahoma"/>
                <a:ea typeface="Tahoma"/>
                <a:cs typeface="Tahoma"/>
                <a:sym typeface="Tahoma"/>
              </a:rPr>
              <a:t>у </a:t>
            </a:r>
            <a:r>
              <a:rPr lang="ru-RU" sz="2200" dirty="0">
                <a:latin typeface="Tahoma"/>
                <a:ea typeface="Tahoma"/>
                <a:cs typeface="Tahoma"/>
                <a:sym typeface="Tahoma"/>
              </a:rPr>
              <a:t>нас и делается многое, чтобы лучшие поэты, писатели Эфиопии перевели произведения Пушкина на </a:t>
            </a:r>
            <a:r>
              <a:rPr lang="ru-RU" sz="2200" dirty="0" err="1">
                <a:latin typeface="Tahoma"/>
                <a:ea typeface="Tahoma"/>
                <a:cs typeface="Tahoma"/>
                <a:sym typeface="Tahoma"/>
              </a:rPr>
              <a:t>амхарский</a:t>
            </a:r>
            <a:r>
              <a:rPr lang="ru-RU" sz="2200" dirty="0">
                <a:latin typeface="Tahoma"/>
                <a:ea typeface="Tahoma"/>
                <a:cs typeface="Tahoma"/>
                <a:sym typeface="Tahoma"/>
              </a:rPr>
              <a:t> </a:t>
            </a: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ahoma"/>
                <a:ea typeface="Tahoma"/>
                <a:cs typeface="Tahoma"/>
                <a:sym typeface="Tahoma"/>
              </a:rPr>
              <a:t>язык. Близок нам российский поэт </a:t>
            </a: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ahoma"/>
                <a:ea typeface="Tahoma"/>
                <a:cs typeface="Tahoma"/>
                <a:sym typeface="Tahoma"/>
              </a:rPr>
              <a:t>потому, что его прадед был сыном </a:t>
            </a: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ahoma"/>
                <a:ea typeface="Tahoma"/>
                <a:cs typeface="Tahoma"/>
                <a:sym typeface="Tahoma"/>
              </a:rPr>
              <a:t>африканского князя, мы в этом </a:t>
            </a: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ahoma"/>
                <a:ea typeface="Tahoma"/>
                <a:cs typeface="Tahoma"/>
                <a:sym typeface="Tahoma"/>
              </a:rPr>
              <a:t>твёрдо уверены. Пушкин в какой-то </a:t>
            </a:r>
            <a:endParaRPr sz="2200" dirty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ahoma"/>
                <a:ea typeface="Tahoma"/>
                <a:cs typeface="Tahoma"/>
                <a:sym typeface="Tahoma"/>
              </a:rPr>
              <a:t>мере порождён здесь</a:t>
            </a:r>
            <a:r>
              <a:rPr lang="ru-RU" sz="2200" dirty="0" smtClean="0">
                <a:latin typeface="Tahoma"/>
                <a:ea typeface="Tahoma"/>
                <a:cs typeface="Tahoma"/>
                <a:sym typeface="Tahoma"/>
              </a:rPr>
              <a:t>».</a:t>
            </a:r>
            <a:endParaRPr sz="2200" dirty="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86" name="Google Shape;386;p6" descr="C:\Users\Компьютер-8\Desktop\tropinin-portret-pushkina.jpg"/>
          <p:cNvPicPr preferRelativeResize="0"/>
          <p:nvPr/>
        </p:nvPicPr>
        <p:blipFill rotWithShape="1">
          <a:blip r:embed="rId3">
            <a:alphaModFix/>
          </a:blip>
          <a:srcRect t="4427" b="3896"/>
          <a:stretch/>
        </p:blipFill>
        <p:spPr>
          <a:xfrm>
            <a:off x="6444207" y="622003"/>
            <a:ext cx="2144475" cy="279823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387" name="Google Shape;387;p6" descr="C:\Users\Компьютер-8\Desktop\d1ee7b979a6509369b386f3fe12a05da.png"/>
          <p:cNvPicPr preferRelativeResize="0"/>
          <p:nvPr/>
        </p:nvPicPr>
        <p:blipFill rotWithShape="1">
          <a:blip r:embed="rId4">
            <a:alphaModFix/>
          </a:blip>
          <a:srcRect l="6610" r="8094"/>
          <a:stretch/>
        </p:blipFill>
        <p:spPr>
          <a:xfrm>
            <a:off x="5989355" y="3768333"/>
            <a:ext cx="2243475" cy="2131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15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"/>
          <p:cNvSpPr/>
          <p:nvPr/>
        </p:nvSpPr>
        <p:spPr>
          <a:xfrm>
            <a:off x="6667425" y="-6001"/>
            <a:ext cx="2476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3" name="Google Shape;393;p7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4" name="Google Shape;394;p7"/>
          <p:cNvSpPr/>
          <p:nvPr/>
        </p:nvSpPr>
        <p:spPr>
          <a:xfrm>
            <a:off x="726622" y="3548744"/>
            <a:ext cx="653142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rgbClr val="2C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5" name="Google Shape;395;p7"/>
          <p:cNvSpPr/>
          <p:nvPr/>
        </p:nvSpPr>
        <p:spPr>
          <a:xfrm>
            <a:off x="467544" y="378665"/>
            <a:ext cx="5472608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latin typeface="Tahoma"/>
                <a:ea typeface="Tahoma"/>
                <a:cs typeface="Tahoma"/>
                <a:sym typeface="Tahoma"/>
              </a:rPr>
              <a:t>«Сам Пушкин никогда не отказывался от «Африки моей». Африканская тема звучит в его творчестве, черновых записках, </a:t>
            </a:r>
            <a:endParaRPr lang="ru-RU" sz="2600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ahoma"/>
                <a:ea typeface="Tahoma"/>
                <a:cs typeface="Tahoma"/>
                <a:sym typeface="Tahoma"/>
              </a:rPr>
              <a:t>в </a:t>
            </a:r>
            <a:r>
              <a:rPr lang="ru-RU" sz="2600" dirty="0">
                <a:latin typeface="Tahoma"/>
                <a:ea typeface="Tahoma"/>
                <a:cs typeface="Tahoma"/>
                <a:sym typeface="Tahoma"/>
              </a:rPr>
              <a:t>бумагах семейного архива. Многочисленные исследования российских и эфиопских пушкинистов сегодня позволяют считать доказанным место рождения прадеда поэта Абрама Петровича Ганнибала-Ибрагима – северо-восток провинции Тигре </a:t>
            </a:r>
            <a:endParaRPr lang="ru-RU" sz="2600" dirty="0" smtClean="0"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Tahoma"/>
                <a:ea typeface="Tahoma"/>
                <a:cs typeface="Tahoma"/>
                <a:sym typeface="Tahoma"/>
              </a:rPr>
              <a:t>в </a:t>
            </a:r>
            <a:r>
              <a:rPr lang="ru-RU" sz="2600" dirty="0">
                <a:latin typeface="Tahoma"/>
                <a:ea typeface="Tahoma"/>
                <a:cs typeface="Tahoma"/>
                <a:sym typeface="Tahoma"/>
              </a:rPr>
              <a:t>районе города </a:t>
            </a:r>
            <a:r>
              <a:rPr lang="ru-RU" sz="2600" dirty="0" err="1">
                <a:latin typeface="Tahoma"/>
                <a:ea typeface="Tahoma"/>
                <a:cs typeface="Tahoma"/>
                <a:sym typeface="Tahoma"/>
              </a:rPr>
              <a:t>Асмара</a:t>
            </a:r>
            <a:r>
              <a:rPr lang="ru-RU" sz="2600" dirty="0">
                <a:latin typeface="Tahoma"/>
                <a:ea typeface="Tahoma"/>
                <a:cs typeface="Tahoma"/>
                <a:sym typeface="Tahoma"/>
              </a:rPr>
              <a:t> современной Эфиопии».</a:t>
            </a:r>
            <a:endParaRPr sz="2600" dirty="0"/>
          </a:p>
        </p:txBody>
      </p:sp>
      <p:pic>
        <p:nvPicPr>
          <p:cNvPr id="396" name="Google Shape;396;p7" descr="C:\Users\Компьютер-8\Desktop\pushk00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963" y="1052736"/>
            <a:ext cx="2270700" cy="380932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49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"/>
          <p:cNvSpPr/>
          <p:nvPr/>
        </p:nvSpPr>
        <p:spPr>
          <a:xfrm>
            <a:off x="0" y="-8759"/>
            <a:ext cx="24765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02" name="Google Shape;402;p8"/>
          <p:cNvGraphicFramePr/>
          <p:nvPr>
            <p:extLst>
              <p:ext uri="{D42A27DB-BD31-4B8C-83A1-F6EECF244321}">
                <p14:modId xmlns:p14="http://schemas.microsoft.com/office/powerpoint/2010/main" val="1118621161"/>
              </p:ext>
            </p:extLst>
          </p:nvPr>
        </p:nvGraphicFramePr>
        <p:xfrm>
          <a:off x="3059832" y="620688"/>
          <a:ext cx="5544616" cy="329184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Четыре поколения отделяют Пушкина от его прадеда, однако бросается в глаза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неславянская 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внешность самого русского поэта. Прямые потомки поэта – а их насчитывается около 300 человек – проживают сейчас в Европе и США </a:t>
                      </a:r>
                      <a:endParaRPr lang="ru-RU" sz="2400" u="none" strike="noStrike" cap="none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 </a:t>
                      </a:r>
                      <a:r>
                        <a:rPr lang="ru-RU" sz="2400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уже не обладают внешними признаками смешения рас. </a:t>
                      </a:r>
                      <a:endParaRPr sz="2400" dirty="0">
                        <a:solidFill>
                          <a:schemeClr val="tx1"/>
                        </a:solidFill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03" name="Google Shape;403;p8" descr="C:\Users\Компьютер-8\Desktop\350px-Orest_Kiprensky_-_Портрет_поэта_А.С.Пушкина_-_Google_Art_Projec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545" y="437400"/>
            <a:ext cx="2063250" cy="317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04" name="Google Shape;404;p8" descr="C:\Users\Компьютер-8\Desktop\665x495_0xac120003_1375903149156262173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4845" y="4221088"/>
            <a:ext cx="2262375" cy="216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405" name="Google Shape;405;p8" descr="C:\Users\Компьютер-8\Desktop\thumb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8287" y="4171780"/>
            <a:ext cx="2452725" cy="216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61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"/>
          <p:cNvSpPr txBox="1"/>
          <p:nvPr/>
        </p:nvSpPr>
        <p:spPr>
          <a:xfrm>
            <a:off x="702128" y="2699658"/>
            <a:ext cx="6408965" cy="32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1" name="Google Shape;411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2" name="Google Shape;412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3" name="Google Shape;413;p9" descr="https://www.umniza.de/WebRoot/Store22/Shops/62303963/5BFE/AE91/F8EF/5540/22DB/0A0C/6D08/7722/978-5-9268-2884-6_1.jpg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14" name="Google Shape;414;p9"/>
          <p:cNvGraphicFramePr/>
          <p:nvPr>
            <p:extLst>
              <p:ext uri="{D42A27DB-BD31-4B8C-83A1-F6EECF244321}">
                <p14:modId xmlns:p14="http://schemas.microsoft.com/office/powerpoint/2010/main" val="311608001"/>
              </p:ext>
            </p:extLst>
          </p:nvPr>
        </p:nvGraphicFramePr>
        <p:xfrm>
          <a:off x="357878" y="3554467"/>
          <a:ext cx="8474763" cy="3048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474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1811 году Пушкин поступил в Царскосельский лицей. Именно здесь происходило формирование Пушкина как поэта и гражданина. Во  время учебы он написал около 130 стихотворений, самым известным из которых стало «Воспоминания в Царском Селе». Пушкин прочитал его  </a:t>
                      </a:r>
                      <a:endParaRPr lang="ru-RU" sz="2000" b="1" u="none" strike="noStrike" cap="none" dirty="0" smtClean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на </a:t>
                      </a:r>
                      <a:r>
                        <a:rPr lang="ru-RU" sz="20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выпускном экзамене в присутствии знаменитого поэта  </a:t>
                      </a:r>
                      <a:endParaRPr sz="20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Г.Р. Державина. Державин пришёл от стихов в восхищение, хотел его обнять, но Пушкин в сильном смущении убежал. </a:t>
                      </a:r>
                      <a:endParaRPr lang="ru-RU" sz="2000" b="1" u="none" strike="noStrike" cap="none" dirty="0" smtClean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</a:t>
                      </a:r>
                      <a:r>
                        <a:rPr lang="ru-RU" sz="2000" b="1" u="none" strike="noStrike" cap="none" dirty="0">
                          <a:solidFill>
                            <a:schemeClr val="tx2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этого дня имя юного поэта стало известно за пределами Лицея.</a:t>
                      </a:r>
                      <a:endParaRPr sz="2000" b="1" u="none" strike="noStrike" cap="none" dirty="0">
                        <a:solidFill>
                          <a:schemeClr val="tx2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15" name="Google Shape;415;p9" descr="C:\Users\Компьютер-8\Desktop\pushkin_litse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0775" y="188062"/>
            <a:ext cx="4101465" cy="3240937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75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"/>
          <p:cNvSpPr/>
          <p:nvPr/>
        </p:nvSpPr>
        <p:spPr>
          <a:xfrm>
            <a:off x="6368888" y="-8750"/>
            <a:ext cx="27753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Source Sans Pro"/>
              <a:buNone/>
            </a:pPr>
            <a:endParaRPr sz="18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1" name="Google Shape;421;p10"/>
          <p:cNvSpPr/>
          <p:nvPr/>
        </p:nvSpPr>
        <p:spPr>
          <a:xfrm>
            <a:off x="0" y="4572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2" name="Google Shape;422;p10"/>
          <p:cNvSpPr/>
          <p:nvPr/>
        </p:nvSpPr>
        <p:spPr>
          <a:xfrm>
            <a:off x="0" y="762000"/>
            <a:ext cx="228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aphicFrame>
        <p:nvGraphicFramePr>
          <p:cNvPr id="423" name="Google Shape;423;p10"/>
          <p:cNvGraphicFramePr/>
          <p:nvPr>
            <p:extLst>
              <p:ext uri="{D42A27DB-BD31-4B8C-83A1-F6EECF244321}">
                <p14:modId xmlns:p14="http://schemas.microsoft.com/office/powerpoint/2010/main" val="4176357598"/>
              </p:ext>
            </p:extLst>
          </p:nvPr>
        </p:nvGraphicFramePr>
        <p:xfrm>
          <a:off x="228600" y="219850"/>
          <a:ext cx="5605010" cy="64008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605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93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По окончании Лицея Александр Сергеевич был назначен коллежским секретар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0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 в Государственную коллегию иностранных дел. </a:t>
                      </a:r>
                      <a:endParaRPr lang="ru-RU" sz="2000" b="1" u="none" strike="noStrike" cap="none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r>
                        <a:rPr lang="ru-RU" sz="20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Петербурге Пушкин сблизился </a:t>
                      </a:r>
                      <a:endParaRPr lang="ru-RU" sz="2000" b="1" u="none" strike="noStrike" cap="none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</a:t>
                      </a:r>
                      <a:r>
                        <a:rPr lang="ru-RU" sz="20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вольнолюбивой молодёжью, которая мечтала об ограничении власти царя конституцией. Свобода для поэта была высшей жизненной ценностью. Это нашло отражение в его произведениях: «Вольность», «К  Чаадаеву», «Деревня». В 1820 году Александр Сергеевич Пушкин был отправлен </a:t>
                      </a:r>
                      <a:endParaRPr lang="ru-RU" sz="2000" b="1" u="none" strike="noStrike" cap="none" dirty="0" smtClean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в </a:t>
                      </a:r>
                      <a:r>
                        <a:rPr lang="ru-RU" sz="2000" b="1" u="none" strike="noStrike" cap="none" dirty="0">
                          <a:solidFill>
                            <a:schemeClr val="tx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Южную ссылку за написание едких эпиграмм на власть, которые сам Александр I назвал  «возмутительными стихами». Находясь в ссылке, он пишет романтические поэмы «Кавказский пленник», «Бахчисарайский фонтан», «Братья-разбойники», начинает роман в стихах «Евгений Онегин». </a:t>
                      </a:r>
                      <a:endParaRPr sz="2000" b="1" u="none" strike="noStrike" cap="none" dirty="0">
                        <a:solidFill>
                          <a:schemeClr val="tx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85725" marR="85725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4" name="Google Shape;424;p10" descr="C:\Users\Компьютер-8\Desktop\1585061529_123.jpg"/>
          <p:cNvPicPr preferRelativeResize="0"/>
          <p:nvPr/>
        </p:nvPicPr>
        <p:blipFill rotWithShape="1">
          <a:blip r:embed="rId3">
            <a:alphaModFix/>
          </a:blip>
          <a:srcRect l="20114" r="3520"/>
          <a:stretch/>
        </p:blipFill>
        <p:spPr>
          <a:xfrm>
            <a:off x="6012160" y="551990"/>
            <a:ext cx="2978325" cy="2975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14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1217</Words>
  <Application>Microsoft Office PowerPoint</Application>
  <PresentationFormat>Экран (4:3)</PresentationFormat>
  <Paragraphs>137</Paragraphs>
  <Slides>26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Arial</vt:lpstr>
      <vt:lpstr>Calibri</vt:lpstr>
      <vt:lpstr>Century Gothic</vt:lpstr>
      <vt:lpstr>Comfortaa</vt:lpstr>
      <vt:lpstr>Open Sans</vt:lpstr>
      <vt:lpstr>Roboto Condensed</vt:lpstr>
      <vt:lpstr>Source Sans Pro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56</cp:revision>
  <dcterms:created xsi:type="dcterms:W3CDTF">2020-07-18T05:19:20Z</dcterms:created>
  <dcterms:modified xsi:type="dcterms:W3CDTF">2024-12-13T13:20:27Z</dcterms:modified>
</cp:coreProperties>
</file>