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59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626397" y="1120817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64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02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4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755576" y="3140968"/>
            <a:ext cx="7925530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Рэй</a:t>
            </a:r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Брэдбери – архитектор мечтаний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"/>
          <p:cNvSpPr/>
          <p:nvPr/>
        </p:nvSpPr>
        <p:spPr>
          <a:xfrm>
            <a:off x="6928125" y="-4350"/>
            <a:ext cx="22158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27" name="Google Shape;427;p11"/>
          <p:cNvGraphicFramePr/>
          <p:nvPr/>
        </p:nvGraphicFramePr>
        <p:xfrm>
          <a:off x="767444" y="461953"/>
          <a:ext cx="7535644" cy="350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3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8" name="Google Shape;428;p11"/>
          <p:cNvGraphicFramePr/>
          <p:nvPr>
            <p:extLst>
              <p:ext uri="{D42A27DB-BD31-4B8C-83A1-F6EECF244321}">
                <p14:modId xmlns:p14="http://schemas.microsoft.com/office/powerpoint/2010/main" val="2164535253"/>
              </p:ext>
            </p:extLst>
          </p:nvPr>
        </p:nvGraphicFramePr>
        <p:xfrm>
          <a:off x="323528" y="260648"/>
          <a:ext cx="6048672" cy="561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rgbClr val="11111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романе один из героев – пожарный Битти </a:t>
                      </a:r>
                      <a:r>
                        <a:rPr lang="ru-RU" sz="2400" dirty="0">
                          <a:solidFill>
                            <a:srgbClr val="11111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400" u="none" strike="noStrike" cap="none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утверждает, что смысл уничтожения книг состоит в том, чтобы сделать всех счастливыми. Что без книг не будет никаких противоречивых мыслей и теорий, никто не будет выделяться, становиться умней соседа. Жизнь граждан этого общества абсолютно избавлена от негативных эмоций — они только и делают, что развлекаются.</a:t>
                      </a: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Прокомментируйте утверждение, высказав свое мнение и используя различные виды сложноподчинённых предложений.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9" name="Google Shape;429;p11" descr="C:\Users\Компьютер-8\Desktop\451-градус-по-Фаренгейту-Рэй-Брэдбери.jpg"/>
          <p:cNvPicPr preferRelativeResize="0"/>
          <p:nvPr/>
        </p:nvPicPr>
        <p:blipFill rotWithShape="1">
          <a:blip r:embed="rId3">
            <a:alphaModFix/>
          </a:blip>
          <a:srcRect l="2114"/>
          <a:stretch/>
        </p:blipFill>
        <p:spPr>
          <a:xfrm>
            <a:off x="6408866" y="908720"/>
            <a:ext cx="2701125" cy="217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7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35" name="Google Shape;435;p12"/>
          <p:cNvGraphicFramePr/>
          <p:nvPr/>
        </p:nvGraphicFramePr>
        <p:xfrm>
          <a:off x="767444" y="461953"/>
          <a:ext cx="7535644" cy="350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3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6" name="Google Shape;436;p12"/>
          <p:cNvGraphicFramePr/>
          <p:nvPr/>
        </p:nvGraphicFramePr>
        <p:xfrm>
          <a:off x="841739" y="1377871"/>
          <a:ext cx="7387050" cy="4199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8675">
                <a:tc>
                  <a:txBody>
                    <a:bodyPr/>
                    <a:lstStyle/>
                    <a:p>
                      <a:pPr marL="342900" marR="0" lvl="0" indent="-238000" algn="l" rtl="0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02122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не согласен(-на) с утверждением Битти, потому что книги развивают человека, обогащают и пополняют знания. И быть умней соседа или выделяться не связано </a:t>
                      </a:r>
                      <a:r>
                        <a:rPr lang="ru-RU" sz="2600" u="none" strike="noStrike" cap="none" dirty="0" smtClean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600" u="none" strike="noStrike" cap="none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чтением: это зависит от воспитания и сказывается в поведении человека. </a:t>
                      </a: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380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2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Всё время развлекаться невозможно – так человек деградирует.</a:t>
                      </a: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380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2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Разум – вот что отличает нас от животных. А разум подпитывают книги.</a:t>
                      </a: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7" name="Google Shape;437;p12"/>
          <p:cNvSpPr/>
          <p:nvPr/>
        </p:nvSpPr>
        <p:spPr>
          <a:xfrm>
            <a:off x="2183341" y="580686"/>
            <a:ext cx="4916257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510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"/>
          <p:cNvSpPr/>
          <p:nvPr/>
        </p:nvSpPr>
        <p:spPr>
          <a:xfrm>
            <a:off x="0" y="-4350"/>
            <a:ext cx="23681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3" name="Google Shape;443;p13"/>
          <p:cNvSpPr txBox="1">
            <a:spLocks noGrp="1"/>
          </p:cNvSpPr>
          <p:nvPr>
            <p:ph type="ctrTitle"/>
          </p:nvPr>
        </p:nvSpPr>
        <p:spPr>
          <a:xfrm>
            <a:off x="3250463" y="1345325"/>
            <a:ext cx="49059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2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Спрогнозируйте ситуацию в романе в случае сожжения последней на Земле книги.</a:t>
            </a:r>
            <a:endParaRPr sz="3200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4" name="Google Shape;444;p13" descr="C:\Users\Компьютер-8\Desktop\boocover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0" y="1043019"/>
            <a:ext cx="2215575" cy="4019141"/>
          </a:xfrm>
          <a:prstGeom prst="roundRect">
            <a:avLst>
              <a:gd name="adj" fmla="val 7290"/>
            </a:avLst>
          </a:prstGeom>
          <a:noFill/>
          <a:ln>
            <a:noFill/>
          </a:ln>
        </p:spPr>
      </p:pic>
      <p:pic>
        <p:nvPicPr>
          <p:cNvPr id="445" name="Google Shape;44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056" y="3789040"/>
            <a:ext cx="2240860" cy="2373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51" name="Google Shape;451;p14"/>
          <p:cNvGraphicFramePr/>
          <p:nvPr>
            <p:extLst>
              <p:ext uri="{D42A27DB-BD31-4B8C-83A1-F6EECF244321}">
                <p14:modId xmlns:p14="http://schemas.microsoft.com/office/powerpoint/2010/main" val="2735819195"/>
              </p:ext>
            </p:extLst>
          </p:nvPr>
        </p:nvGraphicFramePr>
        <p:xfrm>
          <a:off x="323528" y="332656"/>
          <a:ext cx="8424936" cy="57835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Прогнозы учащихся</a:t>
                      </a:r>
                      <a:endParaRPr sz="3000" b="1" u="none" strike="noStrike" cap="none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1. Человечество самоуничтожится: люди в первую очередь лишат  себя гармоничного развития и личностного роста, ведь книги позволяют каждому человеку не только погрузиться в неизведанные миры и отвлечься от повседневности, но и повысить грамотность, развить речь и память. </a:t>
                      </a:r>
                      <a:endParaRPr sz="2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2.  Не читая книг, люди не узнают чужой опыт, чужие ошибки, но зато набьют все шишки сами.</a:t>
                      </a:r>
                      <a:endParaRPr sz="23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3. Чтение помогает ч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ё</a:t>
                      </a: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тко формулировать собственные </a:t>
                      </a:r>
                      <a:r>
                        <a:rPr lang="ru-RU" sz="2300" b="1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мысли</a:t>
                      </a: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 Каждому человеку хотя бы раз в жизни приходится выступать перед большой аудиторией, а ведь именно </a:t>
                      </a:r>
                      <a:r>
                        <a:rPr lang="ru-RU" sz="2300" b="1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чтение </a:t>
                      </a: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книг развивает красноречие. Увы, способность </a:t>
                      </a:r>
                      <a:r>
                        <a:rPr lang="ru-RU" sz="2300" b="1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убеждать </a:t>
                      </a: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и очаровывать своей манерой речи не дается</a:t>
                      </a:r>
                      <a:endParaRPr sz="23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от природы.</a:t>
                      </a:r>
                      <a:endParaRPr sz="23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5957775" y="-4350"/>
            <a:ext cx="31862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15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8" name="Google Shape;458;p15" descr="C:\Users\Компьютер-8\Desktop\32271689.cov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318" y="4221088"/>
            <a:ext cx="1673775" cy="2451000"/>
          </a:xfrm>
          <a:prstGeom prst="roundRect">
            <a:avLst>
              <a:gd name="adj" fmla="val 7205"/>
            </a:avLst>
          </a:prstGeom>
          <a:noFill/>
          <a:ln>
            <a:noFill/>
          </a:ln>
        </p:spPr>
      </p:pic>
      <p:pic>
        <p:nvPicPr>
          <p:cNvPr id="459" name="Google Shape;459;p15" descr="C:\Users\Компьютер-8\Desktop\boocov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453" y="469959"/>
            <a:ext cx="1763550" cy="3585900"/>
          </a:xfrm>
          <a:prstGeom prst="roundRect">
            <a:avLst>
              <a:gd name="adj" fmla="val 7238"/>
            </a:avLst>
          </a:prstGeom>
          <a:noFill/>
          <a:ln>
            <a:noFill/>
          </a:ln>
        </p:spPr>
      </p:pic>
      <p:graphicFrame>
        <p:nvGraphicFramePr>
          <p:cNvPr id="460" name="Google Shape;460;p15"/>
          <p:cNvGraphicFramePr/>
          <p:nvPr>
            <p:extLst>
              <p:ext uri="{D42A27DB-BD31-4B8C-83A1-F6EECF244321}">
                <p14:modId xmlns:p14="http://schemas.microsoft.com/office/powerpoint/2010/main" val="2148292284"/>
              </p:ext>
            </p:extLst>
          </p:nvPr>
        </p:nvGraphicFramePr>
        <p:xfrm>
          <a:off x="395536" y="461060"/>
          <a:ext cx="5041782" cy="594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Став популярным писателем, Брэдбери продолжал активно писать, работая по несколько часов каждый день. В </a:t>
                      </a:r>
                      <a:r>
                        <a:rPr lang="ru-RU" sz="2600" b="1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1957 году</a:t>
                      </a:r>
                      <a:r>
                        <a:rPr lang="ru-RU" sz="26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вышла его книга </a:t>
                      </a:r>
                      <a:r>
                        <a:rPr lang="ru-RU" sz="2600" b="1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«Вино из одуванчиков», </a:t>
                      </a:r>
                      <a:endParaRPr lang="ru-RU" sz="2600" b="1" u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 </a:t>
                      </a:r>
                      <a:r>
                        <a:rPr lang="ru-RU" sz="2600" b="1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которой затем он написал продолжение под названием «Лето, прощай!». Яркость </a:t>
                      </a:r>
                      <a:endParaRPr lang="ru-RU" sz="2600" b="1" u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6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красочность </a:t>
                      </a:r>
                      <a:endParaRPr sz="2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детства и ощущение жизни — главные темы обоих произведений.</a:t>
                      </a:r>
                      <a:endParaRPr sz="2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"/>
          <p:cNvSpPr/>
          <p:nvPr/>
        </p:nvSpPr>
        <p:spPr>
          <a:xfrm>
            <a:off x="7192763" y="-4350"/>
            <a:ext cx="19512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6" name="Google Shape;466;p16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67" name="Google Shape;467;p16"/>
          <p:cNvGraphicFramePr/>
          <p:nvPr>
            <p:extLst>
              <p:ext uri="{D42A27DB-BD31-4B8C-83A1-F6EECF244321}">
                <p14:modId xmlns:p14="http://schemas.microsoft.com/office/powerpoint/2010/main" val="3755107456"/>
              </p:ext>
            </p:extLst>
          </p:nvPr>
        </p:nvGraphicFramePr>
        <p:xfrm>
          <a:off x="251520" y="260648"/>
          <a:ext cx="6669818" cy="67558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6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После </a:t>
                      </a:r>
                      <a:r>
                        <a:rPr lang="ru-RU" sz="22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1963 года</a:t>
                      </a: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Брэдбери продолжил публиковать новые рассказы, но также активно сконцентрировался на ином жанре — </a:t>
                      </a:r>
                      <a:r>
                        <a:rPr lang="ru-RU" sz="22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драме</a:t>
                      </a: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Вскоре на телевидении вышло два </a:t>
                      </a:r>
                      <a:r>
                        <a:rPr lang="ru-RU" sz="22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шоу</a:t>
                      </a: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по пьесам Брэдбери. Будучи уже довольно пожилым человеком, каждое утро Брэдбери начинал </a:t>
                      </a:r>
                      <a:endParaRPr lang="ru-RU" sz="2200" u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работы над рукописью очередного рассказа или повести, веря в то, что ещё одно новое произведение продлит ему жизнь.</a:t>
                      </a:r>
                      <a:endParaRPr sz="2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Книги выходили почти каждый год. В 79 лет Брэдбери перенёс инсульт, после чего все последние годы жизни был прикован к инвалидному кресл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у.</a:t>
                      </a:r>
                      <a:r>
                        <a:rPr lang="ru-RU" sz="220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Друг семьи вспоминал: «Наблюдая Брэдбери, прикованного к постели после инсульта, я видел, как его дух благотворно влияет на всех, кто находился рядом. Он являл собой пример того, как человек, физически слабый, почти неподвижный, поддерживал и заряжал нас своим оптимизмом».</a:t>
                      </a:r>
                      <a:endParaRPr sz="2200" u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8" name="Google Shape;468;p16" descr="C:\Users\Компьютер-8\Desktop\aefd97b7c4c3ef62701eda6239b68095.jpg"/>
          <p:cNvPicPr preferRelativeResize="0"/>
          <p:nvPr/>
        </p:nvPicPr>
        <p:blipFill rotWithShape="1">
          <a:blip r:embed="rId3">
            <a:alphaModFix/>
          </a:blip>
          <a:srcRect l="31227" r="41242" b="23797"/>
          <a:stretch/>
        </p:blipFill>
        <p:spPr>
          <a:xfrm>
            <a:off x="7111093" y="908720"/>
            <a:ext cx="1547775" cy="321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7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7"/>
          <p:cNvSpPr/>
          <p:nvPr/>
        </p:nvSpPr>
        <p:spPr>
          <a:xfrm>
            <a:off x="6887400" y="-4350"/>
            <a:ext cx="22565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74" name="Google Shape;474;p17"/>
          <p:cNvGraphicFramePr/>
          <p:nvPr>
            <p:extLst>
              <p:ext uri="{D42A27DB-BD31-4B8C-83A1-F6EECF244321}">
                <p14:modId xmlns:p14="http://schemas.microsoft.com/office/powerpoint/2010/main" val="325929518"/>
              </p:ext>
            </p:extLst>
          </p:nvPr>
        </p:nvGraphicFramePr>
        <p:xfrm>
          <a:off x="251520" y="260648"/>
          <a:ext cx="6147930" cy="6217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4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Писатель сохранял присутствие духа и чувство юмора. Однажды на вопрос журналиста, почему он решил стать писателем-фантастом, Брэдбери ответил с присущей ему самоиронией: </a:t>
                      </a:r>
                      <a:r>
                        <a:rPr lang="ru-RU" sz="2400" i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4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Жюль Верн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был моим отцом. Уэллс — мудрым дядюшкой. Эдгар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Аллан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По приходился мне двоюродным братом; он как летучая мышь — вечно обитал у нас на тёмном чердаке. Флэш Гордон и Бак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Роджерс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— мои братья и товарищи. Вот вам и вся моя родня. Ещё добавлю, что моей матерью, по всей вероятности, была Мэри Шелли, создательница «Франкенштейна». Ну кем я ещё мог стать, как не писателем-фантастом при такой семейке!»</a:t>
                      </a:r>
                      <a:endParaRPr sz="24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5" name="Google Shape;475;p17" descr="C:\Users\Компьютер-8\Desktop\644ac79754abc16205ebdcb929e3e5eb.jpg"/>
          <p:cNvPicPr preferRelativeResize="0"/>
          <p:nvPr/>
        </p:nvPicPr>
        <p:blipFill rotWithShape="1">
          <a:blip r:embed="rId3">
            <a:alphaModFix/>
          </a:blip>
          <a:srcRect l="10126" r="22451"/>
          <a:stretch/>
        </p:blipFill>
        <p:spPr>
          <a:xfrm>
            <a:off x="6399450" y="709275"/>
            <a:ext cx="2069550" cy="271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/>
          <p:nvPr/>
        </p:nvSpPr>
        <p:spPr>
          <a:xfrm>
            <a:off x="6887400" y="-4350"/>
            <a:ext cx="22565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81" name="Google Shape;481;p18"/>
          <p:cNvGraphicFramePr/>
          <p:nvPr>
            <p:extLst>
              <p:ext uri="{D42A27DB-BD31-4B8C-83A1-F6EECF244321}">
                <p14:modId xmlns:p14="http://schemas.microsoft.com/office/powerpoint/2010/main" val="816621561"/>
              </p:ext>
            </p:extLst>
          </p:nvPr>
        </p:nvGraphicFramePr>
        <p:xfrm>
          <a:off x="251520" y="332656"/>
          <a:ext cx="6048672" cy="6370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Брэдбери скончался после продолжительной болезни </a:t>
                      </a:r>
                      <a:r>
                        <a:rPr lang="ru-RU" sz="22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 июня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r>
                        <a:rPr lang="ru-RU" sz="22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2012 года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в </a:t>
                      </a:r>
                      <a:r>
                        <a:rPr lang="ru-RU" sz="22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Лос-Анджелесе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возрасте 91 года.</a:t>
                      </a:r>
                      <a:endParaRPr sz="2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Он создал более 800 произведений: рассказы и пьесы, статьи, заметки, романы и повести. Брэдбери сумел предсказать то, что стало реальностью сегодня. Мобильные телефоны – в одном из рассказов описывается </a:t>
                      </a:r>
                      <a:r>
                        <a:rPr lang="ru-RU" sz="22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радиобраслет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позволяющий разговаривать на ходу. «Умный дом» – возможность дистанционно управлять бытовой техникой, плейеры, телеэкраны на полстены, показывающие реалити-шоу, робот в виде животного.</a:t>
                      </a:r>
                      <a:endParaRPr sz="2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ru-RU" sz="22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Рэй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Брэдбери обладает большим количеством наград и авторитетных премий. Кроме того, любимая им </a:t>
                      </a:r>
                      <a:r>
                        <a:rPr lang="ru-RU" sz="22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тема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космос также нашла отражение в признании его таланта</a:t>
                      </a:r>
                      <a:r>
                        <a:rPr lang="ru-RU" sz="22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2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2" name="Google Shape;482;p18" descr="C:\Users\Компьютер-8\Desktop\a3fbec0b-5f34-4cb5-9490-4959a8db141f.jpg"/>
          <p:cNvPicPr preferRelativeResize="0"/>
          <p:nvPr/>
        </p:nvPicPr>
        <p:blipFill rotWithShape="1">
          <a:blip r:embed="rId3">
            <a:alphaModFix/>
          </a:blip>
          <a:srcRect b="11055"/>
          <a:stretch/>
        </p:blipFill>
        <p:spPr>
          <a:xfrm>
            <a:off x="6392063" y="533400"/>
            <a:ext cx="2076975" cy="373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7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19"/>
          <p:cNvGraphicFramePr/>
          <p:nvPr>
            <p:extLst>
              <p:ext uri="{D42A27DB-BD31-4B8C-83A1-F6EECF244321}">
                <p14:modId xmlns:p14="http://schemas.microsoft.com/office/powerpoint/2010/main" val="4049293835"/>
              </p:ext>
            </p:extLst>
          </p:nvPr>
        </p:nvGraphicFramePr>
        <p:xfrm>
          <a:off x="738449" y="286369"/>
          <a:ext cx="7613775" cy="3992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1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3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 err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Кругозорная</a:t>
                      </a:r>
                      <a:r>
                        <a:rPr lang="ru-RU" sz="3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карта</a:t>
                      </a:r>
                      <a:endParaRPr sz="3600" b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179999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Имя Рэя Брэдбери носит астероид.</a:t>
                      </a:r>
                      <a:endParaRPr sz="2600" dirty="0"/>
                    </a:p>
                    <a:p>
                      <a:pPr marL="179999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Космическая лаборатория NASA решила дать имя </a:t>
                      </a:r>
                      <a:r>
                        <a:rPr lang="ru-RU" sz="26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первого писателя</a:t>
                      </a: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предположившего существование жизни на Марсе, месту посадки </a:t>
                      </a:r>
                      <a:r>
                        <a:rPr lang="ru-RU" sz="26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марсохода</a:t>
                      </a: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на Красную планету.</a:t>
                      </a:r>
                      <a:endParaRPr sz="2600" dirty="0"/>
                    </a:p>
                    <a:p>
                      <a:pPr marL="179999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Именем писателя назван кратер на Марсе.</a:t>
                      </a:r>
                      <a:endParaRPr sz="2600" dirty="0"/>
                    </a:p>
                    <a:p>
                      <a:pPr marL="179999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На голливудской «Аллее славы» есть звезда Рэя Брэдбери.</a:t>
                      </a:r>
                      <a:endParaRPr sz="26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8" name="Google Shape;488;p19" descr="C:\Users\Компьютер-8\Desktop\or-501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708754"/>
            <a:ext cx="1597725" cy="155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89" name="Google Shape;489;p19" descr="C:\Users\Компьютер-8\Desktop\images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92" y="4748597"/>
            <a:ext cx="1597725" cy="151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90" name="Google Shape;490;p19" descr="Рэй Брэдбери – биография, фото, личная жизнь, книги, творчество - 24СМ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8655" y="4748597"/>
            <a:ext cx="1384875" cy="1532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91" name="Google Shape;491;p19" descr="C:\Users\Компьютер-8\Desktop\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8224" y="4748597"/>
            <a:ext cx="1764000" cy="1532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0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7" name="Google Shape;497;p20"/>
          <p:cNvGraphicFramePr/>
          <p:nvPr>
            <p:extLst>
              <p:ext uri="{D42A27DB-BD31-4B8C-83A1-F6EECF244321}">
                <p14:modId xmlns:p14="http://schemas.microsoft.com/office/powerpoint/2010/main" val="1442639254"/>
              </p:ext>
            </p:extLst>
          </p:nvPr>
        </p:nvGraphicFramePr>
        <p:xfrm>
          <a:off x="159206" y="332656"/>
          <a:ext cx="8589257" cy="6045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89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Прочитайте высказывания Рэя Брэдбери о своём любимом жанре. Выберите понравившееся вам и докажите справедливость его слов, используя ПОПС-формулу.</a:t>
                      </a:r>
                      <a:endParaRPr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457200" marR="0" lvl="0" indent="-339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«Фантастика – это архитектура наших мечтаний,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наши книги будут вдохновлять наши следующие поколения мечтателей».</a:t>
                      </a:r>
                      <a:endParaRPr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-3396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«Научная фантастика – это ведь история зарождения </a:t>
                      </a:r>
                      <a:endParaRPr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идей человечества. Сначала нужно о чём-то мечтать, </a:t>
                      </a:r>
                      <a:endParaRPr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только потом можно мечты воплотить в реальность».</a:t>
                      </a:r>
                      <a:endParaRPr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1760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3.«Научная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фантастика всегда была и будет  сказкой, </a:t>
                      </a:r>
                      <a:endParaRPr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которая учит морали».</a:t>
                      </a:r>
                      <a:endParaRPr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/>
          <p:nvPr/>
        </p:nvSpPr>
        <p:spPr>
          <a:xfrm>
            <a:off x="611560" y="1412776"/>
            <a:ext cx="763284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вы познакомитесь с творчеством американского писателя Рэя Брэдбери; 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извлечёте и синтезируете информацию, сделаете выводы </a:t>
            </a: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основе полученных сведений, выражая собственное мнение;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используете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простые и сложные предложения, соответствующие ситуации устного или письменного общения</a:t>
            </a: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3" name="Google Shape;363;p3"/>
          <p:cNvSpPr txBox="1"/>
          <p:nvPr/>
        </p:nvSpPr>
        <p:spPr>
          <a:xfrm>
            <a:off x="1907704" y="319454"/>
            <a:ext cx="51453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Сегодня на уроке:</a:t>
            </a:r>
            <a:endParaRPr sz="36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4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193" y="3789040"/>
            <a:ext cx="2091298" cy="27083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3" name="Google Shape;503;p21"/>
          <p:cNvGraphicFramePr/>
          <p:nvPr>
            <p:extLst>
              <p:ext uri="{D42A27DB-BD31-4B8C-83A1-F6EECF244321}">
                <p14:modId xmlns:p14="http://schemas.microsoft.com/office/powerpoint/2010/main" val="253155043"/>
              </p:ext>
            </p:extLst>
          </p:nvPr>
        </p:nvGraphicFramePr>
        <p:xfrm>
          <a:off x="985158" y="785349"/>
          <a:ext cx="7170956" cy="3492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7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Структура ПОПС-формулы:</a:t>
                      </a:r>
                      <a:endParaRPr sz="36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38000" algn="l" rtl="0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 – позиция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(Я думаю, что …)</a:t>
                      </a:r>
                      <a:endParaRPr sz="1600" b="1" dirty="0">
                        <a:solidFill>
                          <a:srgbClr val="434343"/>
                        </a:solidFill>
                      </a:endParaRPr>
                    </a:p>
                    <a:p>
                      <a:pPr marL="342900" marR="0" lvl="0" indent="-238000" algn="l" rtl="0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– объяснение 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(Потому что …)</a:t>
                      </a:r>
                      <a:endParaRPr sz="1600" b="1" dirty="0">
                        <a:solidFill>
                          <a:srgbClr val="434343"/>
                        </a:solidFill>
                      </a:endParaRPr>
                    </a:p>
                    <a:p>
                      <a:pPr marL="342900" marR="0" lvl="0" indent="-238000" algn="l" rtl="0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 – пример 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(Например, …)</a:t>
                      </a:r>
                      <a:endParaRPr sz="1600" b="1" dirty="0">
                        <a:solidFill>
                          <a:srgbClr val="434343"/>
                        </a:solidFill>
                      </a:endParaRPr>
                    </a:p>
                    <a:p>
                      <a:pPr marL="342900" marR="0" lvl="0" indent="-238000" algn="l" rtl="0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– следствие 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(Таким образом …)</a:t>
                      </a:r>
                      <a:endParaRPr sz="1600" b="1" dirty="0">
                        <a:solidFill>
                          <a:srgbClr val="434343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2"/>
          <p:cNvSpPr txBox="1"/>
          <p:nvPr/>
        </p:nvSpPr>
        <p:spPr>
          <a:xfrm>
            <a:off x="775607" y="468087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09" name="Google Shape;509;p22"/>
          <p:cNvGraphicFramePr/>
          <p:nvPr>
            <p:extLst>
              <p:ext uri="{D42A27DB-BD31-4B8C-83A1-F6EECF244321}">
                <p14:modId xmlns:p14="http://schemas.microsoft.com/office/powerpoint/2010/main" val="2485083608"/>
              </p:ext>
            </p:extLst>
          </p:nvPr>
        </p:nvGraphicFramePr>
        <p:xfrm>
          <a:off x="395536" y="1037671"/>
          <a:ext cx="8506254" cy="4584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0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</a:t>
                      </a:r>
                      <a:r>
                        <a:rPr lang="ru-RU"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согласен (-на) с высказыванием Рэя Брэдбери </a:t>
                      </a:r>
                      <a:endParaRPr lang="ru-RU" sz="2500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том, что «Фантастика – это архитектура наших мечтаний, и наши книги будут вдохновлять наши следующие поколения мечтателей».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Потому что </a:t>
                      </a:r>
                      <a:r>
                        <a:rPr lang="ru-RU" sz="2500" i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5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жанр фантастики позволяет моделировать мечты человека о светлом будущем. 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Я могу доказать это тем, что сам писатель был 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вдохновлён творчеством фантастов, причисляя их </a:t>
                      </a:r>
                      <a:endParaRPr lang="ru-RU" sz="2500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 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близким родственникам.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Таким образом, </a:t>
                      </a:r>
                      <a:r>
                        <a:rPr lang="ru-RU" sz="25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Рэй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Брэдбери, сам являясь 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архитектором мечтаний, призывает своим творчеством 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смело смотреть в будущее!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0" name="Google Shape;510;p22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1" name="Google Shape;511;p22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1706721" y="279300"/>
            <a:ext cx="5420313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56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Google Shape;517;p23"/>
          <p:cNvGraphicFramePr/>
          <p:nvPr>
            <p:extLst>
              <p:ext uri="{D42A27DB-BD31-4B8C-83A1-F6EECF244321}">
                <p14:modId xmlns:p14="http://schemas.microsoft.com/office/powerpoint/2010/main" val="432000611"/>
              </p:ext>
            </p:extLst>
          </p:nvPr>
        </p:nvGraphicFramePr>
        <p:xfrm>
          <a:off x="781085" y="1348827"/>
          <a:ext cx="7581825" cy="158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8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ассоциативный куст </a:t>
                      </a:r>
                      <a:endParaRPr lang="ru-RU" sz="2600" b="1" dirty="0" smtClean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 smtClean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600" b="1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Рэй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Брэдбери » из 7-8  слов </a:t>
                      </a:r>
                      <a:endParaRPr lang="ru-RU" sz="2600" b="1" dirty="0" smtClean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 smtClean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имена существительные, имена прилагательные).</a:t>
                      </a:r>
                      <a:endParaRPr sz="2600" dirty="0">
                        <a:solidFill>
                          <a:srgbClr val="434343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8" name="Google Shape;518;p23"/>
          <p:cNvSpPr txBox="1"/>
          <p:nvPr/>
        </p:nvSpPr>
        <p:spPr>
          <a:xfrm>
            <a:off x="971600" y="260648"/>
            <a:ext cx="736965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19" name="Google Shape;519;p23"/>
          <p:cNvCxnSpPr>
            <a:stCxn id="520" idx="6"/>
          </p:cNvCxnSpPr>
          <p:nvPr/>
        </p:nvCxnSpPr>
        <p:spPr>
          <a:xfrm>
            <a:off x="5922671" y="4487495"/>
            <a:ext cx="81540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1" name="Google Shape;521;p23"/>
          <p:cNvCxnSpPr>
            <a:stCxn id="520" idx="1"/>
          </p:cNvCxnSpPr>
          <p:nvPr/>
        </p:nvCxnSpPr>
        <p:spPr>
          <a:xfrm rot="10800000">
            <a:off x="3175199" y="3268900"/>
            <a:ext cx="667575" cy="6714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2" name="Google Shape;522;p23"/>
          <p:cNvCxnSpPr>
            <a:stCxn id="520" idx="7"/>
          </p:cNvCxnSpPr>
          <p:nvPr/>
        </p:nvCxnSpPr>
        <p:spPr>
          <a:xfrm rot="10800000" flipH="1">
            <a:off x="5565817" y="3300700"/>
            <a:ext cx="699075" cy="639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3" name="Google Shape;523;p23"/>
          <p:cNvCxnSpPr>
            <a:stCxn id="520" idx="5"/>
          </p:cNvCxnSpPr>
          <p:nvPr/>
        </p:nvCxnSpPr>
        <p:spPr>
          <a:xfrm>
            <a:off x="5565817" y="5034690"/>
            <a:ext cx="1179675" cy="5904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4" name="Google Shape;524;p23"/>
          <p:cNvCxnSpPr>
            <a:stCxn id="520" idx="0"/>
          </p:cNvCxnSpPr>
          <p:nvPr/>
        </p:nvCxnSpPr>
        <p:spPr>
          <a:xfrm rot="10800000">
            <a:off x="4704296" y="3132545"/>
            <a:ext cx="0" cy="581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5" name="Google Shape;525;p23"/>
          <p:cNvCxnSpPr>
            <a:stCxn id="520" idx="2"/>
          </p:cNvCxnSpPr>
          <p:nvPr/>
        </p:nvCxnSpPr>
        <p:spPr>
          <a:xfrm rot="10800000">
            <a:off x="2737346" y="4487495"/>
            <a:ext cx="748575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6" name="Google Shape;526;p23"/>
          <p:cNvCxnSpPr>
            <a:stCxn id="520" idx="3"/>
          </p:cNvCxnSpPr>
          <p:nvPr/>
        </p:nvCxnSpPr>
        <p:spPr>
          <a:xfrm flipH="1">
            <a:off x="2668724" y="5034690"/>
            <a:ext cx="1174050" cy="5904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0" name="Google Shape;520;p23"/>
          <p:cNvSpPr/>
          <p:nvPr/>
        </p:nvSpPr>
        <p:spPr>
          <a:xfrm>
            <a:off x="3485921" y="3713645"/>
            <a:ext cx="2436750" cy="1547700"/>
          </a:xfrm>
          <a:prstGeom prst="ellipse">
            <a:avLst/>
          </a:prstGeom>
          <a:solidFill>
            <a:srgbClr val="B22C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Рэй</a:t>
            </a: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Брэдбери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27" name="Google Shape;527;p23"/>
          <p:cNvCxnSpPr/>
          <p:nvPr/>
        </p:nvCxnSpPr>
        <p:spPr>
          <a:xfrm>
            <a:off x="4704343" y="5261308"/>
            <a:ext cx="0" cy="7149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28" name="Google Shape;5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446" y="3867946"/>
            <a:ext cx="1967081" cy="262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9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"/>
          <p:cNvSpPr/>
          <p:nvPr/>
        </p:nvSpPr>
        <p:spPr>
          <a:xfrm>
            <a:off x="1490288" y="4401750"/>
            <a:ext cx="18909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оптимист</a:t>
            </a: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Google Shape;534;p24"/>
          <p:cNvSpPr/>
          <p:nvPr/>
        </p:nvSpPr>
        <p:spPr>
          <a:xfrm>
            <a:off x="611560" y="2938000"/>
            <a:ext cx="1892803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книголюб</a:t>
            </a: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5" name="Google Shape;535;p24"/>
          <p:cNvSpPr/>
          <p:nvPr/>
        </p:nvSpPr>
        <p:spPr>
          <a:xfrm>
            <a:off x="1110788" y="1719550"/>
            <a:ext cx="18315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поэт</a:t>
            </a: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6" name="Google Shape;536;p24"/>
          <p:cNvSpPr/>
          <p:nvPr/>
        </p:nvSpPr>
        <p:spPr>
          <a:xfrm>
            <a:off x="6031931" y="1751350"/>
            <a:ext cx="18315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фантаст</a:t>
            </a: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7" name="Google Shape;537;p24"/>
          <p:cNvSpPr/>
          <p:nvPr/>
        </p:nvSpPr>
        <p:spPr>
          <a:xfrm>
            <a:off x="5567054" y="4401750"/>
            <a:ext cx="2173298" cy="9075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архитектор мечтаний</a:t>
            </a: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Google Shape;538;p24"/>
          <p:cNvSpPr/>
          <p:nvPr/>
        </p:nvSpPr>
        <p:spPr>
          <a:xfrm>
            <a:off x="3525919" y="1368724"/>
            <a:ext cx="18909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писатель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39" name="Google Shape;539;p24"/>
          <p:cNvCxnSpPr>
            <a:stCxn id="540" idx="6"/>
            <a:endCxn id="541" idx="1"/>
          </p:cNvCxnSpPr>
          <p:nvPr/>
        </p:nvCxnSpPr>
        <p:spPr>
          <a:xfrm>
            <a:off x="5913802" y="3264100"/>
            <a:ext cx="591266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2" name="Google Shape;542;p24"/>
          <p:cNvCxnSpPr>
            <a:stCxn id="540" idx="1"/>
            <a:endCxn id="535" idx="3"/>
          </p:cNvCxnSpPr>
          <p:nvPr/>
        </p:nvCxnSpPr>
        <p:spPr>
          <a:xfrm flipH="1" flipV="1">
            <a:off x="2942288" y="2045650"/>
            <a:ext cx="596961" cy="6712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3" name="Google Shape;543;p24"/>
          <p:cNvCxnSpPr>
            <a:stCxn id="540" idx="7"/>
            <a:endCxn id="536" idx="1"/>
          </p:cNvCxnSpPr>
          <p:nvPr/>
        </p:nvCxnSpPr>
        <p:spPr>
          <a:xfrm flipV="1">
            <a:off x="5506393" y="2077450"/>
            <a:ext cx="525538" cy="6394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4" name="Google Shape;544;p24"/>
          <p:cNvCxnSpPr>
            <a:stCxn id="540" idx="5"/>
            <a:endCxn id="537" idx="0"/>
          </p:cNvCxnSpPr>
          <p:nvPr/>
        </p:nvCxnSpPr>
        <p:spPr>
          <a:xfrm>
            <a:off x="5506393" y="3811295"/>
            <a:ext cx="1147310" cy="5904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5" name="Google Shape;545;p24"/>
          <p:cNvCxnSpPr>
            <a:stCxn id="540" idx="0"/>
            <a:endCxn id="538" idx="2"/>
          </p:cNvCxnSpPr>
          <p:nvPr/>
        </p:nvCxnSpPr>
        <p:spPr>
          <a:xfrm flipH="1" flipV="1">
            <a:off x="4471369" y="2020924"/>
            <a:ext cx="51452" cy="469326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6" name="Google Shape;546;p24"/>
          <p:cNvCxnSpPr>
            <a:stCxn id="540" idx="2"/>
            <a:endCxn id="534" idx="3"/>
          </p:cNvCxnSpPr>
          <p:nvPr/>
        </p:nvCxnSpPr>
        <p:spPr>
          <a:xfrm flipH="1">
            <a:off x="2504363" y="3264100"/>
            <a:ext cx="627477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7" name="Google Shape;547;p24"/>
          <p:cNvCxnSpPr>
            <a:stCxn id="540" idx="3"/>
            <a:endCxn id="533" idx="0"/>
          </p:cNvCxnSpPr>
          <p:nvPr/>
        </p:nvCxnSpPr>
        <p:spPr>
          <a:xfrm flipH="1">
            <a:off x="2435738" y="3811295"/>
            <a:ext cx="1103511" cy="5904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0" name="Google Shape;540;p24"/>
          <p:cNvSpPr/>
          <p:nvPr/>
        </p:nvSpPr>
        <p:spPr>
          <a:xfrm>
            <a:off x="3131840" y="2490250"/>
            <a:ext cx="2781962" cy="1547700"/>
          </a:xfrm>
          <a:prstGeom prst="ellipse">
            <a:avLst/>
          </a:prstGeom>
          <a:solidFill>
            <a:srgbClr val="B22C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Рэй</a:t>
            </a:r>
            <a:r>
              <a:rPr lang="ru-RU" sz="2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Брэдбери</a:t>
            </a:r>
            <a:endParaRPr sz="2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8" name="Google Shape;548;p24"/>
          <p:cNvSpPr/>
          <p:nvPr/>
        </p:nvSpPr>
        <p:spPr>
          <a:xfrm>
            <a:off x="3525910" y="4752813"/>
            <a:ext cx="18909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сценарист</a:t>
            </a: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49" name="Google Shape;549;p24"/>
          <p:cNvCxnSpPr>
            <a:endCxn id="548" idx="0"/>
          </p:cNvCxnSpPr>
          <p:nvPr/>
        </p:nvCxnSpPr>
        <p:spPr>
          <a:xfrm>
            <a:off x="4471360" y="4037913"/>
            <a:ext cx="0" cy="7149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1" name="Google Shape;541;p24"/>
          <p:cNvSpPr/>
          <p:nvPr/>
        </p:nvSpPr>
        <p:spPr>
          <a:xfrm>
            <a:off x="6505068" y="2938000"/>
            <a:ext cx="2171387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драматург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1797161" y="443825"/>
            <a:ext cx="5348304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727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5"/>
          <p:cNvSpPr txBox="1"/>
          <p:nvPr/>
        </p:nvSpPr>
        <p:spPr>
          <a:xfrm>
            <a:off x="1002150" y="506650"/>
            <a:ext cx="71397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24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25"/>
          <p:cNvSpPr txBox="1"/>
          <p:nvPr/>
        </p:nvSpPr>
        <p:spPr>
          <a:xfrm>
            <a:off x="1441001" y="1176255"/>
            <a:ext cx="6261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«Знаю. Хочу узнать. Узнал.»</a:t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57" name="Google Shape;557;p25"/>
          <p:cNvGraphicFramePr/>
          <p:nvPr/>
        </p:nvGraphicFramePr>
        <p:xfrm>
          <a:off x="1316069" y="1921113"/>
          <a:ext cx="6386906" cy="1775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Знаю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Хочу узнать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Узнал 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8" name="Google Shape;5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363" y="3003750"/>
            <a:ext cx="1643175" cy="292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3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 txBox="1">
            <a:spLocks noGrp="1"/>
          </p:cNvSpPr>
          <p:nvPr>
            <p:ph type="ctrTitle"/>
          </p:nvPr>
        </p:nvSpPr>
        <p:spPr>
          <a:xfrm>
            <a:off x="1020536" y="468085"/>
            <a:ext cx="7157306" cy="13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64" name="Google Shape;564;p26"/>
          <p:cNvGraphicFramePr/>
          <p:nvPr>
            <p:extLst>
              <p:ext uri="{D42A27DB-BD31-4B8C-83A1-F6EECF244321}">
                <p14:modId xmlns:p14="http://schemas.microsoft.com/office/powerpoint/2010/main" val="1072869414"/>
              </p:ext>
            </p:extLst>
          </p:nvPr>
        </p:nvGraphicFramePr>
        <p:xfrm>
          <a:off x="911408" y="1586387"/>
          <a:ext cx="7321201" cy="3354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1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Знаю</a:t>
                      </a:r>
                      <a:endParaRPr sz="24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Хочу узнать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Узнал 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 романе 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«451 градус по Фаренгейту»; об экранизации «Марсианских хроник».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Прочитать другие произведения писателя.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 многостороннем таланте Рэя Брэдбери; </a:t>
                      </a:r>
                      <a:endParaRPr lang="ru-RU" sz="24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 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«космических» наградах писателя.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Предположил (-а),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поменяется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мир без книг.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5" name="Google Shape;565;p26"/>
          <p:cNvSpPr/>
          <p:nvPr/>
        </p:nvSpPr>
        <p:spPr>
          <a:xfrm>
            <a:off x="2123728" y="522767"/>
            <a:ext cx="5256584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869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869190" y="368262"/>
            <a:ext cx="3318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УРОКА: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" name="Google Shape;362;p3"/>
          <p:cNvSpPr/>
          <p:nvPr/>
        </p:nvSpPr>
        <p:spPr>
          <a:xfrm>
            <a:off x="984281" y="1372025"/>
            <a:ext cx="720676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познакомились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творчеством американского писателя Рэя Брэдбери; 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извлекли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синтезировали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информацию,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сделали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выводы 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 основе полученных сведений, выражая собственное мнение;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использовали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простые и сложные предложения, соответствующие ситуации устного или письменного общения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6559354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/>
          <p:nvPr/>
        </p:nvSpPr>
        <p:spPr>
          <a:xfrm>
            <a:off x="0" y="-4350"/>
            <a:ext cx="29178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3643875" y="991725"/>
            <a:ext cx="4566825" cy="48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Tahoma"/>
              <a:buNone/>
            </a:pPr>
            <a:r>
              <a:rPr lang="ru-RU" sz="3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Отец голливудской актрисы Эмилии Кларк дал когда-то своей дочери такой совет: </a:t>
            </a:r>
            <a:r>
              <a:rPr lang="ru-RU" sz="30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«Никогда не доверяй людям, у которых телевизор больше книжной полки».</a:t>
            </a:r>
            <a:endParaRPr sz="30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0" name="Google Shape;370;p4" descr="C:\Users\Компьютер-8\Desktop\images (1).jpg"/>
          <p:cNvPicPr preferRelativeResize="0"/>
          <p:nvPr/>
        </p:nvPicPr>
        <p:blipFill rotWithShape="1">
          <a:blip r:embed="rId3">
            <a:alphaModFix/>
          </a:blip>
          <a:srcRect l="19478"/>
          <a:stretch/>
        </p:blipFill>
        <p:spPr>
          <a:xfrm>
            <a:off x="675000" y="912450"/>
            <a:ext cx="2686950" cy="286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5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Google Shape;375;p5"/>
          <p:cNvGraphicFramePr/>
          <p:nvPr/>
        </p:nvGraphicFramePr>
        <p:xfrm>
          <a:off x="1628770" y="2112231"/>
          <a:ext cx="5886451" cy="2698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2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7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7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7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>
                          <a:solidFill>
                            <a:srgbClr val="11111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«Никогда не доверяй людям, у которых телевизор больше книжной полки».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6" name="Google Shape;376;p5"/>
          <p:cNvSpPr/>
          <p:nvPr/>
        </p:nvSpPr>
        <p:spPr>
          <a:xfrm>
            <a:off x="3603253" y="1883619"/>
            <a:ext cx="181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77" name="Google Shape;377;p5"/>
          <p:cNvGraphicFramePr/>
          <p:nvPr>
            <p:extLst>
              <p:ext uri="{D42A27DB-BD31-4B8C-83A1-F6EECF244321}">
                <p14:modId xmlns:p14="http://schemas.microsoft.com/office/powerpoint/2010/main" val="2805899317"/>
              </p:ext>
            </p:extLst>
          </p:nvPr>
        </p:nvGraphicFramePr>
        <p:xfrm>
          <a:off x="921200" y="610467"/>
          <a:ext cx="7301588" cy="11216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0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Прокомментируйте цитату, заполнив двухчастный дневник.</a:t>
                      </a:r>
                      <a:endParaRPr sz="32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" name="Google Shape;37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494" y="3258226"/>
            <a:ext cx="1962131" cy="261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8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/>
          <p:nvPr/>
        </p:nvSpPr>
        <p:spPr>
          <a:xfrm>
            <a:off x="3603253" y="1883619"/>
            <a:ext cx="181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1838699" y="545675"/>
            <a:ext cx="5466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 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85" name="Google Shape;385;p6"/>
          <p:cNvGraphicFramePr/>
          <p:nvPr/>
        </p:nvGraphicFramePr>
        <p:xfrm>
          <a:off x="1193339" y="1469181"/>
          <a:ext cx="6868125" cy="35981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7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7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7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«Никогда не доверяй людям, у которых телевизор больше книжной полки».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Речь идёт об исключительной пользе книг, пользе чтения. Начитанный человек, как правило, эрудированный и уверенный.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/>
          <p:nvPr/>
        </p:nvSpPr>
        <p:spPr>
          <a:xfrm>
            <a:off x="6928125" y="-4350"/>
            <a:ext cx="22158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1" name="Google Shape;391;p7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2" name="Google Shape;392;p7"/>
          <p:cNvSpPr/>
          <p:nvPr/>
        </p:nvSpPr>
        <p:spPr>
          <a:xfrm>
            <a:off x="3603253" y="1883619"/>
            <a:ext cx="181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93" name="Google Shape;393;p7"/>
          <p:cNvGraphicFramePr/>
          <p:nvPr/>
        </p:nvGraphicFramePr>
        <p:xfrm>
          <a:off x="723899" y="476167"/>
          <a:ext cx="7301588" cy="4206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0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4" name="Google Shape;394;p7"/>
          <p:cNvSpPr/>
          <p:nvPr/>
        </p:nvSpPr>
        <p:spPr>
          <a:xfrm>
            <a:off x="395536" y="367033"/>
            <a:ext cx="6193308" cy="620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ahoma"/>
              <a:buNone/>
            </a:pPr>
            <a:r>
              <a:rPr lang="ru-RU" sz="2100" b="0" i="0" u="none" strike="noStrike" cap="none" dirty="0" err="1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Рэй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 Брэдбери родился </a:t>
            </a:r>
            <a:r>
              <a:rPr lang="ru-RU" sz="21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 августа 1920 года в городе </a:t>
            </a:r>
            <a:r>
              <a:rPr lang="ru-RU" sz="21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Уокиган</a:t>
            </a:r>
            <a:r>
              <a:rPr lang="ru-RU" sz="21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штат Иллинойс.  </a:t>
            </a:r>
            <a:endParaRPr lang="ru-RU" sz="21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ahoma"/>
              <a:buNone/>
            </a:pPr>
            <a:r>
              <a:rPr lang="ru-RU" sz="2100" b="0" i="0" u="none" strike="noStrike" cap="none" dirty="0" smtClean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Во 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время Великой депрессии в 1934 году семья Брэдбери переехала в Лос-Анджелес. Там </a:t>
            </a:r>
            <a:r>
              <a:rPr lang="ru-RU" sz="2100" b="0" i="0" u="none" strike="noStrike" cap="none" dirty="0" err="1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Рэй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 в 1938 году окончил среднюю школу. Три последующих года своей жизни юноша провёл, продавая газеты на улицах Лос-Анджелеса. Из-за затруднённого материального положения семьи денег на высшее образование не было, и Брэдбери так и не смог поступить в колледж. </a:t>
            </a:r>
            <a:endParaRPr lang="ru-RU" sz="2100" b="0" i="0" u="none" strike="noStrike" cap="none" dirty="0" smtClean="0">
              <a:solidFill>
                <a:srgbClr val="20212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ahoma"/>
              <a:buNone/>
            </a:pPr>
            <a:r>
              <a:rPr lang="ru-RU" sz="2100" b="0" i="0" u="none" strike="noStrike" cap="none" dirty="0" smtClean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Но 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отсутствие дальнейшего образования </a:t>
            </a:r>
            <a:endParaRPr lang="ru-RU" sz="2100" b="0" i="0" u="none" strike="noStrike" cap="none" dirty="0" smtClean="0">
              <a:solidFill>
                <a:srgbClr val="20212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ahoma"/>
              <a:buNone/>
            </a:pPr>
            <a:r>
              <a:rPr lang="ru-RU" sz="2100" b="0" i="0" u="none" strike="noStrike" cap="none" dirty="0" smtClean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не 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сильно помешало ему в жизни, о чём писатель упомянул в своей статье </a:t>
            </a:r>
            <a:endParaRPr lang="ru-RU" sz="2100" b="0" i="0" u="none" strike="noStrike" cap="none" dirty="0" smtClean="0">
              <a:solidFill>
                <a:srgbClr val="20212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ahoma"/>
              <a:buNone/>
            </a:pPr>
            <a:r>
              <a:rPr lang="ru-RU" sz="2100" b="0" i="0" u="none" strike="noStrike" cap="none" dirty="0" smtClean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Как вместо колледжа я закончил библиотеку, или мысли подростка, побывавшего на </a:t>
            </a:r>
            <a:r>
              <a:rPr lang="ru-RU" sz="2100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Л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уне в 1932-м». Он вспоминал: «Когда мне было 19 лет, я не мог поступить в колледж: я был из бедной семьи. Денег у нас не было, так что </a:t>
            </a:r>
            <a:endParaRPr lang="ru-RU" sz="2100" b="0" i="0" u="none" strike="noStrike" cap="none" dirty="0" smtClean="0">
              <a:solidFill>
                <a:srgbClr val="20212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ahoma"/>
              <a:buNone/>
            </a:pPr>
            <a:r>
              <a:rPr lang="ru-RU" sz="2100" b="0" i="0" u="none" strike="noStrike" cap="none" dirty="0" smtClean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я </a:t>
            </a:r>
            <a:r>
              <a:rPr lang="ru-RU" sz="2100" b="0" i="0" u="none" strike="noStrike" cap="none" dirty="0">
                <a:solidFill>
                  <a:srgbClr val="202122"/>
                </a:solidFill>
                <a:latin typeface="Tahoma"/>
                <a:ea typeface="Tahoma"/>
                <a:cs typeface="Tahoma"/>
                <a:sym typeface="Tahoma"/>
              </a:rPr>
              <a:t>ходил в библиотеку. Три дня в неделю я читал книги. В 27 лет вместо университета я окончил библиотеку».</a:t>
            </a:r>
            <a:endParaRPr sz="21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5" name="Google Shape;395;p7" descr="C:\Users\Компьютер-8\Desktop\7_2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844" y="544275"/>
            <a:ext cx="1880100" cy="3209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9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"/>
          <p:cNvSpPr/>
          <p:nvPr/>
        </p:nvSpPr>
        <p:spPr>
          <a:xfrm>
            <a:off x="6928125" y="-4350"/>
            <a:ext cx="22158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01" name="Google Shape;401;p8"/>
          <p:cNvGraphicFramePr/>
          <p:nvPr>
            <p:extLst>
              <p:ext uri="{D42A27DB-BD31-4B8C-83A1-F6EECF244321}">
                <p14:modId xmlns:p14="http://schemas.microsoft.com/office/powerpoint/2010/main" val="3500987730"/>
              </p:ext>
            </p:extLst>
          </p:nvPr>
        </p:nvGraphicFramePr>
        <p:xfrm>
          <a:off x="230981" y="332656"/>
          <a:ext cx="5349131" cy="5715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4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Брэдбери впервые попробовал себя в литературе в двенадцать лет, когда написал продолжение </a:t>
                      </a:r>
                      <a:endParaRPr lang="ru-RU" sz="25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 </a:t>
                      </a:r>
                      <a:r>
                        <a:rPr lang="ru-RU" sz="25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«Великому воину Марса» </a:t>
                      </a:r>
                      <a:endParaRPr lang="ru-RU" sz="25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Э</a:t>
                      </a:r>
                      <a:r>
                        <a:rPr lang="ru-RU" sz="25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Берроуза. Писатель упомянул </a:t>
                      </a:r>
                      <a:endParaRPr lang="ru-RU" sz="25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5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одном из интервью, что из-за бедности в то время просто не мог позволить купить себе книгу, </a:t>
                      </a:r>
                      <a:endParaRPr lang="ru-RU" sz="25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5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тогда сам решил вообразить, что может быть дальше. Брэдбери признавал влияние Берроуза на своё творчество, в частности, «Марсианские хроники» Брэдбери не были бы написаны, не прочти он Берроуза.</a:t>
                      </a:r>
                      <a:endParaRPr sz="2500" dirty="0"/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2" name="Google Shape;402;p8" descr="C:\Users\Компьютер-8\Desktop\cont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612" y="2996952"/>
            <a:ext cx="1404225" cy="2982600"/>
          </a:xfrm>
          <a:prstGeom prst="roundRect">
            <a:avLst>
              <a:gd name="adj" fmla="val 6254"/>
            </a:avLst>
          </a:prstGeom>
          <a:noFill/>
          <a:ln>
            <a:noFill/>
          </a:ln>
        </p:spPr>
      </p:pic>
      <p:sp>
        <p:nvSpPr>
          <p:cNvPr id="403" name="Google Shape;403;p8" descr="C:\Users\%D0%9A%D0%BE%D0%BC%D0%BF%D1%8C%D1%8E%D1%82%D0%B5%D1%80-8\Desktop\scale_1200.webp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4" name="Google Shape;404;p8" descr="C:\Users\%D0%9A%D0%BE%D0%BC%D0%BF%D1%8C%D1%8E%D1%82%D0%B5%D1%80-8\Desktop\scale_1200.webp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5" name="Google Shape;405;p8" descr="Марсианские хроники Рэя Бредбери | Книжный класс | Яндекс Дзе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450" y="662350"/>
            <a:ext cx="2708550" cy="203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3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/>
          <p:nvPr/>
        </p:nvSpPr>
        <p:spPr>
          <a:xfrm>
            <a:off x="6385275" y="-4350"/>
            <a:ext cx="27587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1" name="Google Shape;411;p9"/>
          <p:cNvGraphicFramePr/>
          <p:nvPr>
            <p:extLst>
              <p:ext uri="{D42A27DB-BD31-4B8C-83A1-F6EECF244321}">
                <p14:modId xmlns:p14="http://schemas.microsoft.com/office/powerpoint/2010/main" val="122138556"/>
              </p:ext>
            </p:extLst>
          </p:nvPr>
        </p:nvGraphicFramePr>
        <p:xfrm>
          <a:off x="179512" y="332656"/>
          <a:ext cx="5630044" cy="57835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3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то время Брэдбери много работал, постепенно оттачивая литературное мастерство и формируя индивидуальный стиль. В 1939—1940 гг. он издавал  журнал «Футуриа фантазия», в котором впервые стал размышлять о будущем </a:t>
                      </a:r>
                      <a:endParaRPr lang="ru-RU" sz="22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2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его опасностях. К 1942 году Брэдбери окончательно перестал продавать газеты и полностью переш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 на литературный заработок, создавая до 52 рассказов </a:t>
                      </a:r>
                      <a:endParaRPr lang="ru-RU" sz="22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год.</a:t>
                      </a:r>
                      <a:r>
                        <a:rPr lang="ru-RU" sz="22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Тогда Брэдбери также активно следил за развитием науки и техники, посетил Всемирную выставку </a:t>
                      </a:r>
                      <a:endParaRPr lang="ru-RU" sz="22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2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Чикаго и Всемирную выставку в </a:t>
                      </a:r>
                      <a:endParaRPr lang="ru-RU" sz="220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Нью-Йорке </a:t>
                      </a:r>
                      <a:r>
                        <a:rPr lang="ru-RU" sz="22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(1939).</a:t>
                      </a:r>
                      <a:endParaRPr sz="1600" dirty="0"/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2" name="Google Shape;412;p9" descr="C:\Users\Компьютер-8\Desktop\Frank_Buck's_Jungleland_(souvenir_booklet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131" y="635725"/>
            <a:ext cx="1454850" cy="2768400"/>
          </a:xfrm>
          <a:prstGeom prst="roundRect">
            <a:avLst>
              <a:gd name="adj" fmla="val 7318"/>
            </a:avLst>
          </a:prstGeom>
          <a:noFill/>
          <a:ln>
            <a:noFill/>
          </a:ln>
        </p:spPr>
      </p:pic>
      <p:pic>
        <p:nvPicPr>
          <p:cNvPr id="413" name="Google Shape;413;p9" descr="C:\Users\Компьютер-8\Desktop\Chicago_world's_fair,_a_century_of_progress,_expo_poster,_1933,_2.jpg"/>
          <p:cNvPicPr preferRelativeResize="0"/>
          <p:nvPr/>
        </p:nvPicPr>
        <p:blipFill rotWithShape="1">
          <a:blip r:embed="rId4">
            <a:alphaModFix/>
          </a:blip>
          <a:srcRect r="2505"/>
          <a:stretch/>
        </p:blipFill>
        <p:spPr>
          <a:xfrm>
            <a:off x="6459736" y="3573016"/>
            <a:ext cx="1322100" cy="2698800"/>
          </a:xfrm>
          <a:prstGeom prst="roundRect">
            <a:avLst>
              <a:gd name="adj" fmla="val 8299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/>
          <p:nvPr/>
        </p:nvSpPr>
        <p:spPr>
          <a:xfrm>
            <a:off x="6928125" y="-4350"/>
            <a:ext cx="22158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9" name="Google Shape;419;p10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20" name="Google Shape;420;p10"/>
          <p:cNvGraphicFramePr/>
          <p:nvPr>
            <p:extLst>
              <p:ext uri="{D42A27DB-BD31-4B8C-83A1-F6EECF244321}">
                <p14:modId xmlns:p14="http://schemas.microsoft.com/office/powerpoint/2010/main" val="475313789"/>
              </p:ext>
            </p:extLst>
          </p:nvPr>
        </p:nvGraphicFramePr>
        <p:xfrm>
          <a:off x="107504" y="188640"/>
          <a:ext cx="6192688" cy="640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Всемирная слава пришла к Брэдбери после издания романа «451 градус по Фаренгейту» в 1953 году</a:t>
                      </a:r>
                      <a:r>
                        <a:rPr lang="ru-RU" sz="2100" i="0" u="none" strike="noStrike" cap="none" baseline="300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ru-RU" sz="210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 Научно-фантастический роман-антиутопия описывает американское общество близкого будущего, в котором книги находятся под запретом; «пожарные», к числу которых принадлежит и главный герой Гай </a:t>
                      </a:r>
                      <a:r>
                        <a:rPr lang="ru-RU" sz="2100" i="0" u="none" strike="noStrike" cap="non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Монтэг</a:t>
                      </a:r>
                      <a:r>
                        <a:rPr lang="ru-RU" sz="210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сжигают любые найденные книги. В ходе романа </a:t>
                      </a:r>
                      <a:r>
                        <a:rPr lang="ru-RU" sz="2100" i="0" u="none" strike="noStrike" cap="non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Монтэг</a:t>
                      </a:r>
                      <a:r>
                        <a:rPr lang="ru-RU" sz="210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разочаровывается в идеалах общества, частью которого он является, становится изгоем и присоединяется к небольшой подпольной группе маргиналов, сторонники которой заучивают тексты книг, чтобы спасти их для потомков. Название книги объясняется в эпиграфе: «451 градус по Фаренгейту — температура, при которой воспламеняется и горит бумага». В 1966 году режиссёр Франсуа </a:t>
                      </a:r>
                      <a:r>
                        <a:rPr lang="ru-RU" sz="2100" i="0" u="none" strike="noStrike" cap="non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Трюффо</a:t>
                      </a:r>
                      <a:r>
                        <a:rPr lang="ru-RU" sz="210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экранизировал роман, выпустив полнометражный фильм </a:t>
                      </a:r>
                      <a:endParaRPr lang="ru-RU" sz="2100" i="0" u="none" strike="noStrike" cap="none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i="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10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451 градус по Фаренгейту». </a:t>
                      </a:r>
                      <a:endParaRPr sz="2100" i="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1" name="Google Shape;421;p10" descr="C:\Users\Компьютер-8\Desktop\239px-451_градус_по_Фаренгейту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330" y="540228"/>
            <a:ext cx="1927669" cy="430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4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811</Words>
  <Application>Microsoft Office PowerPoint</Application>
  <PresentationFormat>Экран (4:3)</PresentationFormat>
  <Paragraphs>178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Спрогнозируйте ситуацию в романе в случае сожжения последней на Земле книги.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57</cp:revision>
  <dcterms:created xsi:type="dcterms:W3CDTF">2020-07-18T05:19:20Z</dcterms:created>
  <dcterms:modified xsi:type="dcterms:W3CDTF">2024-12-13T13:26:21Z</dcterms:modified>
</cp:coreProperties>
</file>