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39c78fead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539c78fea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39c78fead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539c78fea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71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6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Нравственные проблемы </a:t>
            </a:r>
            <a:endParaRPr lang="ru-RU" sz="2400" b="1" dirty="0"/>
          </a:p>
          <a:p>
            <a:pPr lvl="0" algn="ctr"/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 повести </a:t>
            </a:r>
          </a:p>
          <a:p>
            <a:pPr lvl="0" algn="ctr"/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Ч. Айтматова «Белый пароход»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sz="2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1100"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39c78fead_0_2"/>
          <p:cNvSpPr txBox="1"/>
          <p:nvPr/>
        </p:nvSpPr>
        <p:spPr>
          <a:xfrm>
            <a:off x="644978" y="1872343"/>
            <a:ext cx="64089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5" name="Google Shape;435;g539c78fead_0_2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6" name="Google Shape;436;g539c78fead_0_2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7" name="Google Shape;437;g539c78fead_0_2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g539c78fead_0_2"/>
          <p:cNvSpPr/>
          <p:nvPr/>
        </p:nvSpPr>
        <p:spPr>
          <a:xfrm>
            <a:off x="997914" y="989850"/>
            <a:ext cx="72432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Тема добра и зла – центральная тема творчества Ч. Айтматова, </a:t>
            </a:r>
            <a:endParaRPr lang="ru-RU" sz="3000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именем которого вы хорошо знакомы. «Белый пароход» — трагическая повесть о детстве, разрушенном жестокостью взрослых. Ч. Айтматов поднимает в ней нравственные 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проблемы.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697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"/>
          <p:cNvSpPr txBox="1">
            <a:spLocks noGrp="1"/>
          </p:cNvSpPr>
          <p:nvPr>
            <p:ph type="ctrTitle"/>
          </p:nvPr>
        </p:nvSpPr>
        <p:spPr>
          <a:xfrm>
            <a:off x="899592" y="260648"/>
            <a:ext cx="736965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36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Диалог с учителем</a:t>
            </a:r>
            <a:endParaRPr sz="3600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44" name="Google Shape;444;p11"/>
          <p:cNvGraphicFramePr/>
          <p:nvPr>
            <p:extLst>
              <p:ext uri="{D42A27DB-BD31-4B8C-83A1-F6EECF244321}">
                <p14:modId xmlns:p14="http://schemas.microsoft.com/office/powerpoint/2010/main" val="1915437453"/>
              </p:ext>
            </p:extLst>
          </p:nvPr>
        </p:nvGraphicFramePr>
        <p:xfrm>
          <a:off x="961135" y="1019415"/>
          <a:ext cx="7027200" cy="158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ассоциативный куст «Нравственность»  из 7-8  слов (имена существительные, имена прилагательные).</a:t>
                      </a:r>
                      <a:endParaRPr sz="2600" dirty="0">
                        <a:solidFill>
                          <a:srgbClr val="434343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45" name="Google Shape;445;p11"/>
          <p:cNvCxnSpPr>
            <a:stCxn id="446" idx="6"/>
          </p:cNvCxnSpPr>
          <p:nvPr/>
        </p:nvCxnSpPr>
        <p:spPr>
          <a:xfrm>
            <a:off x="6515884" y="3959325"/>
            <a:ext cx="1080452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7" name="Google Shape;447;p11"/>
          <p:cNvCxnSpPr>
            <a:stCxn id="446" idx="1"/>
          </p:cNvCxnSpPr>
          <p:nvPr/>
        </p:nvCxnSpPr>
        <p:spPr>
          <a:xfrm flipH="1" flipV="1">
            <a:off x="2945593" y="2740730"/>
            <a:ext cx="90552" cy="6714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8" name="Google Shape;448;p11"/>
          <p:cNvCxnSpPr>
            <a:stCxn id="446" idx="7"/>
          </p:cNvCxnSpPr>
          <p:nvPr/>
        </p:nvCxnSpPr>
        <p:spPr>
          <a:xfrm flipV="1">
            <a:off x="5918855" y="2772530"/>
            <a:ext cx="2129" cy="6396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9" name="Google Shape;449;p11"/>
          <p:cNvCxnSpPr>
            <a:stCxn id="446" idx="5"/>
          </p:cNvCxnSpPr>
          <p:nvPr/>
        </p:nvCxnSpPr>
        <p:spPr>
          <a:xfrm>
            <a:off x="5918855" y="4506520"/>
            <a:ext cx="597029" cy="5904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0" name="Google Shape;450;p11"/>
          <p:cNvCxnSpPr>
            <a:stCxn id="446" idx="0"/>
          </p:cNvCxnSpPr>
          <p:nvPr/>
        </p:nvCxnSpPr>
        <p:spPr>
          <a:xfrm flipH="1" flipV="1">
            <a:off x="4474688" y="2604375"/>
            <a:ext cx="2812" cy="5811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1" name="Google Shape;451;p11"/>
          <p:cNvCxnSpPr>
            <a:stCxn id="446" idx="2"/>
          </p:cNvCxnSpPr>
          <p:nvPr/>
        </p:nvCxnSpPr>
        <p:spPr>
          <a:xfrm flipH="1">
            <a:off x="1331640" y="3959325"/>
            <a:ext cx="1107476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2" name="Google Shape;452;p11"/>
          <p:cNvCxnSpPr>
            <a:stCxn id="446" idx="3"/>
          </p:cNvCxnSpPr>
          <p:nvPr/>
        </p:nvCxnSpPr>
        <p:spPr>
          <a:xfrm flipH="1">
            <a:off x="2439117" y="4506520"/>
            <a:ext cx="597028" cy="5904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6" name="Google Shape;446;p11"/>
          <p:cNvSpPr/>
          <p:nvPr/>
        </p:nvSpPr>
        <p:spPr>
          <a:xfrm>
            <a:off x="2439116" y="3185475"/>
            <a:ext cx="4076768" cy="154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Нравственность</a:t>
            </a:r>
            <a:endParaRPr sz="36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53" name="Google Shape;453;p11"/>
          <p:cNvCxnSpPr/>
          <p:nvPr/>
        </p:nvCxnSpPr>
        <p:spPr>
          <a:xfrm>
            <a:off x="4474735" y="4733138"/>
            <a:ext cx="0" cy="7149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478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"/>
          <p:cNvSpPr txBox="1"/>
          <p:nvPr/>
        </p:nvSpPr>
        <p:spPr>
          <a:xfrm>
            <a:off x="1281835" y="578725"/>
            <a:ext cx="658035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 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9" name="Google Shape;459;p12"/>
          <p:cNvSpPr/>
          <p:nvPr/>
        </p:nvSpPr>
        <p:spPr>
          <a:xfrm>
            <a:off x="865688" y="4547820"/>
            <a:ext cx="18909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доброе имя</a:t>
            </a:r>
            <a:endParaRPr sz="2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0" name="Google Shape;460;p12"/>
          <p:cNvSpPr/>
          <p:nvPr/>
        </p:nvSpPr>
        <p:spPr>
          <a:xfrm>
            <a:off x="467544" y="3099825"/>
            <a:ext cx="2040194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бескорыстие</a:t>
            </a:r>
            <a:endParaRPr sz="2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1" name="Google Shape;461;p12"/>
          <p:cNvSpPr/>
          <p:nvPr/>
        </p:nvSpPr>
        <p:spPr>
          <a:xfrm>
            <a:off x="1114163" y="1881375"/>
            <a:ext cx="18315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гуманность</a:t>
            </a:r>
            <a:endParaRPr sz="28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2" name="Google Shape;462;p12"/>
          <p:cNvSpPr/>
          <p:nvPr/>
        </p:nvSpPr>
        <p:spPr>
          <a:xfrm>
            <a:off x="5921006" y="1913175"/>
            <a:ext cx="2323402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порядочность</a:t>
            </a:r>
            <a:endParaRPr sz="2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5930411" y="4535472"/>
            <a:ext cx="2673989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справедливость</a:t>
            </a:r>
            <a:endParaRPr sz="2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6394069" y="3099825"/>
            <a:ext cx="1746675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доброе сердце</a:t>
            </a:r>
            <a:endParaRPr sz="28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529294" y="1418650"/>
            <a:ext cx="1890900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честность</a:t>
            </a:r>
            <a:endParaRPr sz="28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6" name="Google Shape;466;p12"/>
          <p:cNvCxnSpPr>
            <a:stCxn id="467" idx="6"/>
            <a:endCxn id="464" idx="1"/>
          </p:cNvCxnSpPr>
          <p:nvPr/>
        </p:nvCxnSpPr>
        <p:spPr>
          <a:xfrm>
            <a:off x="6157536" y="3425925"/>
            <a:ext cx="236533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8" name="Google Shape;468;p12"/>
          <p:cNvCxnSpPr>
            <a:stCxn id="467" idx="1"/>
            <a:endCxn id="461" idx="3"/>
          </p:cNvCxnSpPr>
          <p:nvPr/>
        </p:nvCxnSpPr>
        <p:spPr>
          <a:xfrm flipH="1" flipV="1">
            <a:off x="2945663" y="2207475"/>
            <a:ext cx="308981" cy="6712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9" name="Google Shape;469;p12"/>
          <p:cNvCxnSpPr>
            <a:stCxn id="467" idx="7"/>
            <a:endCxn id="462" idx="1"/>
          </p:cNvCxnSpPr>
          <p:nvPr/>
        </p:nvCxnSpPr>
        <p:spPr>
          <a:xfrm flipV="1">
            <a:off x="5659479" y="2239275"/>
            <a:ext cx="261527" cy="63945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0" name="Google Shape;470;p12"/>
          <p:cNvCxnSpPr>
            <a:stCxn id="467" idx="5"/>
            <a:endCxn id="463" idx="0"/>
          </p:cNvCxnSpPr>
          <p:nvPr/>
        </p:nvCxnSpPr>
        <p:spPr>
          <a:xfrm>
            <a:off x="5659479" y="3973120"/>
            <a:ext cx="1607927" cy="562352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1" name="Google Shape;471;p12"/>
          <p:cNvCxnSpPr>
            <a:stCxn id="467" idx="0"/>
            <a:endCxn id="465" idx="2"/>
          </p:cNvCxnSpPr>
          <p:nvPr/>
        </p:nvCxnSpPr>
        <p:spPr>
          <a:xfrm flipV="1">
            <a:off x="4457062" y="2070850"/>
            <a:ext cx="17682" cy="581225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2" name="Google Shape;472;p12"/>
          <p:cNvCxnSpPr>
            <a:stCxn id="467" idx="2"/>
            <a:endCxn id="460" idx="3"/>
          </p:cNvCxnSpPr>
          <p:nvPr/>
        </p:nvCxnSpPr>
        <p:spPr>
          <a:xfrm flipH="1">
            <a:off x="2507738" y="3425925"/>
            <a:ext cx="248849" cy="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3" name="Google Shape;473;p12"/>
          <p:cNvCxnSpPr>
            <a:stCxn id="467" idx="3"/>
            <a:endCxn id="459" idx="0"/>
          </p:cNvCxnSpPr>
          <p:nvPr/>
        </p:nvCxnSpPr>
        <p:spPr>
          <a:xfrm flipH="1">
            <a:off x="1811138" y="3973120"/>
            <a:ext cx="1443506" cy="574700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7" name="Google Shape;467;p12"/>
          <p:cNvSpPr/>
          <p:nvPr/>
        </p:nvSpPr>
        <p:spPr>
          <a:xfrm>
            <a:off x="2756587" y="2652075"/>
            <a:ext cx="3400949" cy="154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Нравственность</a:t>
            </a:r>
            <a:endParaRPr sz="32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4" name="Google Shape;474;p12"/>
          <p:cNvSpPr/>
          <p:nvPr/>
        </p:nvSpPr>
        <p:spPr>
          <a:xfrm>
            <a:off x="3288541" y="4884611"/>
            <a:ext cx="2372294" cy="652200"/>
          </a:xfrm>
          <a:prstGeom prst="roundRect">
            <a:avLst>
              <a:gd name="adj" fmla="val 16667"/>
            </a:avLst>
          </a:prstGeom>
          <a:solidFill>
            <a:srgbClr val="5935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воспитанность</a:t>
            </a:r>
            <a:endParaRPr sz="2800" b="1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75" name="Google Shape;475;p12"/>
          <p:cNvCxnSpPr>
            <a:stCxn id="467" idx="4"/>
          </p:cNvCxnSpPr>
          <p:nvPr/>
        </p:nvCxnSpPr>
        <p:spPr>
          <a:xfrm flipH="1">
            <a:off x="4442412" y="4199775"/>
            <a:ext cx="14650" cy="684836"/>
          </a:xfrm>
          <a:prstGeom prst="straightConnector1">
            <a:avLst/>
          </a:prstGeom>
          <a:noFill/>
          <a:ln w="19050" cap="flat" cmpd="sng">
            <a:solidFill>
              <a:srgbClr val="59359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995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/>
          <p:nvPr/>
        </p:nvSpPr>
        <p:spPr>
          <a:xfrm>
            <a:off x="953700" y="1037975"/>
            <a:ext cx="723645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«Нравственность – внутренние, духовные качества, которыми руководствуется человек, этические нормы; правила поведения, определяемые этими качествами. Основное понятие нравственности – добро, главное противоречие – зло»</a:t>
            </a:r>
            <a:endParaRPr sz="3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 (Толковый словарь С.И. Ожегова и Н.Ю. Шведовой)</a:t>
            </a:r>
            <a:endParaRPr sz="2400" b="1" i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455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"/>
          <p:cNvSpPr/>
          <p:nvPr/>
        </p:nvSpPr>
        <p:spPr>
          <a:xfrm>
            <a:off x="323528" y="237565"/>
            <a:ext cx="828092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Прослушайте отрывок  из повести и охарактеризуйте образ </a:t>
            </a:r>
            <a:r>
              <a:rPr lang="ru-RU" sz="2600" b="1" dirty="0" err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Момуна</a:t>
            </a:r>
            <a:r>
              <a:rPr lang="ru-RU" sz="2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, заполнив двухчастный дневник.</a:t>
            </a:r>
            <a:endParaRPr sz="2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8" name="Google Shape;488;p14"/>
          <p:cNvSpPr/>
          <p:nvPr/>
        </p:nvSpPr>
        <p:spPr>
          <a:xfrm>
            <a:off x="323528" y="1347225"/>
            <a:ext cx="8496943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  «Старика 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Момуна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, которого многомудрые люди прозвали Расторопным 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Момуном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, знали все в округе, и он знал всех. Прозвище такое 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Момун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заслужил неизменной приветливостью ко всем, кого он хоть мало‑мальски знал, своей готовностью всегда что‑то сделать для любого, любому услужить. И однако усердие его никем не ценилось, как не ценилось бы золото, если бы вдруг его стали раздавать бесплатно. Никто не относился к 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Момуну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с тем уважением, каким пользуются люди его возраста. 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 ним обходились запросто. Да и наружность 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Момуна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 была 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вовсе не </a:t>
            </a:r>
            <a:r>
              <a:rPr lang="ru-RU" sz="2200" dirty="0" err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аксакальская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. Ни степенности, ни важности, ни 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суровости. Нос мягкий, утиный, будто совсем без хряща. Да </a:t>
            </a:r>
            <a:endParaRPr lang="ru-RU" sz="2200" dirty="0" smtClean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и ростом 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небольшой, шустренький, старичок, как подросток. На </a:t>
            </a:r>
            <a:r>
              <a:rPr lang="ru-RU" sz="2200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что </a:t>
            </a: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борода — и та не удалась. Посмешище одно. На голом </a:t>
            </a:r>
            <a:endParaRPr sz="22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подбородке две‑три волосинки рыжеватые — вот и вся борода</a:t>
            </a:r>
            <a:r>
              <a:rPr lang="ru-RU" sz="2200" dirty="0" smtClean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endParaRPr sz="1600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38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4" name="Google Shape;494;p15"/>
          <p:cNvGraphicFramePr/>
          <p:nvPr/>
        </p:nvGraphicFramePr>
        <p:xfrm>
          <a:off x="693964" y="2387236"/>
          <a:ext cx="7690763" cy="36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5" name="Google Shape;495;p15"/>
          <p:cNvGraphicFramePr/>
          <p:nvPr/>
        </p:nvGraphicFramePr>
        <p:xfrm>
          <a:off x="1626982" y="1887689"/>
          <a:ext cx="5890050" cy="32247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8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8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«Никто не относился к Момуну с тем уважением, каким пользуются люди его возраста</a:t>
                      </a:r>
                      <a:r>
                        <a:rPr lang="ru-RU" sz="260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».</a:t>
                      </a:r>
                      <a:endParaRPr sz="26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6" name="Google Shape;496;p15"/>
          <p:cNvSpPr/>
          <p:nvPr/>
        </p:nvSpPr>
        <p:spPr>
          <a:xfrm>
            <a:off x="1043608" y="728025"/>
            <a:ext cx="7128792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Двухчастный дневник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97" name="Google Shape;4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31" y="3645214"/>
            <a:ext cx="1820285" cy="188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4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"/>
          <p:cNvSpPr txBox="1"/>
          <p:nvPr/>
        </p:nvSpPr>
        <p:spPr>
          <a:xfrm>
            <a:off x="755576" y="645200"/>
            <a:ext cx="7488832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 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" name="Google Shape;504;p16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5" name="Google Shape;505;p16"/>
          <p:cNvGraphicFramePr/>
          <p:nvPr/>
        </p:nvGraphicFramePr>
        <p:xfrm>
          <a:off x="693964" y="2387236"/>
          <a:ext cx="7690763" cy="36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6" name="Google Shape;506;p16"/>
          <p:cNvGraphicFramePr/>
          <p:nvPr/>
        </p:nvGraphicFramePr>
        <p:xfrm>
          <a:off x="849419" y="1509089"/>
          <a:ext cx="6132525" cy="524560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8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8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«Никто не относился к Момуну с тем уважением, каким пользуются люди его возраста».</a:t>
                      </a: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Дед Момун – самый близкий человек для мальчика. Он совсем не хитрый, наивный, и потому все смеются над ним. В повести, как часто и в жизни, получается так, что лучшие люди бедны, несчастливы, унижены теми, кто имеет власть и силу.</a:t>
                      </a: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07" name="Google Shape;507;p16" descr="C:\Users\Компьютер-8\Desktop\Без назван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4" y="2924944"/>
            <a:ext cx="1613925" cy="16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7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7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3" name="Google Shape;513;p17"/>
          <p:cNvGraphicFramePr/>
          <p:nvPr/>
        </p:nvGraphicFramePr>
        <p:xfrm>
          <a:off x="1181100" y="3955669"/>
          <a:ext cx="6096000" cy="177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 Condensed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4" name="Google Shape;514;p17"/>
          <p:cNvGraphicFramePr/>
          <p:nvPr>
            <p:extLst>
              <p:ext uri="{D42A27DB-BD31-4B8C-83A1-F6EECF244321}">
                <p14:modId xmlns:p14="http://schemas.microsoft.com/office/powerpoint/2010/main" val="1203083522"/>
              </p:ext>
            </p:extLst>
          </p:nvPr>
        </p:nvGraphicFramePr>
        <p:xfrm>
          <a:off x="1050472" y="745507"/>
          <a:ext cx="7064831" cy="11887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Спрогнозируйте отношение окружающих, если бы дед </a:t>
                      </a:r>
                      <a:r>
                        <a:rPr lang="ru-RU" sz="2600" b="1" u="none" strike="noStrike" cap="none" dirty="0" err="1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Момун</a:t>
                      </a:r>
                      <a:r>
                        <a:rPr lang="ru-RU" sz="26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обладал более жёстким характером.</a:t>
                      </a:r>
                      <a:endParaRPr sz="2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5" name="Google Shape;515;p17" descr="C:\Users\Компьютер-8\Desktop\hqdefaul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60" y="2924944"/>
            <a:ext cx="3330675" cy="333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16" name="Google Shape;516;p17" descr="C:\Users\Компьютер-8\Desktop\695608-15229944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088" y="2924944"/>
            <a:ext cx="2842200" cy="3330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2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8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2" name="Google Shape;522;p18"/>
          <p:cNvGraphicFramePr/>
          <p:nvPr/>
        </p:nvGraphicFramePr>
        <p:xfrm>
          <a:off x="693964" y="2387236"/>
          <a:ext cx="7690763" cy="365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3" name="Google Shape;523;p18"/>
          <p:cNvGraphicFramePr/>
          <p:nvPr/>
        </p:nvGraphicFramePr>
        <p:xfrm>
          <a:off x="1181100" y="3955669"/>
          <a:ext cx="6096000" cy="177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 Condensed"/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4" name="Google Shape;524;p18"/>
          <p:cNvGraphicFramePr/>
          <p:nvPr/>
        </p:nvGraphicFramePr>
        <p:xfrm>
          <a:off x="1006916" y="1547638"/>
          <a:ext cx="7064831" cy="3058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ahoma"/>
                        <a:buNone/>
                      </a:pPr>
                      <a:r>
                        <a:rPr lang="ru-RU" sz="3200" b="1" i="1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3200" b="1" i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думаю, что тогда Момуна уважали бы и чтили, как полагается чтить аксакала.</a:t>
                      </a:r>
                      <a:endParaRPr sz="3200" b="1" i="1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3200" b="1" i="1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3200" b="1" i="1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5" name="Google Shape;525;p18"/>
          <p:cNvGraphicFramePr/>
          <p:nvPr/>
        </p:nvGraphicFramePr>
        <p:xfrm>
          <a:off x="1605643" y="3390735"/>
          <a:ext cx="6096000" cy="1927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6" name="Google Shape;526;p18"/>
          <p:cNvSpPr txBox="1"/>
          <p:nvPr/>
        </p:nvSpPr>
        <p:spPr>
          <a:xfrm>
            <a:off x="3447000" y="561875"/>
            <a:ext cx="22500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Прогноз</a:t>
            </a:r>
            <a:endParaRPr sz="3600" b="1" dirty="0">
              <a:solidFill>
                <a:schemeClr val="tx2"/>
              </a:solidFill>
            </a:endParaRPr>
          </a:p>
        </p:txBody>
      </p:sp>
      <p:pic>
        <p:nvPicPr>
          <p:cNvPr id="527" name="Google Shape;5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525" y="2351345"/>
            <a:ext cx="4942950" cy="4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0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Google Shape;532;p19"/>
          <p:cNvGraphicFramePr/>
          <p:nvPr>
            <p:extLst>
              <p:ext uri="{D42A27DB-BD31-4B8C-83A1-F6EECF244321}">
                <p14:modId xmlns:p14="http://schemas.microsoft.com/office/powerpoint/2010/main" val="1004665574"/>
              </p:ext>
            </p:extLst>
          </p:nvPr>
        </p:nvGraphicFramePr>
        <p:xfrm>
          <a:off x="846364" y="506020"/>
          <a:ext cx="7064831" cy="484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 i="1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3" name="Google Shape;533;p19"/>
          <p:cNvSpPr/>
          <p:nvPr/>
        </p:nvSpPr>
        <p:spPr>
          <a:xfrm>
            <a:off x="72008" y="103277"/>
            <a:ext cx="8964488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34" name="Google Shape;534;p19"/>
          <p:cNvGraphicFramePr/>
          <p:nvPr/>
        </p:nvGraphicFramePr>
        <p:xfrm>
          <a:off x="693964" y="2373086"/>
          <a:ext cx="7690763" cy="379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90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5" name="Google Shape;535;p19"/>
          <p:cNvGraphicFramePr/>
          <p:nvPr/>
        </p:nvGraphicFramePr>
        <p:xfrm>
          <a:off x="1181100" y="3955669"/>
          <a:ext cx="6096000" cy="177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 Condensed"/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6" name="Google Shape;536;p19"/>
          <p:cNvGraphicFramePr/>
          <p:nvPr/>
        </p:nvGraphicFramePr>
        <p:xfrm>
          <a:off x="1605643" y="3390735"/>
          <a:ext cx="6096000" cy="1927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7" name="Google Shape;537;p19"/>
          <p:cNvGraphicFramePr/>
          <p:nvPr>
            <p:extLst>
              <p:ext uri="{D42A27DB-BD31-4B8C-83A1-F6EECF244321}">
                <p14:modId xmlns:p14="http://schemas.microsoft.com/office/powerpoint/2010/main" val="348732690"/>
              </p:ext>
            </p:extLst>
          </p:nvPr>
        </p:nvGraphicFramePr>
        <p:xfrm>
          <a:off x="305780" y="1391760"/>
          <a:ext cx="8496944" cy="53644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5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2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Предположения учащихся</a:t>
                      </a:r>
                      <a:endParaRPr sz="22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475">
                <a:tc>
                  <a:txBody>
                    <a:bodyPr/>
                    <a:lstStyle/>
                    <a:p>
                      <a:pPr marL="325709" marR="0" lvl="0" indent="-234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200"/>
                        <a:buFont typeface="Tahoma"/>
                        <a:buAutoNum type="arabicPeriod"/>
                      </a:pP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старик 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Момун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«этот смиренный тихий человек, не обидевший за всю свою жизнь </a:t>
                      </a:r>
                      <a:r>
                        <a:rPr lang="ru-RU" sz="2200" dirty="0" smtClean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мухи, вдруг осмелился перечить 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Орозкулу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?»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6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20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Что означает высказывание, адресованное мальчику: «Ты отверг то, с чем не мирилась твоя детская душа»?</a:t>
                      </a:r>
                      <a:endParaRPr sz="2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47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Почему 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знавший о любви 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Момуна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 сказкам </a:t>
                      </a:r>
                      <a:endParaRPr lang="ru-RU" sz="2200" dirty="0" smtClean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200" dirty="0" smtClean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о 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Рогатой Матери-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оленихи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составил план, который разбил сердце старику?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8" name="Google Shape;538;p19"/>
          <p:cNvSpPr/>
          <p:nvPr/>
        </p:nvSpPr>
        <p:spPr>
          <a:xfrm>
            <a:off x="2267744" y="837803"/>
            <a:ext cx="475252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Диалог с автором</a:t>
            </a:r>
            <a:endParaRPr sz="3000" b="1" dirty="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38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Прочитайте в хрестоматии 1-3 части повести и вступите в диалог с автором.</a:t>
            </a:r>
            <a:endParaRPr lang="ru-RU" sz="2800" b="1" i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716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3" y="1412776"/>
            <a:ext cx="7291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рассмотрите нравственные проблемы, поднятые Ч. Айтматовым в повести «Белый пароход»; 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извлечёте и синтезируете информацию, сделаете выводы на основе полученных сведений, выражая собственное мнение;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используете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простые и сложные предложения, соответствующие ситуации устного или письменного общения.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0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4" name="Google Shape;544;p20"/>
          <p:cNvGraphicFramePr/>
          <p:nvPr/>
        </p:nvGraphicFramePr>
        <p:xfrm>
          <a:off x="693964" y="2373086"/>
          <a:ext cx="7690763" cy="379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90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5" name="Google Shape;545;p20"/>
          <p:cNvGraphicFramePr/>
          <p:nvPr/>
        </p:nvGraphicFramePr>
        <p:xfrm>
          <a:off x="1181100" y="3955669"/>
          <a:ext cx="6096000" cy="177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 Condensed"/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6" name="Google Shape;546;p20"/>
          <p:cNvGraphicFramePr/>
          <p:nvPr/>
        </p:nvGraphicFramePr>
        <p:xfrm>
          <a:off x="1605643" y="3390735"/>
          <a:ext cx="6096000" cy="1927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7" name="Google Shape;547;p20"/>
          <p:cNvGraphicFramePr/>
          <p:nvPr>
            <p:extLst>
              <p:ext uri="{D42A27DB-BD31-4B8C-83A1-F6EECF244321}">
                <p14:modId xmlns:p14="http://schemas.microsoft.com/office/powerpoint/2010/main" val="1562931353"/>
              </p:ext>
            </p:extLst>
          </p:nvPr>
        </p:nvGraphicFramePr>
        <p:xfrm>
          <a:off x="179512" y="1241334"/>
          <a:ext cx="8640960" cy="4846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0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4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Предположения учащихся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550">
                <a:tc>
                  <a:txBody>
                    <a:bodyPr/>
                    <a:lstStyle/>
                    <a:p>
                      <a:pPr marL="307614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100"/>
                        <a:buFont typeface="Tahoma"/>
                        <a:buAutoNum type="arabicPeriod"/>
                      </a:pPr>
                      <a:r>
                        <a:rPr lang="ru-RU" sz="210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Почему старик Момун, «этот смиренный тихий человек, не обидевший за всю свою жизнь и мухи, вдруг осмелился перечить Орозкулу?»</a:t>
                      </a:r>
                      <a:endParaRPr sz="21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Старик очень переживал из-за того, что он вовремя не забрал мальчика из школы. Он очень любил внука, жалел его и был единственной родной душой для ребёнка.</a:t>
                      </a:r>
                      <a:endParaRPr sz="21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4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10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Что означает высказывание, адресованное мальчику: «Ты отверг то, с чем не мирилась твоя детская душа»?</a:t>
                      </a:r>
                      <a:endParaRPr sz="21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Детская душа мальчика полна добра </a:t>
                      </a:r>
                      <a:endParaRPr sz="2100" dirty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чистых помыслов. Весь маленький </a:t>
                      </a:r>
                      <a:endParaRPr sz="2100" dirty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мирок представлений о жизни </a:t>
                      </a:r>
                      <a:endParaRPr sz="2100" dirty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рушится, когда дед убивает марала. </a:t>
                      </a:r>
                      <a:endParaRPr sz="2100" dirty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 мальчика не было поддержки </a:t>
                      </a:r>
                      <a:endParaRPr lang="ru-RU" sz="2100" dirty="0" smtClean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 smtClean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endParaRPr sz="2100" dirty="0" smtClean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 smtClean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лице родителей. Он не выдержал </a:t>
                      </a:r>
                      <a:endParaRPr sz="2100" dirty="0" smtClean="0">
                        <a:solidFill>
                          <a:srgbClr val="0E19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dirty="0" smtClean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суровой </a:t>
                      </a:r>
                      <a:r>
                        <a:rPr lang="ru-RU" sz="21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действительности.</a:t>
                      </a:r>
                      <a:endParaRPr sz="21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8" name="Google Shape;548;p20"/>
          <p:cNvSpPr/>
          <p:nvPr/>
        </p:nvSpPr>
        <p:spPr>
          <a:xfrm>
            <a:off x="1475655" y="319966"/>
            <a:ext cx="6480719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6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67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539c78fead_1_3"/>
          <p:cNvSpPr/>
          <p:nvPr/>
        </p:nvSpPr>
        <p:spPr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5" name="Google Shape;555;g539c78fead_1_3"/>
          <p:cNvGraphicFramePr/>
          <p:nvPr/>
        </p:nvGraphicFramePr>
        <p:xfrm>
          <a:off x="693964" y="2373086"/>
          <a:ext cx="7690763" cy="379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6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900">
                <a:tc>
                  <a:txBody>
                    <a:bodyPr/>
                    <a:lstStyle/>
                    <a:p>
                      <a:pPr marL="53975" marR="207009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6" name="Google Shape;556;g539c78fead_1_3"/>
          <p:cNvGraphicFramePr/>
          <p:nvPr/>
        </p:nvGraphicFramePr>
        <p:xfrm>
          <a:off x="1181100" y="3955669"/>
          <a:ext cx="6096000" cy="177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 Condensed"/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7" name="Google Shape;557;g539c78fead_1_3"/>
          <p:cNvGraphicFramePr/>
          <p:nvPr/>
        </p:nvGraphicFramePr>
        <p:xfrm>
          <a:off x="1605643" y="3390735"/>
          <a:ext cx="6096000" cy="1927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8" name="Google Shape;558;g539c78fead_1_3"/>
          <p:cNvGraphicFramePr/>
          <p:nvPr/>
        </p:nvGraphicFramePr>
        <p:xfrm>
          <a:off x="885484" y="860334"/>
          <a:ext cx="7350357" cy="304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Вопрос </a:t>
                      </a:r>
                      <a:endParaRPr sz="24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Предположения учащихся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550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E1900"/>
                        </a:buClr>
                        <a:buSzPts val="2000"/>
                        <a:buFont typeface="Roboto Condensed"/>
                        <a:buNone/>
                      </a:pP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 Почему 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знавший о любви 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Момуна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к сказкам о Рогатой Матери-</a:t>
                      </a:r>
                      <a:r>
                        <a:rPr lang="ru-RU" sz="2200" dirty="0" err="1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оленихи</a:t>
                      </a:r>
                      <a:r>
                        <a:rPr lang="ru-RU" sz="2200" dirty="0">
                          <a:solidFill>
                            <a:srgbClr val="0E19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составил план, который разбил сердце старику?</a:t>
                      </a:r>
                      <a:endParaRPr sz="23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11111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 обижен на свою судьбу: «бог не дал ему собственного сына, своей крови», «жалость к себе и злоба» кипят в его душе – поэтому он хочет, чтобы страдали все.</a:t>
                      </a:r>
                      <a:endParaRPr sz="25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9" name="Google Shape;559;g539c78fead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852" y="4423285"/>
            <a:ext cx="2294296" cy="242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1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1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5" name="Google Shape;565;p21"/>
          <p:cNvGraphicFramePr/>
          <p:nvPr>
            <p:extLst>
              <p:ext uri="{D42A27DB-BD31-4B8C-83A1-F6EECF244321}">
                <p14:modId xmlns:p14="http://schemas.microsoft.com/office/powerpoint/2010/main" val="344213999"/>
              </p:ext>
            </p:extLst>
          </p:nvPr>
        </p:nvGraphicFramePr>
        <p:xfrm>
          <a:off x="906233" y="1906983"/>
          <a:ext cx="7316212" cy="2499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58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4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Прогноз  учащихся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«Он заснул тревожным сном и, засыпая,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умолял Рогатую мать-</a:t>
                      </a:r>
                      <a:r>
                        <a:rPr lang="ru-RU" sz="2000" dirty="0" err="1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олениху</a:t>
                      </a: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 принести берёзовый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 err="1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бешик</a:t>
                      </a: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 для </a:t>
                      </a:r>
                      <a:r>
                        <a:rPr lang="ru-RU" sz="2000" dirty="0" err="1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Орозкула</a:t>
                      </a: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и тётки </a:t>
                      </a:r>
                      <a:r>
                        <a:rPr lang="ru-RU" sz="2000" dirty="0" err="1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Бекей</a:t>
                      </a:r>
                      <a:r>
                        <a:rPr lang="ru-RU" sz="20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. Пусть у них будут дети!» </a:t>
                      </a:r>
                      <a:endParaRPr sz="20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88" marR="6858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7" name="Google Shape;567;p21"/>
          <p:cNvGraphicFramePr/>
          <p:nvPr>
            <p:extLst>
              <p:ext uri="{D42A27DB-BD31-4B8C-83A1-F6EECF244321}">
                <p14:modId xmlns:p14="http://schemas.microsoft.com/office/powerpoint/2010/main" val="2638134527"/>
              </p:ext>
            </p:extLst>
          </p:nvPr>
        </p:nvGraphicFramePr>
        <p:xfrm>
          <a:off x="395536" y="506020"/>
          <a:ext cx="8568952" cy="1280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Спрогнозируйте действия героев  и сюжет повести при реализации желания мальчика, заполнив двухчастный дневник.</a:t>
                      </a:r>
                      <a:endParaRPr sz="28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68" name="Google Shape;568;p21" descr="C:\Users\Компьютер-8\Desktop\2cc3b6ee92ee8fc92127a6f974eba81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4834800"/>
            <a:ext cx="2090025" cy="202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69" name="Google Shape;569;p21" descr="C:\Users\Компьютер-8\Desktop\1666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441" y="4834800"/>
            <a:ext cx="2845125" cy="202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7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2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5" name="Google Shape;575;p22"/>
          <p:cNvGraphicFramePr/>
          <p:nvPr/>
        </p:nvGraphicFramePr>
        <p:xfrm>
          <a:off x="1181100" y="3955669"/>
          <a:ext cx="6096000" cy="1776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273050" algn="l" rtl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Roboto Condensed"/>
                        <a:buNone/>
                      </a:pP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6" name="Google Shape;576;p22"/>
          <p:cNvSpPr/>
          <p:nvPr/>
        </p:nvSpPr>
        <p:spPr>
          <a:xfrm>
            <a:off x="1619672" y="407125"/>
            <a:ext cx="612068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</a:t>
            </a:r>
            <a:endParaRPr sz="36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77" name="Google Shape;577;p22"/>
          <p:cNvGraphicFramePr/>
          <p:nvPr>
            <p:extLst>
              <p:ext uri="{D42A27DB-BD31-4B8C-83A1-F6EECF244321}">
                <p14:modId xmlns:p14="http://schemas.microsoft.com/office/powerpoint/2010/main" val="2424483839"/>
              </p:ext>
            </p:extLst>
          </p:nvPr>
        </p:nvGraphicFramePr>
        <p:xfrm>
          <a:off x="906233" y="1245283"/>
          <a:ext cx="7316212" cy="4603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58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400" b="1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Прогноз  учащихся</a:t>
                      </a:r>
                      <a:endParaRPr sz="2400" b="1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«Он заснул тревожным сном и, </a:t>
                      </a: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засыпая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, </a:t>
                      </a:r>
                      <a:endParaRPr lang="ru-RU" sz="22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умолял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 Рогатую мать-</a:t>
                      </a:r>
                      <a:r>
                        <a:rPr lang="ru-RU" sz="22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олениху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 принести </a:t>
                      </a:r>
                      <a:endParaRPr lang="ru-RU" sz="22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берёзовый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r>
                        <a:rPr lang="ru-RU" sz="2200" dirty="0" err="1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бешик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 для </a:t>
                      </a:r>
                      <a:r>
                        <a:rPr lang="ru-RU" sz="22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Орозкула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и тётки </a:t>
                      </a:r>
                      <a:r>
                        <a:rPr lang="ru-RU" sz="22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Бекей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. Пусть у них будут дети!» </a:t>
                      </a:r>
                      <a:endParaRPr sz="2200" b="1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Сердце </a:t>
                      </a:r>
                      <a:r>
                        <a:rPr lang="ru-RU" sz="22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Орозкула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смягчится, он перестанет издеваться над домочадцами. Тётка </a:t>
                      </a:r>
                      <a:r>
                        <a:rPr lang="ru-RU" sz="2200" dirty="0" err="1"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Бекей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 перестанет страдать и плакать. Это благотворно скажется на отношениях </a:t>
                      </a:r>
                      <a:endParaRPr lang="ru-RU" sz="22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окружающими людьми и с окружающей </a:t>
                      </a: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средой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. Не произойдёт </a:t>
                      </a: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убийства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святого для </a:t>
                      </a: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киргизов 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марала.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88" marR="68588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3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3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3" name="Google Shape;583;p23"/>
          <p:cNvGraphicFramePr/>
          <p:nvPr>
            <p:extLst>
              <p:ext uri="{D42A27DB-BD31-4B8C-83A1-F6EECF244321}">
                <p14:modId xmlns:p14="http://schemas.microsoft.com/office/powerpoint/2010/main" val="3062615180"/>
              </p:ext>
            </p:extLst>
          </p:nvPr>
        </p:nvGraphicFramePr>
        <p:xfrm>
          <a:off x="1039582" y="813776"/>
          <a:ext cx="7064831" cy="716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6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Рефлексия</a:t>
                      </a:r>
                      <a:endParaRPr sz="3600" b="1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4" name="Google Shape;584;p23"/>
          <p:cNvGraphicFramePr/>
          <p:nvPr>
            <p:extLst>
              <p:ext uri="{D42A27DB-BD31-4B8C-83A1-F6EECF244321}">
                <p14:modId xmlns:p14="http://schemas.microsoft.com/office/powerpoint/2010/main" val="584318583"/>
              </p:ext>
            </p:extLst>
          </p:nvPr>
        </p:nvGraphicFramePr>
        <p:xfrm>
          <a:off x="683568" y="1646732"/>
          <a:ext cx="7121849" cy="26163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мне понравилось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мне понравилось </a:t>
                      </a:r>
                      <a:endParaRPr sz="24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Пожелание </a:t>
                      </a:r>
                      <a:endParaRPr sz="24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5" name="Google Shape;585;p23"/>
          <p:cNvSpPr/>
          <p:nvPr/>
        </p:nvSpPr>
        <p:spPr>
          <a:xfrm>
            <a:off x="6263117" y="2289799"/>
            <a:ext cx="362925" cy="238200"/>
          </a:xfrm>
          <a:prstGeom prst="wedgeRectCallout">
            <a:avLst>
              <a:gd name="adj1" fmla="val -59346"/>
              <a:gd name="adj2" fmla="val 12059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3"/>
          <p:cNvSpPr/>
          <p:nvPr/>
        </p:nvSpPr>
        <p:spPr>
          <a:xfrm>
            <a:off x="2172437" y="2423503"/>
            <a:ext cx="307125" cy="365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4018131" y="2423503"/>
            <a:ext cx="307125" cy="365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8" name="Google Shape;5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348" y="4706128"/>
            <a:ext cx="2206707" cy="2125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0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/>
          <p:nvPr/>
        </p:nvSpPr>
        <p:spPr>
          <a:xfrm>
            <a:off x="0" y="103277"/>
            <a:ext cx="9144000" cy="707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2036744" y="483325"/>
            <a:ext cx="5919632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</a:t>
            </a:r>
            <a:endParaRPr sz="3600" b="1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595" name="Google Shape;595;p24"/>
          <p:cNvGraphicFramePr/>
          <p:nvPr>
            <p:extLst>
              <p:ext uri="{D42A27DB-BD31-4B8C-83A1-F6EECF244321}">
                <p14:modId xmlns:p14="http://schemas.microsoft.com/office/powerpoint/2010/main" val="2489107705"/>
              </p:ext>
            </p:extLst>
          </p:nvPr>
        </p:nvGraphicFramePr>
        <p:xfrm>
          <a:off x="683568" y="1332882"/>
          <a:ext cx="7492574" cy="43513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6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мне понравилось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 мне понравилось </a:t>
                      </a:r>
                      <a:endParaRPr sz="24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Пожелание </a:t>
                      </a:r>
                      <a:endParaRPr sz="240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Я смог (-ла) выяснить взаимоотношения героев; сформулировать нравственные проблемы в повести.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Я испытал(-а) жалость </a:t>
                      </a:r>
                      <a:endParaRPr lang="ru-RU" sz="2200" dirty="0" smtClean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 smtClean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к </a:t>
                      </a: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сироте. Пронзительная повесть тронула меня.</a:t>
                      </a:r>
                      <a:endParaRPr sz="2200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Посмотреть фильм «Белый пароход».</a:t>
                      </a:r>
                      <a:endParaRPr sz="22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975" marR="45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6" name="Google Shape;596;p24"/>
          <p:cNvSpPr/>
          <p:nvPr/>
        </p:nvSpPr>
        <p:spPr>
          <a:xfrm>
            <a:off x="6643105" y="1984999"/>
            <a:ext cx="362925" cy="238200"/>
          </a:xfrm>
          <a:prstGeom prst="wedgeRectCallout">
            <a:avLst>
              <a:gd name="adj1" fmla="val -59346"/>
              <a:gd name="adj2" fmla="val 12059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2036744" y="2118703"/>
            <a:ext cx="307125" cy="365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4303112" y="2118703"/>
            <a:ext cx="307125" cy="365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793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УРОКА:</a:t>
            </a:r>
            <a:endParaRPr lang="en-ID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5213" y="1412776"/>
            <a:ext cx="7291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 </a:t>
            </a: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рассмотрели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нравственные проблемы, поднятые Ч. Айтматовым </a:t>
            </a:r>
            <a:endParaRPr lang="ru-RU" sz="240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6200" lvl="0">
              <a:buClr>
                <a:schemeClr val="dk1"/>
              </a:buClr>
              <a:buSzPts val="2400"/>
            </a:pP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в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повести «Белый пароход»; 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извлекли и синтезировали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информацию, </a:t>
            </a: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сделали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выводы на основе полученных сведений, выражая собственное мнение;</a:t>
            </a:r>
          </a:p>
          <a:p>
            <a:pPr marL="457200" lvl="0" indent="-381000">
              <a:buClr>
                <a:schemeClr val="dk1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использовали </a:t>
            </a:r>
            <a:r>
              <a:rPr lang="ru-RU" sz="24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простые и сложные предложения, соответствующие ситуации устного или письменного общения.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21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4" descr="C:\Users\Компьютер-8\Desktop\ba1813a2ebf97bb6ff3897be380b6700a82df5241d333ad2cd0bf9077df35b0c_1.jpg"/>
          <p:cNvPicPr preferRelativeResize="0"/>
          <p:nvPr/>
        </p:nvPicPr>
        <p:blipFill rotWithShape="1">
          <a:blip r:embed="rId3">
            <a:alphaModFix/>
          </a:blip>
          <a:srcRect l="9543"/>
          <a:stretch/>
        </p:blipFill>
        <p:spPr>
          <a:xfrm>
            <a:off x="133970" y="2863613"/>
            <a:ext cx="1480409" cy="32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" descr="C:\Users\Компьютер-8\Desktop\ba1813a2ebf97bb6ff3897be380b6700a82df5241d333ad2cd0bf9077df35b0c_1.jpg"/>
          <p:cNvPicPr preferRelativeResize="0"/>
          <p:nvPr/>
        </p:nvPicPr>
        <p:blipFill rotWithShape="1">
          <a:blip r:embed="rId3">
            <a:alphaModFix/>
          </a:blip>
          <a:srcRect l="9543"/>
          <a:stretch/>
        </p:blipFill>
        <p:spPr>
          <a:xfrm>
            <a:off x="731469" y="2953456"/>
            <a:ext cx="1554750" cy="345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" descr="C:\Users\Компьютер-8\Desktop\ba1813a2ebf97bb6ff3897be380b6700a82df5241d333ad2cd0bf9077df35b0c_1.jpg"/>
          <p:cNvPicPr preferRelativeResize="0"/>
          <p:nvPr/>
        </p:nvPicPr>
        <p:blipFill rotWithShape="1">
          <a:blip r:embed="rId3">
            <a:alphaModFix/>
          </a:blip>
          <a:srcRect l="9543"/>
          <a:stretch/>
        </p:blipFill>
        <p:spPr>
          <a:xfrm>
            <a:off x="1475656" y="3158768"/>
            <a:ext cx="1621126" cy="36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"/>
          <p:cNvSpPr txBox="1"/>
          <p:nvPr/>
        </p:nvSpPr>
        <p:spPr>
          <a:xfrm>
            <a:off x="1691680" y="354801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2" name="Google Shape;372;p4"/>
          <p:cNvSpPr/>
          <p:nvPr/>
        </p:nvSpPr>
        <p:spPr>
          <a:xfrm>
            <a:off x="1250824" y="354801"/>
            <a:ext cx="7290675" cy="297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Эпиграф</a:t>
            </a:r>
            <a:endParaRPr sz="3600" b="1" dirty="0">
              <a:solidFill>
                <a:schemeClr val="tx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Детская совесть в человеке - как зародыш в зерне,</a:t>
            </a:r>
            <a:endParaRPr sz="2700" b="1" i="1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 i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без зародыша зерно не  прорастает.</a:t>
            </a:r>
            <a:endParaRPr sz="2700" b="1" i="1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Чингиз Айтматов</a:t>
            </a:r>
            <a:endParaRPr sz="23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3" name="Google Shape;37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065" y="4464263"/>
            <a:ext cx="2607368" cy="24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4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0" y="0"/>
            <a:ext cx="1649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702128" y="2420888"/>
            <a:ext cx="697837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 Что вы вкладываете в понятие «человек»?</a:t>
            </a:r>
            <a:endParaRPr sz="3000" b="1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000" b="1" dirty="0">
                <a:latin typeface="Tahoma"/>
                <a:ea typeface="Tahoma"/>
                <a:cs typeface="Tahoma"/>
                <a:sym typeface="Tahoma"/>
              </a:rPr>
              <a:t> Что нужно, чтобы быть человеком?</a:t>
            </a:r>
            <a:endParaRPr sz="30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1" name="Google Shape;381;p5"/>
          <p:cNvSpPr txBox="1">
            <a:spLocks noGrp="1"/>
          </p:cNvSpPr>
          <p:nvPr>
            <p:ph type="ctrTitle" idx="4294967295"/>
          </p:nvPr>
        </p:nvSpPr>
        <p:spPr>
          <a:xfrm>
            <a:off x="899592" y="1196752"/>
            <a:ext cx="7272808" cy="10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/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Ответьте на вопросы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2" name="Google Shape;3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4" y="3645024"/>
            <a:ext cx="1522913" cy="270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5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Google Shape;387;p6"/>
          <p:cNvGraphicFramePr/>
          <p:nvPr>
            <p:extLst>
              <p:ext uri="{D42A27DB-BD31-4B8C-83A1-F6EECF244321}">
                <p14:modId xmlns:p14="http://schemas.microsoft.com/office/powerpoint/2010/main" val="3620611760"/>
              </p:ext>
            </p:extLst>
          </p:nvPr>
        </p:nvGraphicFramePr>
        <p:xfrm>
          <a:off x="1000128" y="1601593"/>
          <a:ext cx="7143750" cy="2560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4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Чтобы быть человеком, на мой взгляд, надо быть воспитанным, культурным, образованным; беречь природу, не нарушать её правила. 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 самое главное – иметь доброе сердце и добрые помыслы.</a:t>
                      </a:r>
                      <a:endParaRPr sz="28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8" name="Google Shape;388;p6"/>
          <p:cNvSpPr txBox="1"/>
          <p:nvPr/>
        </p:nvSpPr>
        <p:spPr>
          <a:xfrm>
            <a:off x="1281835" y="578725"/>
            <a:ext cx="658035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 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9" name="Google Shape;3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872" y="4725144"/>
            <a:ext cx="2736581" cy="185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9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96" name="Google Shape;396;p7"/>
          <p:cNvGraphicFramePr/>
          <p:nvPr>
            <p:extLst>
              <p:ext uri="{D42A27DB-BD31-4B8C-83A1-F6EECF244321}">
                <p14:modId xmlns:p14="http://schemas.microsoft.com/office/powerpoint/2010/main" val="2409929508"/>
              </p:ext>
            </p:extLst>
          </p:nvPr>
        </p:nvGraphicFramePr>
        <p:xfrm>
          <a:off x="868006" y="482267"/>
          <a:ext cx="5351475" cy="494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 u="none" strike="noStrike" cap="none" dirty="0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7" name="Google Shape;397;p7"/>
          <p:cNvSpPr/>
          <p:nvPr/>
        </p:nvSpPr>
        <p:spPr>
          <a:xfrm>
            <a:off x="179512" y="1671822"/>
            <a:ext cx="5976664" cy="496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Поводом для написания повести «Белый пароход» стала поездка писателя на Иссык-Куль, где на лесном кордоне он встретил водителя грузовика, который и рассказал ему о двух зашедших сюда маралах. «Одного из них убили, а другой – ушёл.  </a:t>
            </a: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видно, никогда не вернётся», – сказал он с лёгкой грустью. «Я хотел написать о том, что видел — как я еду, встречаю грузовики и разговариваю со стариком. Хотел описать, как был расстроен старик смертью марала. Именно в этой местности жило племя </a:t>
            </a:r>
            <a:r>
              <a:rPr lang="ru-RU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бугу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, которое почитало марала как священное животное. Но когда я начал писать, </a:t>
            </a:r>
            <a:endParaRPr lang="ru-RU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я </a:t>
            </a:r>
            <a:r>
              <a:rPr 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почувствовал, что за этим эпизодом скрывается нечто более важное</a:t>
            </a: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».</a:t>
            </a:r>
            <a:endParaRPr sz="2000" b="0" i="0" u="none" strike="noStrike" cap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398" name="Google Shape;398;p7" descr="C:\Users\Компьютер-8\Desktop\5442410ed254b668a15e_400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0592" y="3011862"/>
            <a:ext cx="2150325" cy="266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99" name="Google Shape;399;p7" descr="C:\Users\Компьютер-8\Desktop\24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593" y="627024"/>
            <a:ext cx="2150325" cy="215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Ознакомьтесь со вступительной статьёй к уроку.</a:t>
            </a:r>
          </a:p>
        </p:txBody>
      </p:sp>
    </p:spTree>
    <p:extLst>
      <p:ext uri="{BB962C8B-B14F-4D97-AF65-F5344CB8AC3E}">
        <p14:creationId xmlns:p14="http://schemas.microsoft.com/office/powerpoint/2010/main" val="13828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/>
          <p:nvPr/>
        </p:nvSpPr>
        <p:spPr>
          <a:xfrm>
            <a:off x="881744" y="707572"/>
            <a:ext cx="72417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938925" y="15091"/>
            <a:ext cx="726615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Выберите из статьи понравившуюся вам цитату </a:t>
            </a:r>
            <a:endParaRPr lang="ru-RU" sz="3200" b="1" dirty="0" smtClean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32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заполните двухчастный дневник.</a:t>
            </a:r>
            <a:endParaRPr sz="32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06" name="Google Shape;406;p8"/>
          <p:cNvGraphicFramePr/>
          <p:nvPr>
            <p:extLst>
              <p:ext uri="{D42A27DB-BD31-4B8C-83A1-F6EECF244321}">
                <p14:modId xmlns:p14="http://schemas.microsoft.com/office/powerpoint/2010/main" val="2316141118"/>
              </p:ext>
            </p:extLst>
          </p:nvPr>
        </p:nvGraphicFramePr>
        <p:xfrm>
          <a:off x="938925" y="2204864"/>
          <a:ext cx="5434969" cy="3798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800" b="1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8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7" name="Google Shape;4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312" y="2837490"/>
            <a:ext cx="1553531" cy="236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3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"/>
          <p:cNvSpPr/>
          <p:nvPr/>
        </p:nvSpPr>
        <p:spPr>
          <a:xfrm>
            <a:off x="881744" y="707572"/>
            <a:ext cx="724172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4" name="Google Shape;414;p9"/>
          <p:cNvGraphicFramePr/>
          <p:nvPr>
            <p:extLst>
              <p:ext uri="{D42A27DB-BD31-4B8C-83A1-F6EECF244321}">
                <p14:modId xmlns:p14="http://schemas.microsoft.com/office/powerpoint/2010/main" val="3382218424"/>
              </p:ext>
            </p:extLst>
          </p:nvPr>
        </p:nvGraphicFramePr>
        <p:xfrm>
          <a:off x="539552" y="1384680"/>
          <a:ext cx="6048672" cy="4208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 dirty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Цитата </a:t>
                      </a:r>
                      <a:endParaRPr sz="2800" b="1" u="none" strike="noStrike" cap="none" dirty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Комментарий </a:t>
                      </a:r>
                      <a:endParaRPr sz="2800" b="1" u="none" strike="noStrike" cap="none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«Одного из них убили, а другой – ушёл.  </a:t>
                      </a:r>
                      <a:endParaRPr lang="ru-RU" sz="2400" u="none" strike="noStrike" cap="none" dirty="0" smtClean="0">
                        <a:solidFill>
                          <a:srgbClr val="18181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</a:t>
                      </a:r>
                      <a:r>
                        <a:rPr lang="ru-RU" sz="2400" u="none" strike="noStrike" cap="none" dirty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видно, никогда не вернётся».</a:t>
                      </a: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Поступок говорит </a:t>
                      </a:r>
                      <a:endParaRPr lang="ru-RU" sz="2400" u="none" strike="noStrike" cap="none" dirty="0" smtClean="0">
                        <a:solidFill>
                          <a:srgbClr val="18181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 </a:t>
                      </a:r>
                      <a:r>
                        <a:rPr lang="ru-RU" sz="2400" u="none" strike="noStrike" cap="none" dirty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жестокости человека, о его небрежном отношении </a:t>
                      </a:r>
                      <a:endParaRPr lang="ru-RU" sz="2400" u="none" strike="noStrike" cap="none" dirty="0" smtClean="0">
                        <a:solidFill>
                          <a:srgbClr val="18181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 </a:t>
                      </a:r>
                      <a:r>
                        <a:rPr lang="ru-RU" sz="2400" u="none" strike="noStrike" cap="none" dirty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природе. Животные не вернутся туда, где им причинили зло. </a:t>
                      </a:r>
                      <a:endParaRPr lang="ru-RU" sz="2400" u="none" strike="noStrike" cap="none" dirty="0" smtClean="0">
                        <a:solidFill>
                          <a:srgbClr val="181818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400" u="none" strike="noStrike" cap="none" dirty="0">
                          <a:solidFill>
                            <a:srgbClr val="181818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этом ответ, реакция природы на варварство человека. </a:t>
                      </a:r>
                      <a:endParaRPr sz="24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5" name="Google Shape;415;p9" descr="C:\Users\Компьютер-8\Desktop\Без названия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248" y="2564904"/>
            <a:ext cx="2062125" cy="225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416" name="Google Shape;416;p9"/>
          <p:cNvSpPr txBox="1"/>
          <p:nvPr/>
        </p:nvSpPr>
        <p:spPr>
          <a:xfrm>
            <a:off x="881736" y="669200"/>
            <a:ext cx="6953574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Примерный ответ </a:t>
            </a: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978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 txBox="1"/>
          <p:nvPr/>
        </p:nvSpPr>
        <p:spPr>
          <a:xfrm>
            <a:off x="644978" y="1872344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10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5" name="Google Shape;425;p10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6" name="Google Shape;426;p10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7" name="Google Shape;427;p10"/>
          <p:cNvSpPr/>
          <p:nvPr/>
        </p:nvSpPr>
        <p:spPr>
          <a:xfrm>
            <a:off x="345281" y="332656"/>
            <a:ext cx="8150213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   Главный герой — мальчик-сирота семи лет, который живёт на заповедном кордоне, на берегу озера Иссык-Куль. Егерю </a:t>
            </a:r>
            <a:r>
              <a:rPr lang="ru-RU" sz="2400" b="1" i="1" dirty="0" err="1">
                <a:latin typeface="Tahoma"/>
                <a:ea typeface="Tahoma"/>
                <a:cs typeface="Tahoma"/>
                <a:sym typeface="Tahoma"/>
              </a:rPr>
              <a:t>Орозкулу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 и его жене </a:t>
            </a:r>
            <a:r>
              <a:rPr lang="ru-RU" sz="2400" b="1" i="1" dirty="0" err="1">
                <a:latin typeface="Tahoma"/>
                <a:ea typeface="Tahoma"/>
                <a:cs typeface="Tahoma"/>
                <a:sym typeface="Tahoma"/>
              </a:rPr>
              <a:t>Бекей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 (родной тётке мальчика) он неинтересен. Единственный человек, которому небезразлична его судьба — дед </a:t>
            </a:r>
            <a:r>
              <a:rPr lang="ru-RU" sz="2400" b="1" i="1" dirty="0" err="1">
                <a:latin typeface="Tahoma"/>
                <a:ea typeface="Tahoma"/>
                <a:cs typeface="Tahoma"/>
                <a:sym typeface="Tahoma"/>
              </a:rPr>
              <a:t>Момун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. </a:t>
            </a:r>
            <a:endParaRPr lang="ru-RU" sz="2400" b="1" i="1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latin typeface="Tahoma"/>
                <a:ea typeface="Tahoma"/>
                <a:cs typeface="Tahoma"/>
                <a:sym typeface="Tahoma"/>
              </a:rPr>
              <a:t>У 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мальчика немного радостей в жизни. Ему не </a:t>
            </a:r>
            <a:endParaRPr lang="ru-RU" sz="2400" b="1" i="1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 smtClean="0">
                <a:latin typeface="Tahoma"/>
                <a:ea typeface="Tahoma"/>
                <a:cs typeface="Tahoma"/>
                <a:sym typeface="Tahoma"/>
              </a:rPr>
              <a:t>с 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кем поговорить, свои мысли он доверяет неодушевлённым предметам: камням в округе, биноклю, школьному портфелю. Мальчик решил, что его отец, пропавший много лет назад, служит </a:t>
            </a:r>
            <a:r>
              <a:rPr lang="ru-RU" sz="2400" b="1" i="1" dirty="0" smtClean="0">
                <a:latin typeface="Tahoma"/>
                <a:ea typeface="Tahoma"/>
                <a:cs typeface="Tahoma"/>
                <a:sym typeface="Tahoma"/>
              </a:rPr>
              <a:t> матросом 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на красивом белом пароходе, </a:t>
            </a:r>
            <a:r>
              <a:rPr lang="ru-RU" sz="2400" b="1" i="1" dirty="0" smtClean="0">
                <a:latin typeface="Tahoma"/>
                <a:ea typeface="Tahoma"/>
                <a:cs typeface="Tahoma"/>
                <a:sym typeface="Tahoma"/>
              </a:rPr>
              <a:t> показывающемся 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время от времени на волнах </a:t>
            </a:r>
            <a:r>
              <a:rPr lang="ru-RU" sz="2400" b="1" i="1" dirty="0" smtClean="0">
                <a:latin typeface="Tahoma"/>
                <a:ea typeface="Tahoma"/>
                <a:cs typeface="Tahoma"/>
                <a:sym typeface="Tahoma"/>
              </a:rPr>
              <a:t> озера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. Мальчик представляет, что превращается </a:t>
            </a:r>
            <a:r>
              <a:rPr lang="ru-RU" sz="2400" b="1" i="1" dirty="0" smtClean="0"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ru-RU" sz="2400" b="1" i="1" dirty="0">
                <a:latin typeface="Tahoma"/>
                <a:ea typeface="Tahoma"/>
                <a:cs typeface="Tahoma"/>
                <a:sym typeface="Tahoma"/>
              </a:rPr>
              <a:t>рыбу и плывёт навстречу белому пароходу.</a:t>
            </a:r>
            <a:endParaRPr sz="2400" b="1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944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1212</Words>
  <Application>Microsoft Office PowerPoint</Application>
  <PresentationFormat>Экран (4:3)</PresentationFormat>
  <Paragraphs>193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Сегодня на уроке</vt:lpstr>
      <vt:lpstr>Презентация PowerPoint</vt:lpstr>
      <vt:lpstr>Ответьте на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Диалог с учителем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УРОКА: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72</cp:revision>
  <dcterms:created xsi:type="dcterms:W3CDTF">2020-07-18T05:19:20Z</dcterms:created>
  <dcterms:modified xsi:type="dcterms:W3CDTF">2024-12-13T13:25:45Z</dcterms:modified>
</cp:coreProperties>
</file>