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74" r:id="rId4"/>
    <p:sldId id="260" r:id="rId5"/>
    <p:sldId id="302" r:id="rId6"/>
    <p:sldId id="303" r:id="rId7"/>
    <p:sldId id="275" r:id="rId8"/>
    <p:sldId id="294" r:id="rId9"/>
    <p:sldId id="276" r:id="rId10"/>
    <p:sldId id="304" r:id="rId11"/>
    <p:sldId id="262" r:id="rId12"/>
    <p:sldId id="268" r:id="rId13"/>
    <p:sldId id="264" r:id="rId14"/>
    <p:sldId id="269" r:id="rId15"/>
    <p:sldId id="279" r:id="rId16"/>
    <p:sldId id="280" r:id="rId17"/>
    <p:sldId id="297" r:id="rId18"/>
    <p:sldId id="298" r:id="rId19"/>
    <p:sldId id="283" r:id="rId20"/>
    <p:sldId id="284" r:id="rId21"/>
    <p:sldId id="285" r:id="rId22"/>
    <p:sldId id="290" r:id="rId23"/>
    <p:sldId id="301" r:id="rId24"/>
    <p:sldId id="291" r:id="rId25"/>
    <p:sldId id="292" r:id="rId26"/>
    <p:sldId id="293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755576" y="3140968"/>
            <a:ext cx="7925530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Сеятель разума</a:t>
            </a:r>
            <a:endParaRPr lang="ru-RU" sz="2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2406" y="-3607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1762" y="981967"/>
            <a:ext cx="8375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 каком писателе писал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своей статье «Великий поэт казахов», обоснуйте свой ответ.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5015" y="2036189"/>
            <a:ext cx="80724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1913 году в трех номерах газеты «Казах» выходит объемная статья Ахмета Байтурсынова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Қазақтын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бас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ақыны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(«Главный поэт казахов»). В ней он впервые называет Абая величайшей глыбой своего времени, разъясняет глубину его поэзии, широту тематики, особое мастерство в стихосложении, раскрывает связи поэта с русской литературой и эстетическое значение самого творчества Абая.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Абай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Кунанбаев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(настоящее имя Ибрагим) является главным поэтом казахов. Ни до, ни после него у казахов не было превосходящего его поэта.</a:t>
            </a:r>
          </a:p>
        </p:txBody>
      </p:sp>
    </p:spTree>
    <p:extLst>
      <p:ext uri="{BB962C8B-B14F-4D97-AF65-F5344CB8AC3E}">
        <p14:creationId xmlns:p14="http://schemas.microsoft.com/office/powerpoint/2010/main" val="3400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846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9512" y="908720"/>
            <a:ext cx="8375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Соотнесите сведения в таблице, составьте сложное предложение и определите вид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49108"/>
              </p:ext>
            </p:extLst>
          </p:nvPr>
        </p:nvGraphicFramePr>
        <p:xfrm>
          <a:off x="300004" y="1844824"/>
          <a:ext cx="8074968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 «Великий поэт казахов» -….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нашли свое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отражение и развитие в казахском литературоведении.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ней рассматриваются…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Одна из первых исследовательских работ Ахмета Байтурсынова в области национального литературоведения.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1913 году в трех номерах газеты «Казах»…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Историческая миссия Абая, самобытность и духовное богатство наследия поэта, раскрывается значение его произведений.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Исследования и научные выводы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А. Байтурсынова о художественном мастерстве Абая…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Выходит объемная статья Ахмета Байтурсынова «Великий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поэт казахов</a:t>
                      </a:r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».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781948" y="316847"/>
            <a:ext cx="338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Проверьте себя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10" name="Google Shape;3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5351" y="1151879"/>
            <a:ext cx="1967009" cy="184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33938" y="1556792"/>
            <a:ext cx="7761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Б</a:t>
            </a:r>
          </a:p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</a:t>
            </a:r>
          </a:p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Г</a:t>
            </a:r>
          </a:p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319" y="3350972"/>
            <a:ext cx="78091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Статья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«Великий поэт казахов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которая была напечатана  в газете «Казах», одна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первых исследовательских работ Ахмета Байтурсынова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национального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литературоведения.- </a:t>
            </a:r>
          </a:p>
          <a:p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СПП с придаточным определительным.</a:t>
            </a:r>
            <a:endParaRPr lang="ru-RU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827584" y="112886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Используя статью А. Байтурсынова «Великий поэт казахов», заполните кластер.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cxnSp>
        <p:nvCxnSpPr>
          <p:cNvPr id="9" name="Google Shape;442;p13"/>
          <p:cNvCxnSpPr>
            <a:stCxn id="11" idx="6"/>
          </p:cNvCxnSpPr>
          <p:nvPr/>
        </p:nvCxnSpPr>
        <p:spPr>
          <a:xfrm>
            <a:off x="5825670" y="3476931"/>
            <a:ext cx="922950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" name="Google Shape;444;p13"/>
          <p:cNvCxnSpPr/>
          <p:nvPr/>
        </p:nvCxnSpPr>
        <p:spPr>
          <a:xfrm rot="10800000">
            <a:off x="3078270" y="2248056"/>
            <a:ext cx="881550" cy="863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" name="Google Shape;443;p13"/>
          <p:cNvSpPr/>
          <p:nvPr/>
        </p:nvSpPr>
        <p:spPr>
          <a:xfrm>
            <a:off x="3388920" y="2703081"/>
            <a:ext cx="2436750" cy="154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Великий поэт казахов</a:t>
            </a:r>
            <a:endParaRPr sz="24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2" name="Google Shape;445;p13"/>
          <p:cNvCxnSpPr>
            <a:stCxn id="11" idx="7"/>
          </p:cNvCxnSpPr>
          <p:nvPr/>
        </p:nvCxnSpPr>
        <p:spPr>
          <a:xfrm rot="10800000" flipH="1">
            <a:off x="5468816" y="2300936"/>
            <a:ext cx="584775" cy="628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" name="Google Shape;446;p13"/>
          <p:cNvCxnSpPr>
            <a:stCxn id="11" idx="5"/>
          </p:cNvCxnSpPr>
          <p:nvPr/>
        </p:nvCxnSpPr>
        <p:spPr>
          <a:xfrm>
            <a:off x="5468816" y="4024126"/>
            <a:ext cx="733500" cy="742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447;p13"/>
          <p:cNvCxnSpPr>
            <a:stCxn id="11" idx="0"/>
          </p:cNvCxnSpPr>
          <p:nvPr/>
        </p:nvCxnSpPr>
        <p:spPr>
          <a:xfrm rot="10800000">
            <a:off x="4607295" y="1893381"/>
            <a:ext cx="0" cy="809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448;p13"/>
          <p:cNvCxnSpPr>
            <a:stCxn id="11" idx="2"/>
          </p:cNvCxnSpPr>
          <p:nvPr/>
        </p:nvCxnSpPr>
        <p:spPr>
          <a:xfrm rot="10800000">
            <a:off x="2541570" y="3476931"/>
            <a:ext cx="847350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449;p13"/>
          <p:cNvCxnSpPr>
            <a:stCxn id="11" idx="3"/>
          </p:cNvCxnSpPr>
          <p:nvPr/>
        </p:nvCxnSpPr>
        <p:spPr>
          <a:xfrm flipH="1">
            <a:off x="2743173" y="4024126"/>
            <a:ext cx="1002600" cy="742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450;p13"/>
          <p:cNvCxnSpPr/>
          <p:nvPr/>
        </p:nvCxnSpPr>
        <p:spPr>
          <a:xfrm>
            <a:off x="4625660" y="4286631"/>
            <a:ext cx="0" cy="767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442;p13"/>
          <p:cNvCxnSpPr>
            <a:stCxn id="12" idx="6"/>
          </p:cNvCxnSpPr>
          <p:nvPr/>
        </p:nvCxnSpPr>
        <p:spPr>
          <a:xfrm>
            <a:off x="5825670" y="3476931"/>
            <a:ext cx="922950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" name="Google Shape;444;p13"/>
          <p:cNvCxnSpPr/>
          <p:nvPr/>
        </p:nvCxnSpPr>
        <p:spPr>
          <a:xfrm rot="10800000">
            <a:off x="3078270" y="2248056"/>
            <a:ext cx="881550" cy="863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" name="Google Shape;443;p13"/>
          <p:cNvSpPr/>
          <p:nvPr/>
        </p:nvSpPr>
        <p:spPr>
          <a:xfrm>
            <a:off x="3388920" y="2703081"/>
            <a:ext cx="2436750" cy="154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Великий поэт казахов</a:t>
            </a:r>
            <a:endParaRPr sz="24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3" name="Google Shape;445;p13"/>
          <p:cNvCxnSpPr>
            <a:stCxn id="12" idx="7"/>
          </p:cNvCxnSpPr>
          <p:nvPr/>
        </p:nvCxnSpPr>
        <p:spPr>
          <a:xfrm rot="10800000" flipH="1">
            <a:off x="5468816" y="2300936"/>
            <a:ext cx="584775" cy="628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446;p13"/>
          <p:cNvCxnSpPr>
            <a:stCxn id="12" idx="5"/>
          </p:cNvCxnSpPr>
          <p:nvPr/>
        </p:nvCxnSpPr>
        <p:spPr>
          <a:xfrm>
            <a:off x="5468816" y="4024126"/>
            <a:ext cx="733500" cy="742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" name="Google Shape;447;p13"/>
          <p:cNvCxnSpPr>
            <a:stCxn id="12" idx="0"/>
          </p:cNvCxnSpPr>
          <p:nvPr/>
        </p:nvCxnSpPr>
        <p:spPr>
          <a:xfrm rot="10800000">
            <a:off x="4607295" y="1893381"/>
            <a:ext cx="0" cy="809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" name="Google Shape;448;p13"/>
          <p:cNvCxnSpPr>
            <a:stCxn id="12" idx="2"/>
          </p:cNvCxnSpPr>
          <p:nvPr/>
        </p:nvCxnSpPr>
        <p:spPr>
          <a:xfrm rot="10800000">
            <a:off x="2541570" y="3476931"/>
            <a:ext cx="847350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" name="Google Shape;449;p13"/>
          <p:cNvCxnSpPr>
            <a:stCxn id="12" idx="3"/>
          </p:cNvCxnSpPr>
          <p:nvPr/>
        </p:nvCxnSpPr>
        <p:spPr>
          <a:xfrm flipH="1">
            <a:off x="2743173" y="4024126"/>
            <a:ext cx="1002600" cy="742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450;p13"/>
          <p:cNvCxnSpPr/>
          <p:nvPr/>
        </p:nvCxnSpPr>
        <p:spPr>
          <a:xfrm>
            <a:off x="4625660" y="4286631"/>
            <a:ext cx="0" cy="767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2454561" y="1786391"/>
            <a:ext cx="102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Абай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0203" y="3246098"/>
            <a:ext cx="102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4536093"/>
            <a:ext cx="177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8920" y="5071351"/>
            <a:ext cx="226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гордость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2439" y="4756080"/>
            <a:ext cx="226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символ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7849" y="1786391"/>
            <a:ext cx="298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основоположник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5" y="3246097"/>
            <a:ext cx="242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просветитель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1299" y="1324726"/>
            <a:ext cx="226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мыслитель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9939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453;p17"/>
          <p:cNvSpPr/>
          <p:nvPr/>
        </p:nvSpPr>
        <p:spPr>
          <a:xfrm>
            <a:off x="179513" y="1268760"/>
            <a:ext cx="8735074" cy="153229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1. Определите, к какому стилю относится статья, укажите стилистические особенности этого стиля 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472" y="3212976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А. Публицистический</a:t>
            </a:r>
          </a:p>
          <a:p>
            <a:pPr lvl="0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Б. Научный</a:t>
            </a:r>
          </a:p>
          <a:p>
            <a:pPr lvl="0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В. Разговорный</a:t>
            </a:r>
          </a:p>
          <a:p>
            <a:pPr lvl="0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Г. Официально – деловой</a:t>
            </a:r>
          </a:p>
          <a:p>
            <a:pPr lvl="0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Д. Художественный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12" name="Google Shape;45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5156" y="3364926"/>
            <a:ext cx="1955892" cy="3065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289963" y="316847"/>
            <a:ext cx="6258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Послетекстовые задания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3437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2437708" y="316847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Проверьте себя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344" y="1122656"/>
            <a:ext cx="724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Статья «Главный поэт казахов» относится к публицистическому стилю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Стилистические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особенности этого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стиля:</a:t>
            </a:r>
          </a:p>
          <a:p>
            <a:pPr lvl="0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Отмечается официальный характер титулов и обращений.</a:t>
            </a:r>
          </a:p>
          <a:p>
            <a:pPr lvl="0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Так же примечателен особый способ выделения абзацев.</a:t>
            </a:r>
          </a:p>
          <a:p>
            <a:pPr lvl="0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 точки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зрения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этимологии исследователи отмечают обилие интернациональных слов, заимствований, а также стремление к инновациям.</a:t>
            </a:r>
          </a:p>
          <a:p>
            <a:pPr lvl="0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4.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Публицистические тексты нередко используют лексику, характерную для других жанров речи.</a:t>
            </a:r>
          </a:p>
        </p:txBody>
      </p:sp>
      <p:pic>
        <p:nvPicPr>
          <p:cNvPr id="11" name="Google Shape;46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9264" y="3573016"/>
            <a:ext cx="1235322" cy="216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453;p17"/>
          <p:cNvSpPr/>
          <p:nvPr/>
        </p:nvSpPr>
        <p:spPr>
          <a:xfrm>
            <a:off x="179513" y="979016"/>
            <a:ext cx="8735074" cy="78314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 Выберите предложение, которое раскрывает основную тему статьи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475" y="1988840"/>
            <a:ext cx="87350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Абай был сведущ во многих сферах жизни, и, когда писал о том, что он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знает, меньше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всего думал об изящности слов или о том, что это трудно для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восприятия народа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а преподносил истину так, как она есть на самом деле, а глубокие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мысли преподносил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соответственно глубинно.</a:t>
            </a:r>
          </a:p>
          <a:p>
            <a:pPr lv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Стихи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же Абая на голову выше произведений других казахских акынов от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того, что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он раскрывал не только внешнюю, но и внутреннюю суть предметов.</a:t>
            </a:r>
          </a:p>
          <a:p>
            <a:pPr lv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3. Ни до, ни после Абая у казахов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 было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превосходящего его поэта.</a:t>
            </a:r>
          </a:p>
          <a:p>
            <a:pPr lvl="0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4. Ко всему этому Абай был настоящим гением, создавал великолепные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образцы поэтического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творчества и распространял свои знания и талант в народе.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произведениях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Абая находятся самые различные стили и манеры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стихосложения, формы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подачи.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9963" y="316847"/>
            <a:ext cx="6258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Послетекстовые задания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537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3968" y="1825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2437708" y="316847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Проверьте себя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610" y="1484784"/>
            <a:ext cx="53755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1. Абай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был сведущ во многих сферах жизни, и, когда писал о том, что он знает, меньше всего думал об изящности слов или о том, что это трудно для восприятия народа, а преподносил истину так, как она есть на самом деле, а глубокие мысли преподносил соответственно глубинно.</a:t>
            </a:r>
          </a:p>
        </p:txBody>
      </p:sp>
      <p:pic>
        <p:nvPicPr>
          <p:cNvPr id="11" name="Google Shape;46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6958" y="1552872"/>
            <a:ext cx="1893325" cy="337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1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611560" y="409180"/>
            <a:ext cx="7579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ПРИДАТОЧНЫЕ ИЗЪЯСНИТЕЛЬНЫЕ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20560"/>
              </p:ext>
            </p:extLst>
          </p:nvPr>
        </p:nvGraphicFramePr>
        <p:xfrm>
          <a:off x="209760" y="1155673"/>
          <a:ext cx="8704826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придаточных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предложений 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сложноподчиненных</a:t>
                      </a:r>
                    </a:p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предложениях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Правило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Примеры</a:t>
                      </a:r>
                      <a:endParaRPr lang="ru-RU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Примеры</a:t>
                      </a:r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Отвечают на вопросы </a:t>
                      </a:r>
                      <a:r>
                        <a:rPr lang="ru-RU" sz="200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косвенных падежей и </a:t>
                      </a: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относятся обычно </a:t>
                      </a:r>
                    </a:p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 сказуемому в главной части, присоединяются</a:t>
                      </a:r>
                    </a:p>
                    <a:p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помощи </a:t>
                      </a:r>
                      <a:r>
                        <a:rPr lang="ru-RU" sz="20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союзов что, чтобы, будто, ли если бы и др., союзных слов где, куда,</a:t>
                      </a:r>
                    </a:p>
                    <a:p>
                      <a:r>
                        <a:rPr lang="ru-RU" sz="20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сколько, который и др.</a:t>
                      </a:r>
                      <a:endParaRPr lang="ru-RU" sz="2000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Скоро я понял, </a:t>
                      </a:r>
                      <a:r>
                        <a:rPr lang="ru-RU" sz="20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что я заблудился.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Ему казалось, </a:t>
                      </a:r>
                      <a:r>
                        <a:rPr lang="ru-RU" sz="2000" i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будто все вокруг радовались его счастью.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043608" y="1412776"/>
            <a:ext cx="656205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определите основную информацию через изучение фрагмента биографии А. Байтурсынова, знакомство с его статьей;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используете сложные предложения и определите виды СПП и типы придаточных.</a:t>
            </a:r>
            <a:endParaRPr lang="ru-RU" sz="25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00004" y="1133966"/>
            <a:ext cx="8160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4625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Выберите сложноподчинённые предложения </a:t>
            </a:r>
            <a:endPara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indent="174625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 придаточными изъяснительными.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indent="174625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1. Тогда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все увидели, что начался рассвет.</a:t>
            </a:r>
          </a:p>
          <a:p>
            <a:pPr lvl="0" indent="174625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 Чтобы слово было содержательным, нужны знания.</a:t>
            </a:r>
          </a:p>
          <a:p>
            <a:pPr lvl="0" indent="174625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Тут к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цветочницам подошла дама с девочкой, чтобы купить розы.</a:t>
            </a:r>
          </a:p>
          <a:p>
            <a:pPr lvl="0" indent="174625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4. И один пошёл туда, где сквозь листву ярко блестело Лебединое озеро.</a:t>
            </a:r>
          </a:p>
          <a:p>
            <a:pPr lvl="0" indent="174625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5. Даже некоторые спрашивают, что этим хотел сказать Абай.</a:t>
            </a:r>
          </a:p>
          <a:p>
            <a:pPr lvl="0" indent="174625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Хорошо ему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жить,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когда у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него весёлый характер.</a:t>
            </a:r>
          </a:p>
          <a:p>
            <a:pPr lvl="0" indent="174625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7. Есть только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одна тайна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 свете, которую я хочу знать.</a:t>
            </a:r>
          </a:p>
          <a:p>
            <a:pPr lvl="0" indent="174625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8. Переменился я от страха, что саблю свою потерял.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6523" y="316847"/>
            <a:ext cx="5665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Практическое задание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2437716" y="316847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Проверьте себя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04" y="1775553"/>
            <a:ext cx="8160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4625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1. Тогда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все увидели, что начался рассвет.</a:t>
            </a:r>
          </a:p>
          <a:p>
            <a:pPr lvl="0" indent="174625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Даже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некоторые спрашивают, что этим хотел сказать Абай.</a:t>
            </a:r>
          </a:p>
          <a:p>
            <a:pPr lvl="0" indent="174625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3.Переменился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я от страха, что саблю свою потерял.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0706" y="878685"/>
            <a:ext cx="85840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Из данных слов составьте сложноподчиненные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предложения, определите тип придаточных.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indent="271463"/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indent="271463"/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жанр,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черты, ряд, национальные, обрел, оригинальных,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создал, произведений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в которых,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басни. Абая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‚ если, раньше, не слышал, начнёт, стихов,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поймёт, человек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глубину ‚и читать быстро, то упустит , многого, не и содержания. Абая ‚чтобы,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до читающей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довести, его ‚ публики, слова, будем, произведения, публиковать,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показательные, в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газете, наиболее.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2437716" y="316847"/>
            <a:ext cx="3962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Проверьте себя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471" y="1196132"/>
            <a:ext cx="83172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создал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ряд оригинальных произведений, в которых жанр басни обрел национальные черты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СПП с придаточным определительным</a:t>
            </a: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Если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раньше не слышал стихов Абая и начнет читать быстро, то многого не поймет и упустит глубину содержания. 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СПП с придаточным предложением со значением условия </a:t>
            </a:r>
            <a:endParaRPr lang="ru-RU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Чтобы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довести слова Абая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читающей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будем публиковать в газете его наиболее показательные произведения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 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СПП с придаточным предложением со значением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endParaRPr lang="ru-RU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4748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052178" y="1151878"/>
            <a:ext cx="7222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Приём рефлексии </a:t>
            </a:r>
          </a:p>
          <a:p>
            <a:pPr lvl="0"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«Аргументация своего ответа»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05985"/>
            <a:ext cx="64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Закончите данные предложения.</a:t>
            </a: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80928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lvl="0" indent="-347239"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lang="ru-RU" sz="2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Своей работой на уроке я….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50875" lvl="0" indent="-347239"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lang="ru-RU" sz="2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Моё настроение….</a:t>
            </a:r>
          </a:p>
          <a:p>
            <a:pPr marL="650875" lvl="0" indent="-347239"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lang="ru-RU" sz="2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Материал урока мне был….</a:t>
            </a:r>
          </a:p>
        </p:txBody>
      </p:sp>
      <p:pic>
        <p:nvPicPr>
          <p:cNvPr id="12" name="Google Shape;50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819415" y="3573016"/>
            <a:ext cx="3986926" cy="2812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774874" y="347625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Проверьте себя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lvl="0" indent="-301374">
              <a:buClr>
                <a:schemeClr val="dk1"/>
              </a:buClr>
              <a:buSzPts val="30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Своей работой на уроке я довольна, так как выполнила большинство заданий.</a:t>
            </a:r>
          </a:p>
          <a:p>
            <a:pPr marL="650875" lvl="0" indent="-301374">
              <a:buClr>
                <a:schemeClr val="dk1"/>
              </a:buClr>
              <a:buSzPts val="30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Мое настроение повысилось, потому что я усвоила тему.</a:t>
            </a:r>
          </a:p>
          <a:p>
            <a:pPr marL="650875" lvl="0" indent="-301374">
              <a:buClr>
                <a:schemeClr val="dk1"/>
              </a:buClr>
              <a:buSzPts val="3000"/>
              <a:buFont typeface="Tahoma"/>
              <a:buAutoNum type="arabicPeriod"/>
            </a:pPr>
            <a:r>
              <a:rPr lang="ru-RU" sz="2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Материал урока мне был понятен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</p:txBody>
      </p:sp>
      <p:pic>
        <p:nvPicPr>
          <p:cNvPr id="10" name="Google Shape;51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0362" y="2528156"/>
            <a:ext cx="2263496" cy="4002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33" y="7022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771800" y="347625"/>
            <a:ext cx="4392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урока: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043608" y="1412776"/>
            <a:ext cx="656205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определили основную информацию через изучение фрагмента биографии А. Байтурсынова, знакомство с его статьей;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использовали сложные предложения и определили виды СПП и типы придаточных.</a:t>
            </a:r>
            <a:endParaRPr lang="ru-RU" sz="25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264544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331640" y="1470086"/>
            <a:ext cx="6624736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39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405163" y="378403"/>
            <a:ext cx="1980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9" name="Google Shape;3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515" y="3829965"/>
            <a:ext cx="3570154" cy="283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605" y="1151879"/>
            <a:ext cx="8673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Прочитайте фрагмент биографии А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Байтурсынова </a:t>
            </a:r>
          </a:p>
          <a:p>
            <a:pPr lvl="0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закончите предложения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472" y="2136339"/>
            <a:ext cx="785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- ….</a:t>
            </a:r>
          </a:p>
          <a:p>
            <a:pPr lvl="0"/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Гражданская идея – мечта А. Байтурсынова -….</a:t>
            </a:r>
          </a:p>
          <a:p>
            <a:pPr lvl="0"/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литературоведении А. </a:t>
            </a:r>
            <a:r>
              <a:rPr lang="ru-RU" sz="24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сформулировал такие понятия:….</a:t>
            </a:r>
          </a:p>
          <a:p>
            <a:pPr lvl="0"/>
            <a:r>
              <a:rPr lang="kk-KZ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Оқу құралы - 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…</a:t>
            </a:r>
          </a:p>
          <a:p>
            <a:pPr lvl="0"/>
            <a:r>
              <a:rPr lang="kk-KZ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Тіл құрал-....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0004" y="1151879"/>
            <a:ext cx="8614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Ахмет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Байтурсынов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поэт, ученый, тюрколог, переводчик, педагог, публицист, общественный деятель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Творческую деятельность А.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Байтурсынов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начал как баснописец. В своих стихотворениях он выражал нужды и чаяния казахского народа, его мечту о светлом будущем, обличал лицемерие чиновничьего аппарата, призывал к свету знаний, культуре. В произведениях «Сорок басен» (1909), «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(1911), «Комар» (1911) высмеиваются такие людские пороки и недостатки, как праздность, лень, тщеславие, невежество. 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457473" y="1028343"/>
            <a:ext cx="82181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Байтурсынов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сформулировал грамматическую терминологию: имя существительное, глагол, местоимение, междометие, наречие, подлежащее, сказуемое, обстоятельство, служебные слова, часть речи, предложение, сложное предложение, обращение и другие.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Байтурсыновым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написано “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(“Учебное пособие”, 1912) — один из первых букварей, написанных на казахском языке; до 1925 несколько раз переиздавался. “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Тiл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— первое учебное пособие по казахскому языку, в котором дано определение лингвистическим понятиям, а также исследована и систематизирована языковая структура.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85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39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623704" y="378403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Проверьте себя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1204585"/>
            <a:ext cx="8496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поэт, ученый, тюрколог, переводчик, педагог, публицист, общественный деятель. 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Гражданская идея – мечта А. Байтурсынова –светлое будущее страны и народа.</a:t>
            </a:r>
          </a:p>
          <a:p>
            <a:pPr lvl="0"/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 литературоведении А. </a:t>
            </a:r>
            <a:r>
              <a:rPr lang="ru-RU" sz="24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сформулировал такие понятия: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имя существительное, глагол, местоимение, междометие, наречие, подлежащее, сказуемое, обстоятельство, служебные слова, часть речи, предложение, сложное предложение, обращение и другие.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</a:p>
          <a:p>
            <a:pPr lvl="0"/>
            <a:r>
              <a:rPr lang="kk-KZ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Оқу құралы – </a:t>
            </a:r>
            <a:r>
              <a:rPr lang="ru-RU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первый букварь.</a:t>
            </a:r>
          </a:p>
          <a:p>
            <a:pPr lvl="0"/>
            <a:r>
              <a:rPr lang="kk-KZ" sz="2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Тіл құрал-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первое учебное пособие по казахскому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языку.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18213" y="347625"/>
            <a:ext cx="8064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01" y="932400"/>
            <a:ext cx="8375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Вставьте пропущенные слова и словосочетания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oogle Shape;3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4189" y="4437112"/>
            <a:ext cx="1890266" cy="1719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7471" y="1926681"/>
            <a:ext cx="83172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Идеал Ахмета Байтурсынова – поднять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1._____, культуру казахского народа.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написал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2._____,______ для учителей. На основе арабской графики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3.______был адаптирован к казахскому языку. Продолжая 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развивая традиции Абая,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4.______ казахскую литературу на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5.______уровень.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835816" y="347625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3200"/>
            </a:pP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Проверьте себя</a:t>
            </a:r>
            <a:endParaRPr lang="ru-RU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648" y="1151879"/>
            <a:ext cx="8317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Идеал Ахмета Байтурсынова – поднять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1.благосостояние, культуру казахского народа.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написал 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2.методическое пособие, букварь для учителей. На основе арабской графики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3.алфавит был адаптирован к казахскому языку. Продолжая 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развивая традиции Абая,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endPara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4.поднял казахскую литературу на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5.высокий уровень.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2406" y="-3607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1762" y="981967"/>
            <a:ext cx="8375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 каком писателе писал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Ахмет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Байтурсынов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в своей статье «Великий поэт казахов», обоснуйте свой ответ.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1520</Words>
  <Application>Microsoft Office PowerPoint</Application>
  <PresentationFormat>Экран (4:3)</PresentationFormat>
  <Paragraphs>189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74</cp:revision>
  <dcterms:created xsi:type="dcterms:W3CDTF">2020-07-18T05:19:20Z</dcterms:created>
  <dcterms:modified xsi:type="dcterms:W3CDTF">2024-12-13T13:25:13Z</dcterms:modified>
</cp:coreProperties>
</file>