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26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3" autoAdjust="0"/>
  </p:normalViewPr>
  <p:slideViewPr>
    <p:cSldViewPr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9ac247a6c0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7" name="Google Shape;437;g9ac247a6c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3713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7"/>
          <p:cNvSpPr txBox="1">
            <a:spLocks noGrp="1"/>
          </p:cNvSpPr>
          <p:nvPr>
            <p:ph type="ctrTitle"/>
          </p:nvPr>
        </p:nvSpPr>
        <p:spPr>
          <a:xfrm>
            <a:off x="4795775" y="765022"/>
            <a:ext cx="5145207" cy="1926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861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852936"/>
            <a:ext cx="7711857" cy="1939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lvl="0" algn="ctr"/>
            <a:r>
              <a:rPr lang="ru-RU" sz="2400" b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Образ Абулхаир-хана в романе </a:t>
            </a:r>
            <a:endParaRPr lang="ru-RU" sz="2400" b="1" dirty="0" smtClean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lvl="0" algn="ctr"/>
            <a:r>
              <a:rPr lang="ru-RU" sz="2400" b="1" dirty="0" smtClean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Абиша </a:t>
            </a:r>
            <a:r>
              <a:rPr lang="ru-RU" sz="2400" b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Кекилбаева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/>
            <a:r>
              <a:rPr lang="ru-RU" sz="2400" b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«Плеяды – созвездие надежды»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язык и литература</a:t>
            </a:r>
            <a:r>
              <a:rPr lang="ru-RU" altLang="ru-RU" sz="2500" b="1" dirty="0" smtClean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. 9 </a:t>
            </a:r>
            <a:r>
              <a:rPr lang="ru-RU" altLang="ru-RU" sz="2500" b="1" dirty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класс</a:t>
            </a: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sz="25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>
              <a:solidFill>
                <a:srgbClr val="090F7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Open Sans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10"/>
          <p:cNvSpPr txBox="1"/>
          <p:nvPr/>
        </p:nvSpPr>
        <p:spPr>
          <a:xfrm>
            <a:off x="644978" y="1872344"/>
            <a:ext cx="6408965" cy="3293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67" name="Google Shape;467;p10" descr="https://www.umniza.de/WebRoot/Store22/Shops/62303963/5BFE/AE91/F8EF/5540/22DB/0A0C/6D08/7722/978-5-9268-2884-6_1.jpg"/>
          <p:cNvSpPr/>
          <p:nvPr/>
        </p:nvSpPr>
        <p:spPr>
          <a:xfrm>
            <a:off x="116681" y="-144463"/>
            <a:ext cx="2286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68" name="Google Shape;468;p10" descr="https://www.umniza.de/WebRoot/Store22/Shops/62303963/5BFE/AE91/F8EF/5540/22DB/0A0C/6D08/7722/978-5-9268-2884-6_1.jpg"/>
          <p:cNvSpPr/>
          <p:nvPr/>
        </p:nvSpPr>
        <p:spPr>
          <a:xfrm>
            <a:off x="116681" y="-144463"/>
            <a:ext cx="2286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69" name="Google Shape;469;p10" descr="https://www.umniza.de/WebRoot/Store22/Shops/62303963/5BFE/AE91/F8EF/5540/22DB/0A0C/6D08/7722/978-5-9268-2884-6_1.jpg"/>
          <p:cNvSpPr/>
          <p:nvPr/>
        </p:nvSpPr>
        <p:spPr>
          <a:xfrm>
            <a:off x="116681" y="-144463"/>
            <a:ext cx="2286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470" name="Google Shape;470;p10"/>
          <p:cNvGraphicFramePr/>
          <p:nvPr/>
        </p:nvGraphicFramePr>
        <p:xfrm>
          <a:off x="685800" y="489856"/>
          <a:ext cx="6466106" cy="2743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466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5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           </a:t>
                      </a:r>
                      <a:r>
                        <a:rPr lang="ru-RU" sz="18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 </a:t>
                      </a:r>
                      <a:endParaRPr sz="1800" u="none" strike="noStrike" cap="none">
                        <a:solidFill>
                          <a:srgbClr val="000000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71" name="Google Shape;471;p10"/>
          <p:cNvSpPr/>
          <p:nvPr/>
        </p:nvSpPr>
        <p:spPr>
          <a:xfrm>
            <a:off x="116681" y="139969"/>
            <a:ext cx="8775799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i="0" u="none" strike="noStrike" cap="none" dirty="0">
                <a:solidFill>
                  <a:schemeClr val="tx2"/>
                </a:solidFill>
                <a:latin typeface="Tahoma"/>
                <a:ea typeface="Tahoma"/>
                <a:cs typeface="Tahoma"/>
                <a:sym typeface="Tahoma"/>
              </a:rPr>
              <a:t>Прочитайте отрывок из первой части и заполните таблицу соответствий.</a:t>
            </a:r>
            <a:endParaRPr sz="2800" b="1" dirty="0">
              <a:solidFill>
                <a:schemeClr val="tx2"/>
              </a:solidFill>
            </a:endParaRPr>
          </a:p>
        </p:txBody>
      </p:sp>
      <p:sp>
        <p:nvSpPr>
          <p:cNvPr id="472" name="Google Shape;472;p10"/>
          <p:cNvSpPr/>
          <p:nvPr/>
        </p:nvSpPr>
        <p:spPr>
          <a:xfrm>
            <a:off x="160494" y="1268760"/>
            <a:ext cx="8839784" cy="5170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ahoma"/>
              <a:buNone/>
            </a:pPr>
            <a:r>
              <a:rPr lang="ru-RU" sz="2200" b="1" i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    </a:t>
            </a: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В охоте, в скитаниях по степи, в поисках добычи Абулхаир открыл для себя множество незнакомых мест, познакомился с новыми людьми. Среди них были джигиты, принадлежавшие к белой и ч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ё</a:t>
            </a: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рной кости. Абулхаир не чванился, не заносился перед лихими джигитами, не похвалялся своим происхождением. Абулхаир не возил за собой свиту, когда был юношей. Какая свита у султана из захудалого, не имевшего реальной власти </a:t>
            </a:r>
            <a:endParaRPr sz="22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рода? Злобных опасных врагов, которые могли бы </a:t>
            </a:r>
            <a:endParaRPr sz="22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подстеречь его на узкой дорожке, тоже не было: кому он </a:t>
            </a:r>
            <a:endParaRPr sz="22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нужен?</a:t>
            </a:r>
            <a:r>
              <a:rPr lang="ru-RU" sz="1600" b="1" i="1" dirty="0"/>
              <a:t> </a:t>
            </a: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Абулхаир натягивал на ноги башмаки из грубой сыромятной кожи, накидывал на плечи старый чекмень, </a:t>
            </a:r>
            <a:endParaRPr sz="22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вешал на луку седла мешочек-талисман и отправлялся </a:t>
            </a:r>
            <a:endParaRPr sz="22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куда глаза глядят. </a:t>
            </a:r>
            <a:endParaRPr sz="1600" b="1" i="1" dirty="0"/>
          </a:p>
        </p:txBody>
      </p:sp>
    </p:spTree>
    <p:extLst>
      <p:ext uri="{BB962C8B-B14F-4D97-AF65-F5344CB8AC3E}">
        <p14:creationId xmlns:p14="http://schemas.microsoft.com/office/powerpoint/2010/main" val="185057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11"/>
          <p:cNvSpPr txBox="1"/>
          <p:nvPr/>
        </p:nvSpPr>
        <p:spPr>
          <a:xfrm>
            <a:off x="775607" y="468087"/>
            <a:ext cx="728254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78" name="Google Shape;478;p11"/>
          <p:cNvSpPr/>
          <p:nvPr/>
        </p:nvSpPr>
        <p:spPr>
          <a:xfrm>
            <a:off x="0" y="457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79" name="Google Shape;479;p11"/>
          <p:cNvSpPr/>
          <p:nvPr/>
        </p:nvSpPr>
        <p:spPr>
          <a:xfrm>
            <a:off x="0" y="7620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80" name="Google Shape;480;p11"/>
          <p:cNvSpPr/>
          <p:nvPr/>
        </p:nvSpPr>
        <p:spPr>
          <a:xfrm>
            <a:off x="902140" y="579104"/>
            <a:ext cx="7339725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>
                <a:solidFill>
                  <a:schemeClr val="tx2"/>
                </a:solidFill>
                <a:latin typeface="Tahoma"/>
                <a:ea typeface="Tahoma"/>
                <a:cs typeface="Tahoma"/>
                <a:sym typeface="Tahoma"/>
              </a:rPr>
              <a:t>Соотнесите слово (фразеологизм) с его лексическим значением.</a:t>
            </a:r>
            <a:endParaRPr sz="2800" b="1" dirty="0">
              <a:solidFill>
                <a:schemeClr val="tx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481" name="Google Shape;481;p11"/>
          <p:cNvGraphicFramePr/>
          <p:nvPr/>
        </p:nvGraphicFramePr>
        <p:xfrm>
          <a:off x="936245" y="1658767"/>
          <a:ext cx="7229363" cy="419702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22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93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1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скитание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А 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не зазнавался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2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белая кость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Б 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беда, неприятность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3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чёрная кость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В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неизвестно куда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4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не чванился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Г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бедный 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5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напасти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Д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странствование 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6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куда глаза глядят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Е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простой народ (қарасүйек)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8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7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захудалый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Ж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привилегированное общество (ақсүйек)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13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12"/>
          <p:cNvSpPr txBox="1"/>
          <p:nvPr/>
        </p:nvSpPr>
        <p:spPr>
          <a:xfrm>
            <a:off x="775607" y="468087"/>
            <a:ext cx="728254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87" name="Google Shape;487;p12"/>
          <p:cNvSpPr/>
          <p:nvPr/>
        </p:nvSpPr>
        <p:spPr>
          <a:xfrm>
            <a:off x="0" y="4572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88" name="Google Shape;488;p12"/>
          <p:cNvSpPr/>
          <p:nvPr/>
        </p:nvSpPr>
        <p:spPr>
          <a:xfrm>
            <a:off x="0" y="762000"/>
            <a:ext cx="228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489" name="Google Shape;489;p12"/>
          <p:cNvGraphicFramePr/>
          <p:nvPr>
            <p:extLst>
              <p:ext uri="{D42A27DB-BD31-4B8C-83A1-F6EECF244321}">
                <p14:modId xmlns:p14="http://schemas.microsoft.com/office/powerpoint/2010/main" val="438241075"/>
              </p:ext>
            </p:extLst>
          </p:nvPr>
        </p:nvGraphicFramePr>
        <p:xfrm>
          <a:off x="1685939" y="641582"/>
          <a:ext cx="5772131" cy="5968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772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6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</a:t>
                      </a:r>
                      <a:r>
                        <a:rPr lang="ru-RU" sz="3600" b="1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авиль</a:t>
                      </a: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ны</a:t>
                      </a:r>
                      <a:r>
                        <a:rPr lang="ru-RU" sz="3600" b="1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е</a:t>
                      </a: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ответы</a:t>
                      </a:r>
                      <a:endParaRPr sz="3600" b="1" u="none" strike="noStrike" cap="none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91" name="Google Shape;491;p12"/>
          <p:cNvGraphicFramePr/>
          <p:nvPr/>
        </p:nvGraphicFramePr>
        <p:xfrm>
          <a:off x="936245" y="1457805"/>
          <a:ext cx="7229363" cy="455887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22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93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1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скитание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А 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странствование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2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белая кость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Б 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привилегированное общество (ақсүйек)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3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чёрная кость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В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простой народ (қарасүйек)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4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не чванился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Г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не зазнавался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5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напасти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Д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беда, неприятность</a:t>
                      </a:r>
                      <a:r>
                        <a:rPr lang="ru-RU" sz="24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6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куда глаза глядят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Е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неизвестно куда</a:t>
                      </a: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8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latin typeface="Tahoma"/>
                          <a:ea typeface="Tahoma"/>
                          <a:cs typeface="Tahoma"/>
                          <a:sym typeface="Tahoma"/>
                        </a:rPr>
                        <a:t>7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захудалый</a:t>
                      </a:r>
                      <a:endParaRPr sz="24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Ж</a:t>
                      </a:r>
                      <a:endParaRPr sz="2400" b="1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9A3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бедный </a:t>
                      </a:r>
                      <a:endParaRPr sz="2400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97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8" name="Google Shape;498;p13"/>
          <p:cNvGraphicFramePr/>
          <p:nvPr>
            <p:extLst>
              <p:ext uri="{D42A27DB-BD31-4B8C-83A1-F6EECF244321}">
                <p14:modId xmlns:p14="http://schemas.microsoft.com/office/powerpoint/2010/main" val="1198385474"/>
              </p:ext>
            </p:extLst>
          </p:nvPr>
        </p:nvGraphicFramePr>
        <p:xfrm>
          <a:off x="251520" y="162780"/>
          <a:ext cx="8640960" cy="109728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6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Прослушайте  фрагмент последнего монолога </a:t>
                      </a:r>
                      <a:r>
                        <a:rPr lang="ru-RU" sz="2400" b="1" u="none" strike="noStrike" cap="none" dirty="0" err="1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Абулхаира</a:t>
                      </a:r>
                      <a:r>
                        <a:rPr lang="ru-RU" sz="24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и прокомментируйте его, заполнив двухчастный дневник.</a:t>
                      </a:r>
                      <a:endParaRPr sz="2400" b="1" u="none" strike="noStrike" cap="none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99" name="Google Shape;499;p13"/>
          <p:cNvGraphicFramePr/>
          <p:nvPr/>
        </p:nvGraphicFramePr>
        <p:xfrm>
          <a:off x="1524000" y="3253739"/>
          <a:ext cx="6096000" cy="1676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0" name="Google Shape;500;p13"/>
          <p:cNvSpPr/>
          <p:nvPr/>
        </p:nvSpPr>
        <p:spPr>
          <a:xfrm>
            <a:off x="251520" y="1290825"/>
            <a:ext cx="8496944" cy="5238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i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    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Звезды нынче высыпали густо. Вот светит Полярная звезда, а вон — Большая Медведица, Белый Конь, Серый Конь... Что же это за бледное созвездие сияет впереди? О-о, ведь это же Плеяды! Нет, наверное, звёзд бледнее и мельче их. Но в ночном небе их замечаешь сразу же, хотя кругом столько ярких звёзд! В чём тут разгадка? В том, наверное, что Плеяды загораются и гаснут вместе. Даже звёздам доступно понимание, что чем меньше, чем бледнее они, тем теснее должны сплотиться! </a:t>
            </a:r>
            <a:endParaRPr sz="2200" b="1" i="1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И в этом мире, где все причиняют зло друг другу, </a:t>
            </a:r>
            <a:r>
              <a:rPr lang="ru-RU" sz="2200" b="1" i="1" dirty="0" smtClean="0">
                <a:latin typeface="Tahoma"/>
                <a:ea typeface="Tahoma"/>
                <a:cs typeface="Tahoma"/>
                <a:sym typeface="Tahoma"/>
              </a:rPr>
              <a:t>малым народам 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лучше было бы уподобиться Плеядам. Тогда </a:t>
            </a:r>
            <a:r>
              <a:rPr lang="ru-RU" sz="2200" b="1" i="1" dirty="0" smtClean="0">
                <a:latin typeface="Tahoma"/>
                <a:ea typeface="Tahoma"/>
                <a:cs typeface="Tahoma"/>
                <a:sym typeface="Tahoma"/>
              </a:rPr>
              <a:t>они 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смогут выжить в этом неустойчивом, грозном мире, </a:t>
            </a:r>
            <a:r>
              <a:rPr lang="ru-RU" sz="2200" b="1" i="1" dirty="0" smtClean="0">
                <a:latin typeface="Tahoma"/>
                <a:ea typeface="Tahoma"/>
                <a:cs typeface="Tahoma"/>
                <a:sym typeface="Tahoma"/>
              </a:rPr>
              <a:t>научатся 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предугадывать </a:t>
            </a:r>
            <a:r>
              <a:rPr lang="ru-RU" sz="2200" b="1" i="1" dirty="0" smtClean="0">
                <a:latin typeface="Tahoma"/>
                <a:ea typeface="Tahoma"/>
                <a:cs typeface="Tahoma"/>
                <a:sym typeface="Tahoma"/>
              </a:rPr>
              <a:t>заранее 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бури и ураганы, приспосабливаться к ним. Необходимо лишь быть </a:t>
            </a:r>
            <a:endParaRPr sz="2200" b="1" i="1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теснее и ближе друг другу, не допускать разброда!..</a:t>
            </a:r>
            <a:endParaRPr sz="2200" b="1" i="1" dirty="0"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19286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14"/>
          <p:cNvSpPr/>
          <p:nvPr/>
        </p:nvSpPr>
        <p:spPr>
          <a:xfrm>
            <a:off x="0" y="103277"/>
            <a:ext cx="9144000" cy="7078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06" name="Google Shape;506;p14"/>
          <p:cNvGraphicFramePr/>
          <p:nvPr/>
        </p:nvGraphicFramePr>
        <p:xfrm>
          <a:off x="693964" y="2387236"/>
          <a:ext cx="7690763" cy="36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690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3975" marR="207009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>
                        <a:solidFill>
                          <a:schemeClr val="accent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07" name="Google Shape;507;p14"/>
          <p:cNvGraphicFramePr/>
          <p:nvPr/>
        </p:nvGraphicFramePr>
        <p:xfrm>
          <a:off x="1228563" y="1660889"/>
          <a:ext cx="6654262" cy="231343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327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1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Цитата </a:t>
                      </a:r>
                      <a:endParaRPr sz="28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Комментарий </a:t>
                      </a:r>
                      <a:endParaRPr sz="28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600" u="none" strike="noStrike" cap="none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«… малым народам лучше было бы уподобиться Плеядам».</a:t>
                      </a:r>
                      <a:endParaRPr sz="26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600" u="none" strike="noStrike" cap="none">
                        <a:solidFill>
                          <a:srgbClr val="000000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08" name="Google Shape;508;p14"/>
          <p:cNvSpPr/>
          <p:nvPr/>
        </p:nvSpPr>
        <p:spPr>
          <a:xfrm>
            <a:off x="1331640" y="547550"/>
            <a:ext cx="6846888" cy="7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tx2"/>
                </a:solidFill>
                <a:latin typeface="Tahoma"/>
                <a:ea typeface="Tahoma"/>
                <a:cs typeface="Tahoma"/>
                <a:sym typeface="Tahoma"/>
              </a:rPr>
              <a:t>Двухчастный дневник</a:t>
            </a:r>
            <a:endParaRPr sz="3200" b="1" dirty="0">
              <a:solidFill>
                <a:schemeClr val="tx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509" name="Google Shape;50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3600" y="4077072"/>
            <a:ext cx="1989857" cy="30254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061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15"/>
          <p:cNvSpPr/>
          <p:nvPr/>
        </p:nvSpPr>
        <p:spPr>
          <a:xfrm>
            <a:off x="0" y="103277"/>
            <a:ext cx="9144000" cy="7078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15" name="Google Shape;515;p15"/>
          <p:cNvGraphicFramePr/>
          <p:nvPr/>
        </p:nvGraphicFramePr>
        <p:xfrm>
          <a:off x="693964" y="2387236"/>
          <a:ext cx="7690763" cy="36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690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3975" marR="207009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>
                        <a:solidFill>
                          <a:schemeClr val="accent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16" name="Google Shape;516;p15"/>
          <p:cNvGraphicFramePr/>
          <p:nvPr>
            <p:extLst>
              <p:ext uri="{D42A27DB-BD31-4B8C-83A1-F6EECF244321}">
                <p14:modId xmlns:p14="http://schemas.microsoft.com/office/powerpoint/2010/main" val="444968438"/>
              </p:ext>
            </p:extLst>
          </p:nvPr>
        </p:nvGraphicFramePr>
        <p:xfrm>
          <a:off x="1685939" y="565382"/>
          <a:ext cx="5772131" cy="5968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772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6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Примерны</a:t>
                      </a:r>
                      <a:r>
                        <a:rPr lang="ru-RU" sz="3600" b="1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й</a:t>
                      </a: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ответ</a:t>
                      </a:r>
                      <a:endParaRPr sz="3600" b="1" u="none" strike="noStrike" cap="none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18" name="Google Shape;518;p15"/>
          <p:cNvGraphicFramePr/>
          <p:nvPr/>
        </p:nvGraphicFramePr>
        <p:xfrm>
          <a:off x="1228563" y="1660889"/>
          <a:ext cx="6654263" cy="366064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158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5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1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b="1" u="none" strike="noStrike" cap="none" dirty="0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Цитата </a:t>
                      </a:r>
                      <a:endParaRPr sz="2800" b="1" u="none" strike="noStrike" cap="none" dirty="0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Комментарий </a:t>
                      </a:r>
                      <a:endParaRPr sz="28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600" u="none" strike="noStrike" cap="none" dirty="0">
                          <a:latin typeface="Tahoma"/>
                          <a:ea typeface="Tahoma"/>
                          <a:cs typeface="Tahoma"/>
                          <a:sym typeface="Tahoma"/>
                        </a:rPr>
                        <a:t>«… малым народам лучше было бы уподобиться Плеядам».</a:t>
                      </a:r>
                      <a:endParaRPr sz="2600" u="none" strike="noStrike" cap="none" dirty="0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600">
                          <a:latin typeface="Tahoma"/>
                          <a:ea typeface="Tahoma"/>
                          <a:cs typeface="Tahoma"/>
                          <a:sym typeface="Tahoma"/>
                        </a:rPr>
                        <a:t>Абулхаир-хан жил во время межродовых распрей и понимал, что выгоднее объединиться, чтобы противостоять многочисленной армии джунгар.</a:t>
                      </a:r>
                      <a:endParaRPr sz="2600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51431" marR="51431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495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16"/>
          <p:cNvSpPr/>
          <p:nvPr/>
        </p:nvSpPr>
        <p:spPr>
          <a:xfrm>
            <a:off x="0" y="103277"/>
            <a:ext cx="9144000" cy="7078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24" name="Google Shape;524;p16"/>
          <p:cNvGraphicFramePr/>
          <p:nvPr/>
        </p:nvGraphicFramePr>
        <p:xfrm>
          <a:off x="693964" y="2387236"/>
          <a:ext cx="7690763" cy="36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690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3975" marR="207009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>
                        <a:solidFill>
                          <a:schemeClr val="accent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5" name="Google Shape;525;p16"/>
          <p:cNvGraphicFramePr/>
          <p:nvPr/>
        </p:nvGraphicFramePr>
        <p:xfrm>
          <a:off x="1181100" y="3955669"/>
          <a:ext cx="6096000" cy="17767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273050" algn="l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Roboto Condensed"/>
                        <a:buNone/>
                      </a:pP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6" name="Google Shape;526;p16"/>
          <p:cNvGraphicFramePr/>
          <p:nvPr>
            <p:extLst>
              <p:ext uri="{D42A27DB-BD31-4B8C-83A1-F6EECF244321}">
                <p14:modId xmlns:p14="http://schemas.microsoft.com/office/powerpoint/2010/main" val="3290037758"/>
              </p:ext>
            </p:extLst>
          </p:nvPr>
        </p:nvGraphicFramePr>
        <p:xfrm>
          <a:off x="936078" y="606588"/>
          <a:ext cx="7271850" cy="3022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27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6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600" b="1" u="none" strike="noStrike" cap="none" dirty="0">
                          <a:solidFill>
                            <a:srgbClr val="00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Определите вид придаточного предложения в сложноподчинённом предложении</a:t>
                      </a:r>
                      <a:r>
                        <a:rPr lang="ru-RU" sz="2600" b="1" i="1" dirty="0">
                          <a:latin typeface="Tahoma"/>
                          <a:ea typeface="Tahoma"/>
                          <a:cs typeface="Tahoma"/>
                          <a:sym typeface="Tahoma"/>
                        </a:rPr>
                        <a:t>.</a:t>
                      </a:r>
                      <a:endParaRPr sz="2600" b="1" i="1" u="none" strike="noStrike" cap="none" dirty="0">
                        <a:solidFill>
                          <a:srgbClr val="000000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 b="1" i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И в этом мире, где вс</a:t>
                      </a:r>
                      <a:r>
                        <a:rPr lang="ru-RU" sz="2800" b="1" i="1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е</a:t>
                      </a:r>
                      <a:r>
                        <a:rPr lang="ru-RU" sz="2800" b="1" i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причиняют зло друг другу, малым народам лучше было бы уподобиться Плеядам.</a:t>
                      </a:r>
                      <a:endParaRPr sz="2800" b="1" i="1" u="none" strike="noStrike" cap="none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27" name="Google Shape;527;p16" descr="C:\Users\Компьютер-8\Desktop\2083818.jpg"/>
          <p:cNvPicPr preferRelativeResize="0"/>
          <p:nvPr/>
        </p:nvPicPr>
        <p:blipFill rotWithShape="1">
          <a:blip r:embed="rId3">
            <a:alphaModFix/>
          </a:blip>
          <a:srcRect l="1595" t="2310" r="2875" b="3784"/>
          <a:stretch/>
        </p:blipFill>
        <p:spPr>
          <a:xfrm>
            <a:off x="2575471" y="3683153"/>
            <a:ext cx="4250025" cy="3157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994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17"/>
          <p:cNvSpPr/>
          <p:nvPr/>
        </p:nvSpPr>
        <p:spPr>
          <a:xfrm>
            <a:off x="0" y="103277"/>
            <a:ext cx="9144000" cy="7078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33" name="Google Shape;533;p17"/>
          <p:cNvGraphicFramePr/>
          <p:nvPr/>
        </p:nvGraphicFramePr>
        <p:xfrm>
          <a:off x="693964" y="2387236"/>
          <a:ext cx="7690763" cy="36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690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3975" marR="207009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>
                        <a:solidFill>
                          <a:schemeClr val="accent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34" name="Google Shape;534;p17"/>
          <p:cNvGraphicFramePr/>
          <p:nvPr/>
        </p:nvGraphicFramePr>
        <p:xfrm>
          <a:off x="1181100" y="3955669"/>
          <a:ext cx="6096000" cy="17767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273050" algn="l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Roboto Condensed"/>
                        <a:buNone/>
                      </a:pP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35" name="Google Shape;535;p17"/>
          <p:cNvGraphicFramePr/>
          <p:nvPr>
            <p:extLst>
              <p:ext uri="{D42A27DB-BD31-4B8C-83A1-F6EECF244321}">
                <p14:modId xmlns:p14="http://schemas.microsoft.com/office/powerpoint/2010/main" val="1863217157"/>
              </p:ext>
            </p:extLst>
          </p:nvPr>
        </p:nvGraphicFramePr>
        <p:xfrm>
          <a:off x="251520" y="980728"/>
          <a:ext cx="8568952" cy="11887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6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600" b="1" i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И </a:t>
                      </a:r>
                      <a:r>
                        <a:rPr lang="ru-RU" sz="2600" b="1" i="1" u="none" strike="noStrike" cap="none" dirty="0" smtClean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в этом </a:t>
                      </a:r>
                      <a:r>
                        <a:rPr lang="ru-RU" sz="2600" b="1" i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мире, где все причиняют зло друг другу, малым народам лучше было бы уподобиться Плеядам.</a:t>
                      </a:r>
                      <a:endParaRPr sz="2600" b="1" u="none" strike="noStrike" cap="none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36" name="Google Shape;536;p17"/>
          <p:cNvGraphicFramePr/>
          <p:nvPr/>
        </p:nvGraphicFramePr>
        <p:xfrm>
          <a:off x="1605643" y="3390735"/>
          <a:ext cx="6096000" cy="19278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37" name="Google Shape;537;p17"/>
          <p:cNvSpPr/>
          <p:nvPr/>
        </p:nvSpPr>
        <p:spPr>
          <a:xfrm>
            <a:off x="251520" y="2276872"/>
            <a:ext cx="8640960" cy="369327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ahoma"/>
              <a:buNone/>
            </a:pPr>
            <a:r>
              <a:rPr lang="ru-RU" sz="2600" b="1" u="none" strike="noStrike" cap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Главное предложение</a:t>
            </a:r>
            <a:r>
              <a:rPr lang="ru-RU" sz="2600" b="1" dirty="0">
                <a:latin typeface="Tahoma"/>
                <a:ea typeface="Tahoma"/>
                <a:cs typeface="Tahoma"/>
                <a:sym typeface="Tahoma"/>
              </a:rPr>
              <a:t>:</a:t>
            </a:r>
            <a:r>
              <a:rPr lang="ru-RU" sz="2600" i="1" dirty="0">
                <a:latin typeface="Tahoma"/>
                <a:ea typeface="Tahoma"/>
                <a:cs typeface="Tahoma"/>
                <a:sym typeface="Tahoma"/>
              </a:rPr>
              <a:t> «И в этом мире малым народам лучше было бы уподобиться Плеядам»; </a:t>
            </a:r>
            <a:r>
              <a:rPr lang="ru-RU" sz="2600" dirty="0">
                <a:latin typeface="Tahoma"/>
                <a:ea typeface="Tahoma"/>
                <a:cs typeface="Tahoma"/>
                <a:sym typeface="Tahoma"/>
              </a:rPr>
              <a:t>придаточное: «</a:t>
            </a:r>
            <a:r>
              <a:rPr lang="ru-RU" sz="2600" i="1" dirty="0">
                <a:latin typeface="Tahoma"/>
                <a:ea typeface="Tahoma"/>
                <a:cs typeface="Tahoma"/>
                <a:sym typeface="Tahoma"/>
              </a:rPr>
              <a:t>где все причиняют зло друг другу». </a:t>
            </a:r>
            <a:r>
              <a:rPr lang="ru-RU" sz="2600" dirty="0">
                <a:latin typeface="Tahoma"/>
                <a:ea typeface="Tahoma"/>
                <a:cs typeface="Tahoma"/>
                <a:sym typeface="Tahoma"/>
              </a:rPr>
              <a:t>Оно относится к существительному</a:t>
            </a:r>
            <a:r>
              <a:rPr lang="ru-RU" sz="2600" i="1" dirty="0">
                <a:latin typeface="Tahoma"/>
                <a:ea typeface="Tahoma"/>
                <a:cs typeface="Tahoma"/>
                <a:sym typeface="Tahoma"/>
              </a:rPr>
              <a:t> миру </a:t>
            </a:r>
            <a:r>
              <a:rPr lang="ru-RU" sz="2600" dirty="0">
                <a:latin typeface="Tahoma"/>
                <a:ea typeface="Tahoma"/>
                <a:cs typeface="Tahoma"/>
                <a:sym typeface="Tahoma"/>
              </a:rPr>
              <a:t>в главном</a:t>
            </a:r>
            <a:r>
              <a:rPr lang="ru-RU" sz="2600" i="1" dirty="0">
                <a:latin typeface="Tahoma"/>
                <a:ea typeface="Tahoma"/>
                <a:cs typeface="Tahoma"/>
                <a:sym typeface="Tahoma"/>
              </a:rPr>
              <a:t>,    </a:t>
            </a:r>
            <a:r>
              <a:rPr lang="ru-RU" sz="2600" dirty="0">
                <a:latin typeface="Tahoma"/>
                <a:ea typeface="Tahoma"/>
                <a:cs typeface="Tahoma"/>
                <a:sym typeface="Tahoma"/>
              </a:rPr>
              <a:t>отвечает на вопрос</a:t>
            </a:r>
            <a:r>
              <a:rPr lang="ru-RU" sz="2600" i="1" dirty="0">
                <a:latin typeface="Tahoma"/>
                <a:ea typeface="Tahoma"/>
                <a:cs typeface="Tahoma"/>
                <a:sym typeface="Tahoma"/>
              </a:rPr>
              <a:t> «каком?» </a:t>
            </a:r>
            <a:r>
              <a:rPr lang="ru-RU" sz="2600" dirty="0">
                <a:latin typeface="Tahoma"/>
                <a:ea typeface="Tahoma"/>
                <a:cs typeface="Tahoma"/>
                <a:sym typeface="Tahoma"/>
              </a:rPr>
              <a:t>и присоединяется к нему союзом</a:t>
            </a:r>
            <a:r>
              <a:rPr lang="ru-RU" sz="2600" i="1" dirty="0">
                <a:latin typeface="Tahoma"/>
                <a:ea typeface="Tahoma"/>
                <a:cs typeface="Tahoma"/>
                <a:sym typeface="Tahoma"/>
              </a:rPr>
              <a:t> где. </a:t>
            </a:r>
            <a:r>
              <a:rPr lang="ru-RU" sz="2600" dirty="0">
                <a:latin typeface="Tahoma"/>
                <a:ea typeface="Tahoma"/>
                <a:cs typeface="Tahoma"/>
                <a:sym typeface="Tahoma"/>
              </a:rPr>
              <a:t>Это сложноподчинённое предложение с придаточным определительным.</a:t>
            </a:r>
            <a:endParaRPr sz="2600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ahoma"/>
              <a:buNone/>
            </a:pPr>
            <a:endParaRPr sz="2600" b="1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2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38" name="Google Shape;538;p17"/>
          <p:cNvGraphicFramePr/>
          <p:nvPr>
            <p:extLst>
              <p:ext uri="{D42A27DB-BD31-4B8C-83A1-F6EECF244321}">
                <p14:modId xmlns:p14="http://schemas.microsoft.com/office/powerpoint/2010/main" val="2690585727"/>
              </p:ext>
            </p:extLst>
          </p:nvPr>
        </p:nvGraphicFramePr>
        <p:xfrm>
          <a:off x="1685934" y="214273"/>
          <a:ext cx="5772131" cy="5968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772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6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</a:t>
                      </a:r>
                      <a:r>
                        <a:rPr lang="ru-RU" sz="3600" b="1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авиль</a:t>
                      </a: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ны</a:t>
                      </a:r>
                      <a:r>
                        <a:rPr lang="ru-RU" sz="3600" b="1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й</a:t>
                      </a: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ответ</a:t>
                      </a:r>
                      <a:endParaRPr sz="3600" b="1" u="none" strike="noStrike" cap="none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71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18"/>
          <p:cNvSpPr/>
          <p:nvPr/>
        </p:nvSpPr>
        <p:spPr>
          <a:xfrm>
            <a:off x="0" y="103277"/>
            <a:ext cx="9144000" cy="7078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45" name="Google Shape;545;p18"/>
          <p:cNvGraphicFramePr/>
          <p:nvPr>
            <p:extLst>
              <p:ext uri="{D42A27DB-BD31-4B8C-83A1-F6EECF244321}">
                <p14:modId xmlns:p14="http://schemas.microsoft.com/office/powerpoint/2010/main" val="2427264857"/>
              </p:ext>
            </p:extLst>
          </p:nvPr>
        </p:nvGraphicFramePr>
        <p:xfrm>
          <a:off x="1039582" y="569200"/>
          <a:ext cx="7064831" cy="63093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064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Рефлексия</a:t>
                      </a:r>
                      <a:endParaRPr sz="3600" b="1" u="none" strike="noStrike" cap="none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46" name="Google Shape;546;p18"/>
          <p:cNvGraphicFramePr/>
          <p:nvPr/>
        </p:nvGraphicFramePr>
        <p:xfrm>
          <a:off x="1181100" y="3955669"/>
          <a:ext cx="6096000" cy="17767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273050" algn="l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Roboto Condensed"/>
                        <a:buNone/>
                      </a:pP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47" name="Google Shape;547;p18"/>
          <p:cNvGraphicFramePr/>
          <p:nvPr/>
        </p:nvGraphicFramePr>
        <p:xfrm>
          <a:off x="1605643" y="3390735"/>
          <a:ext cx="6096000" cy="19278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48" name="Google Shape;548;p18"/>
          <p:cNvGraphicFramePr/>
          <p:nvPr>
            <p:extLst>
              <p:ext uri="{D42A27DB-BD31-4B8C-83A1-F6EECF244321}">
                <p14:modId xmlns:p14="http://schemas.microsoft.com/office/powerpoint/2010/main" val="3203983056"/>
              </p:ext>
            </p:extLst>
          </p:nvPr>
        </p:nvGraphicFramePr>
        <p:xfrm>
          <a:off x="539553" y="1436914"/>
          <a:ext cx="7200799" cy="217322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076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4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4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</a:t>
                      </a: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Что мне понравилось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Что мне понравилось </a:t>
                      </a: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Пожелание </a:t>
                      </a: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u="none" strike="noStrike" cap="none" dirty="0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49" name="Google Shape;549;p18"/>
          <p:cNvSpPr/>
          <p:nvPr/>
        </p:nvSpPr>
        <p:spPr>
          <a:xfrm>
            <a:off x="3533900" y="2451051"/>
            <a:ext cx="200025" cy="238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50" name="Google Shape;550;p18"/>
          <p:cNvSpPr/>
          <p:nvPr/>
        </p:nvSpPr>
        <p:spPr>
          <a:xfrm>
            <a:off x="1654459" y="2519817"/>
            <a:ext cx="200025" cy="238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51" name="Google Shape;551;p18"/>
          <p:cNvSpPr/>
          <p:nvPr/>
        </p:nvSpPr>
        <p:spPr>
          <a:xfrm>
            <a:off x="5740904" y="2387228"/>
            <a:ext cx="285750" cy="190500"/>
          </a:xfrm>
          <a:prstGeom prst="wedgeRectCallout">
            <a:avLst>
              <a:gd name="adj1" fmla="val -40647"/>
              <a:gd name="adj2" fmla="val 115956"/>
            </a:avLst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2" name="Google Shape;55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0312" y="3645024"/>
            <a:ext cx="1406795" cy="2744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0283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19"/>
          <p:cNvSpPr/>
          <p:nvPr/>
        </p:nvSpPr>
        <p:spPr>
          <a:xfrm>
            <a:off x="0" y="103277"/>
            <a:ext cx="9144000" cy="7078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58" name="Google Shape;558;p19"/>
          <p:cNvGraphicFramePr/>
          <p:nvPr/>
        </p:nvGraphicFramePr>
        <p:xfrm>
          <a:off x="693964" y="2387236"/>
          <a:ext cx="7690763" cy="36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690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3975" marR="207009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>
                        <a:solidFill>
                          <a:schemeClr val="accent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59" name="Google Shape;559;p19"/>
          <p:cNvGraphicFramePr/>
          <p:nvPr/>
        </p:nvGraphicFramePr>
        <p:xfrm>
          <a:off x="1181100" y="3955669"/>
          <a:ext cx="6096000" cy="17767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273050" algn="l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Roboto Condensed"/>
                        <a:buNone/>
                      </a:pP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0" name="Google Shape;560;p19"/>
          <p:cNvGraphicFramePr/>
          <p:nvPr/>
        </p:nvGraphicFramePr>
        <p:xfrm>
          <a:off x="1605643" y="3390735"/>
          <a:ext cx="6096000" cy="19278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1" name="Google Shape;561;p19"/>
          <p:cNvGraphicFramePr/>
          <p:nvPr>
            <p:extLst>
              <p:ext uri="{D42A27DB-BD31-4B8C-83A1-F6EECF244321}">
                <p14:modId xmlns:p14="http://schemas.microsoft.com/office/powerpoint/2010/main" val="430810393"/>
              </p:ext>
            </p:extLst>
          </p:nvPr>
        </p:nvGraphicFramePr>
        <p:xfrm>
          <a:off x="683569" y="1436914"/>
          <a:ext cx="7848872" cy="371551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202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6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9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4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</a:t>
                      </a: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Что мне понравилось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Что мне понравилось </a:t>
                      </a: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Пожелание </a:t>
                      </a:r>
                      <a:endParaRPr sz="2000" u="none" strike="noStrike" cap="none">
                        <a:solidFill>
                          <a:srgbClr val="FFFFFF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20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Знания пополнились новой информацией об Абулхаир-хане.</a:t>
                      </a:r>
                      <a:endParaRPr sz="22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200" u="none" strike="noStrike" cap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Информация «Кругозорной карты»; практикум.</a:t>
                      </a:r>
                      <a:endParaRPr sz="22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u="none" strike="noStrike" cap="none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20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Посмотреть исторический фильм по мотивам романа </a:t>
                      </a:r>
                      <a:r>
                        <a:rPr lang="ru-RU" sz="2200" u="none" strike="noStrike" cap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Абиша</a:t>
                      </a:r>
                      <a:r>
                        <a:rPr lang="ru-RU" sz="220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ru-RU" sz="2200" u="none" strike="noStrike" cap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Кекилбаева</a:t>
                      </a:r>
                      <a:r>
                        <a:rPr lang="ru-RU" sz="220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«Плеяды – созвезди</a:t>
                      </a:r>
                      <a:r>
                        <a:rPr lang="ru-RU" sz="2200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е</a:t>
                      </a:r>
                      <a:endParaRPr sz="2200" u="none" strike="noStrike" cap="none" dirty="0">
                        <a:solidFill>
                          <a:schemeClr val="dk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200" u="none" strike="noStrike" cap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надежды».</a:t>
                      </a:r>
                      <a:endParaRPr sz="2200" u="none" strike="noStrike" cap="none" dirty="0"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45975" marR="459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62" name="Google Shape;562;p19"/>
          <p:cNvSpPr/>
          <p:nvPr/>
        </p:nvSpPr>
        <p:spPr>
          <a:xfrm>
            <a:off x="3533900" y="2451051"/>
            <a:ext cx="200025" cy="238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63" name="Google Shape;563;p19"/>
          <p:cNvSpPr/>
          <p:nvPr/>
        </p:nvSpPr>
        <p:spPr>
          <a:xfrm>
            <a:off x="1654459" y="2519818"/>
            <a:ext cx="200025" cy="238125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64" name="Google Shape;564;p19"/>
          <p:cNvSpPr/>
          <p:nvPr/>
        </p:nvSpPr>
        <p:spPr>
          <a:xfrm>
            <a:off x="5740904" y="2387228"/>
            <a:ext cx="285750" cy="190500"/>
          </a:xfrm>
          <a:prstGeom prst="wedgeRectCallout">
            <a:avLst>
              <a:gd name="adj1" fmla="val -40647"/>
              <a:gd name="adj2" fmla="val 115956"/>
            </a:avLst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65" name="Google Shape;565;p19"/>
          <p:cNvGraphicFramePr/>
          <p:nvPr>
            <p:extLst>
              <p:ext uri="{D42A27DB-BD31-4B8C-83A1-F6EECF244321}">
                <p14:modId xmlns:p14="http://schemas.microsoft.com/office/powerpoint/2010/main" val="2550085757"/>
              </p:ext>
            </p:extLst>
          </p:nvPr>
        </p:nvGraphicFramePr>
        <p:xfrm>
          <a:off x="1685939" y="565382"/>
          <a:ext cx="5772131" cy="5968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772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6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Примерны</a:t>
                      </a:r>
                      <a:r>
                        <a:rPr lang="ru-RU" sz="3600" b="1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е</a:t>
                      </a: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ответы</a:t>
                      </a:r>
                      <a:endParaRPr sz="3600" b="1" u="none" strike="noStrike" cap="none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85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itle 14">
            <a:extLst>
              <a:ext uri="{FF2B5EF4-FFF2-40B4-BE49-F238E27FC236}">
                <a16:creationId xmlns:a16="http://schemas.microsoft.com/office/drawing/2014/main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000" y="489857"/>
            <a:ext cx="6860276" cy="653859"/>
          </a:xfrm>
        </p:spPr>
        <p:txBody>
          <a:bodyPr/>
          <a:lstStyle/>
          <a:p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Сегодня на уроке</a:t>
            </a:r>
            <a:endParaRPr lang="en-ID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5213" y="1412776"/>
            <a:ext cx="72914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999" lvl="0" indent="-242399">
              <a:buClr>
                <a:schemeClr val="dk1"/>
              </a:buClr>
              <a:buSzPts val="2400"/>
              <a:buFont typeface="Tahoma"/>
              <a:buChar char="●"/>
            </a:pPr>
            <a:r>
              <a:rPr lang="ru-RU" sz="2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познакомитесь с романом Абиша Кекилбаева «Плеяды – созвездие надежды»; </a:t>
            </a:r>
            <a:endParaRPr lang="ru-RU" sz="2400" b="1" dirty="0"/>
          </a:p>
          <a:p>
            <a:pPr marL="179999" lvl="0" indent="-242399">
              <a:buClr>
                <a:schemeClr val="dk1"/>
              </a:buClr>
              <a:buSzPts val="2400"/>
              <a:buFont typeface="Tahoma"/>
              <a:buChar char="●"/>
            </a:pPr>
            <a:r>
              <a:rPr lang="ru-RU" sz="2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раскроете образ Абулхаир-хана;</a:t>
            </a:r>
          </a:p>
          <a:p>
            <a:pPr marL="179999" lvl="0" indent="-242399">
              <a:buClr>
                <a:schemeClr val="dk1"/>
              </a:buClr>
              <a:buSzPts val="2400"/>
              <a:buFont typeface="Tahoma"/>
              <a:buChar char="●"/>
            </a:pPr>
            <a:r>
              <a:rPr lang="ru-RU" sz="2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определите необходимую информацию, сделаете соответствующие выводы;</a:t>
            </a:r>
            <a:endParaRPr lang="ru-RU" sz="2400" b="1" dirty="0"/>
          </a:p>
          <a:p>
            <a:pPr marL="179999" lvl="0" indent="-242399">
              <a:buClr>
                <a:schemeClr val="dk1"/>
              </a:buClr>
              <a:buSzPts val="2400"/>
              <a:buFont typeface="Tahoma"/>
              <a:buChar char="●"/>
            </a:pPr>
            <a:r>
              <a:rPr lang="ru-RU" sz="2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выявите вид придаточного в сложноподчинённом предложении.</a:t>
            </a: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itle 14">
            <a:extLst>
              <a:ext uri="{FF2B5EF4-FFF2-40B4-BE49-F238E27FC236}">
                <a16:creationId xmlns:a16="http://schemas.microsoft.com/office/drawing/2014/main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000" y="489857"/>
            <a:ext cx="6860276" cy="653859"/>
          </a:xfrm>
        </p:spPr>
        <p:txBody>
          <a:bodyPr/>
          <a:lstStyle/>
          <a:p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ИТОГИ УРОКА:</a:t>
            </a:r>
            <a:endParaRPr lang="en-ID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5213" y="1412776"/>
            <a:ext cx="72914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999" lvl="0" indent="-242399">
              <a:buClr>
                <a:schemeClr val="dk1"/>
              </a:buClr>
              <a:buSzPts val="2400"/>
              <a:buFont typeface="Tahoma"/>
              <a:buChar char="●"/>
            </a:pPr>
            <a:r>
              <a:rPr lang="ru-RU" sz="2400" b="1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познакомились </a:t>
            </a:r>
            <a:r>
              <a:rPr lang="ru-RU" sz="2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 романом Абиша Кекилбаева «Плеяды – созвездие надежды»; </a:t>
            </a:r>
            <a:endParaRPr lang="ru-RU" sz="2400" b="1" dirty="0"/>
          </a:p>
          <a:p>
            <a:pPr marL="179999" lvl="0" indent="-242399">
              <a:buClr>
                <a:schemeClr val="dk1"/>
              </a:buClr>
              <a:buSzPts val="2400"/>
              <a:buFont typeface="Tahoma"/>
              <a:buChar char="●"/>
            </a:pPr>
            <a:r>
              <a:rPr lang="ru-RU" sz="2400" b="1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раскрыли </a:t>
            </a:r>
            <a:r>
              <a:rPr lang="ru-RU" sz="2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образ Абулхаир-хана;</a:t>
            </a:r>
          </a:p>
          <a:p>
            <a:pPr marL="179999" lvl="0" indent="-242399">
              <a:buClr>
                <a:schemeClr val="dk1"/>
              </a:buClr>
              <a:buSzPts val="2400"/>
              <a:buFont typeface="Tahoma"/>
              <a:buChar char="●"/>
            </a:pPr>
            <a:r>
              <a:rPr lang="ru-RU" sz="2400" b="1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определили </a:t>
            </a:r>
            <a:r>
              <a:rPr lang="ru-RU" sz="2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необходимую информацию, </a:t>
            </a:r>
            <a:r>
              <a:rPr lang="ru-RU" sz="2400" b="1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сделали </a:t>
            </a:r>
            <a:r>
              <a:rPr lang="ru-RU" sz="2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соответствующие выводы;</a:t>
            </a:r>
            <a:endParaRPr lang="ru-RU" sz="2400" b="1" dirty="0"/>
          </a:p>
          <a:p>
            <a:pPr marL="179999" lvl="0" indent="-242399">
              <a:buClr>
                <a:schemeClr val="dk1"/>
              </a:buClr>
              <a:buSzPts val="2400"/>
              <a:buFont typeface="Tahoma"/>
              <a:buChar char="●"/>
            </a:pPr>
            <a:r>
              <a:rPr lang="ru-RU" sz="2400" b="1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выявили </a:t>
            </a:r>
            <a:r>
              <a:rPr lang="ru-RU" sz="24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вид придаточного в сложноподчинённом предложении.</a:t>
            </a:r>
          </a:p>
        </p:txBody>
      </p:sp>
    </p:spTree>
    <p:extLst>
      <p:ext uri="{BB962C8B-B14F-4D97-AF65-F5344CB8AC3E}">
        <p14:creationId xmlns:p14="http://schemas.microsoft.com/office/powerpoint/2010/main" val="286638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6" y="944541"/>
            <a:ext cx="4646564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Баршаға қолжетімді, сапалы білім!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t"/>
          <a:lstStyle/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доступное всем!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технология</a:t>
                </a: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Білімді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3176" y="1247740"/>
              <a:ext cx="1749385" cy="1749319"/>
              <a:chOff x="629084" y="3771800"/>
              <a:chExt cx="2266978" cy="2266893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781412" y="4045391"/>
                <a:ext cx="1993376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Цифрлы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оқыту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493034" y="1587151"/>
              <a:ext cx="1657312" cy="1657251"/>
              <a:chOff x="432528" y="3801571"/>
              <a:chExt cx="2268402" cy="2268318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432528" y="3801571"/>
                <a:ext cx="2268402" cy="2268318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599832" y="4045317"/>
                <a:ext cx="2022874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Нәтижелі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Тиімді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тілді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5"/>
          <p:cNvSpPr txBox="1"/>
          <p:nvPr/>
        </p:nvSpPr>
        <p:spPr>
          <a:xfrm>
            <a:off x="702128" y="2699658"/>
            <a:ext cx="6408965" cy="3293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0" name="Google Shape;370;p5"/>
          <p:cNvSpPr/>
          <p:nvPr/>
        </p:nvSpPr>
        <p:spPr>
          <a:xfrm>
            <a:off x="0" y="0"/>
            <a:ext cx="16494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ru-RU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5"/>
          <p:cNvSpPr/>
          <p:nvPr/>
        </p:nvSpPr>
        <p:spPr>
          <a:xfrm>
            <a:off x="164949" y="548680"/>
            <a:ext cx="6859573" cy="5663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>
                <a:solidFill>
                  <a:schemeClr val="tx2"/>
                </a:solidFill>
                <a:latin typeface="Tahoma"/>
                <a:ea typeface="Tahoma"/>
                <a:cs typeface="Tahoma"/>
                <a:sym typeface="Tahoma"/>
              </a:rPr>
              <a:t>Ознакомьтесь с ключевыми словами урока: плеяды, созвездие.</a:t>
            </a:r>
            <a:endParaRPr sz="2800" b="1" dirty="0">
              <a:solidFill>
                <a:schemeClr val="tx2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Плеяды</a:t>
            </a: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– </a:t>
            </a:r>
            <a:r>
              <a:rPr lang="ru-RU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</a:t>
            </a: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другие названия — </a:t>
            </a:r>
            <a:r>
              <a:rPr lang="ru-RU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Семь Сестёр</a:t>
            </a: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, </a:t>
            </a:r>
            <a:r>
              <a:rPr lang="ru-RU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Стожары)</a:t>
            </a: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 — 1. Рассеянное звёздное скопление и астеризм в созвездии Тельца. Это скопление — одно из ближайших к Земле и одно из наиболее ярких звёздных скоплений. Плеяды известны с древних времён и видны невооружённым глазом даже на городском небе. Скопление и самые яркие звёзды в нём названы в честь Плеяд — нимф из греческой мифологии; </a:t>
            </a:r>
            <a:endParaRPr sz="2200"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2. (перен.) Группа выдающихся деятелей одной эпохи, одного направления. </a:t>
            </a:r>
            <a:r>
              <a:rPr lang="ru-RU" sz="2200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Например: </a:t>
            </a:r>
            <a:r>
              <a:rPr lang="ru-RU" sz="22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Пушкинская плеяда поэтов.</a:t>
            </a:r>
            <a:endParaRPr sz="2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Созвездие</a:t>
            </a: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– 1. Отдельная группа звёзд. 2. (перен.) Соединение (знаменитостей, талантов).</a:t>
            </a:r>
            <a:endParaRPr sz="2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372" name="Google Shape;372;p5" descr="C:\Users\Компьютер-8\Desktop\unnamed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6510605" y="2768405"/>
            <a:ext cx="3217200" cy="2016224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458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"/>
          <p:cNvSpPr txBox="1"/>
          <p:nvPr/>
        </p:nvSpPr>
        <p:spPr>
          <a:xfrm>
            <a:off x="2514600" y="500744"/>
            <a:ext cx="6408965" cy="3293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09" name="Google Shape;409;p4"/>
          <p:cNvSpPr/>
          <p:nvPr/>
        </p:nvSpPr>
        <p:spPr>
          <a:xfrm>
            <a:off x="251520" y="500750"/>
            <a:ext cx="6202343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Темы болезненного отрыва от исторических корней, вековечных традиций, морального осквернения сакральных ритуалов – как потенциальная угроза потери уникальности народа, как последняя граница перед переходом к духовному саморазрушению, к утере национальной идентичности – волновали писателя всю его сознательную жизнь. Отсюда его постоянное обращение к истокам, к историческим темам, ключевым событиям истории, которые ярко </a:t>
            </a:r>
            <a:endParaRPr sz="2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отражены в творчестве  писателя. </a:t>
            </a:r>
            <a:endParaRPr sz="2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Одним из знаковых произведений </a:t>
            </a:r>
            <a:endParaRPr sz="2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автора является роман «Плеяды – </a:t>
            </a:r>
            <a:endParaRPr sz="2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созвездие надежды», повествующий</a:t>
            </a:r>
            <a:endParaRPr sz="2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о выдающемся полководце </a:t>
            </a:r>
            <a:endParaRPr sz="2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Абулхаир</a:t>
            </a:r>
            <a:r>
              <a:rPr lang="ru-RU" sz="2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-хане. </a:t>
            </a:r>
            <a:endParaRPr sz="2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10" name="Google Shape;410;p4"/>
          <p:cNvSpPr/>
          <p:nvPr/>
        </p:nvSpPr>
        <p:spPr>
          <a:xfrm>
            <a:off x="5510894" y="2558144"/>
            <a:ext cx="284933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ru-RU"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                                                                                                                  </a:t>
            </a:r>
            <a:endParaRPr sz="2400" b="0" i="0" u="none" strike="noStrike" cap="none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411" name="Google Shape;411;p4" descr="C:\Users\Компьютер-8\Desktop\25f18a2eedf4baab4d7f08465fccb8f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09225" y="3740510"/>
            <a:ext cx="2311246" cy="2784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Google Shape;413;p4" descr="C:\Users\Компьютер-8\Desktop\Без названия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77514" y="260648"/>
            <a:ext cx="2342957" cy="3267394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30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6"/>
          <p:cNvSpPr txBox="1"/>
          <p:nvPr/>
        </p:nvSpPr>
        <p:spPr>
          <a:xfrm>
            <a:off x="702128" y="2699658"/>
            <a:ext cx="6408965" cy="3293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20" name="Google Shape;420;p6"/>
          <p:cNvSpPr/>
          <p:nvPr/>
        </p:nvSpPr>
        <p:spPr>
          <a:xfrm>
            <a:off x="323529" y="764704"/>
            <a:ext cx="5726460" cy="5755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Абулхаир</a:t>
            </a:r>
            <a:r>
              <a:rPr lang="ru-RU" sz="23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-хан принимал активное участие в войне с </a:t>
            </a:r>
            <a:r>
              <a:rPr lang="ru-RU" sz="23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джунгарами</a:t>
            </a:r>
            <a:r>
              <a:rPr lang="ru-RU" sz="23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. Он проявлял особое мужество и ум в защите Ташкента, Туркестана и </a:t>
            </a:r>
            <a:r>
              <a:rPr lang="ru-RU" sz="23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Сайрама</a:t>
            </a:r>
            <a:r>
              <a:rPr lang="ru-RU" sz="23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. Имел дипломатические связи с Россией, Персидским </a:t>
            </a:r>
            <a:r>
              <a:rPr lang="ru-RU" sz="23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шахством</a:t>
            </a:r>
            <a:r>
              <a:rPr lang="ru-RU" sz="23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, </a:t>
            </a:r>
            <a:r>
              <a:rPr lang="ru-RU" sz="23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Джунгарским</a:t>
            </a:r>
            <a:r>
              <a:rPr lang="ru-RU" sz="23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ханством. 10 (21) октября 1731 г. вследствие ослабления Казахского ханства в ходе изнурительной войны с </a:t>
            </a:r>
            <a:r>
              <a:rPr lang="ru-RU" sz="23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джунгарами</a:t>
            </a:r>
            <a:r>
              <a:rPr lang="ru-RU" sz="23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Хан Абулхаир и большинство старшин Младшего </a:t>
            </a:r>
            <a:r>
              <a:rPr lang="ru-RU" sz="2300" dirty="0" err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жуза</a:t>
            </a:r>
            <a:r>
              <a:rPr lang="ru-RU" sz="23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присягнули на подданство Российской империи, тем самым положив начало присоединению Казахстана к России.</a:t>
            </a:r>
            <a:endParaRPr sz="23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421" name="Google Shape;421;p6" descr="C:\Users\Компьютер-8\Desktop\Без названия (4).jpg"/>
          <p:cNvPicPr preferRelativeResize="0"/>
          <p:nvPr/>
        </p:nvPicPr>
        <p:blipFill rotWithShape="1">
          <a:blip r:embed="rId3">
            <a:alphaModFix/>
          </a:blip>
          <a:srcRect l="2669" t="1834" r="2669" b="1593"/>
          <a:stretch/>
        </p:blipFill>
        <p:spPr>
          <a:xfrm>
            <a:off x="6550500" y="3138701"/>
            <a:ext cx="2277636" cy="24621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  <p:pic>
        <p:nvPicPr>
          <p:cNvPr id="422" name="Google Shape;422;p6" descr="C:\Users\Компьютер-8\Desktop\Aktobe_photo03.jpg"/>
          <p:cNvPicPr preferRelativeResize="0"/>
          <p:nvPr/>
        </p:nvPicPr>
        <p:blipFill rotWithShape="1">
          <a:blip r:embed="rId4">
            <a:alphaModFix/>
          </a:blip>
          <a:srcRect t="4023" b="8518"/>
          <a:stretch/>
        </p:blipFill>
        <p:spPr>
          <a:xfrm>
            <a:off x="6547389" y="508960"/>
            <a:ext cx="2280747" cy="2221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  <p:sp>
        <p:nvSpPr>
          <p:cNvPr id="423" name="Google Shape;423;p6"/>
          <p:cNvSpPr/>
          <p:nvPr/>
        </p:nvSpPr>
        <p:spPr>
          <a:xfrm>
            <a:off x="6547389" y="2623450"/>
            <a:ext cx="203355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Памятник </a:t>
            </a:r>
            <a:endParaRPr sz="1600" b="1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Абулхаиру в Актобе</a:t>
            </a:r>
            <a:endParaRPr sz="1600" b="1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424" name="Google Shape;424;p6"/>
          <p:cNvGraphicFramePr/>
          <p:nvPr>
            <p:extLst>
              <p:ext uri="{D42A27DB-BD31-4B8C-83A1-F6EECF244321}">
                <p14:modId xmlns:p14="http://schemas.microsoft.com/office/powerpoint/2010/main" val="1448048789"/>
              </p:ext>
            </p:extLst>
          </p:nvPr>
        </p:nvGraphicFramePr>
        <p:xfrm>
          <a:off x="0" y="70848"/>
          <a:ext cx="5931738" cy="5486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931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3600" b="1" u="none" strike="noStrike" cap="none" dirty="0" err="1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Кругозорная</a:t>
                      </a:r>
                      <a:r>
                        <a:rPr lang="ru-RU" sz="36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карта</a:t>
                      </a:r>
                      <a:endParaRPr sz="3600" b="1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25" name="Google Shape;425;p6"/>
          <p:cNvSpPr/>
          <p:nvPr/>
        </p:nvSpPr>
        <p:spPr>
          <a:xfrm>
            <a:off x="6681570" y="5828806"/>
            <a:ext cx="2015496" cy="35390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 b="1" dirty="0" err="1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Абулхаир</a:t>
            </a:r>
            <a:r>
              <a:rPr lang="ru-RU" sz="1700" b="1" dirty="0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-хан</a:t>
            </a:r>
            <a:endParaRPr sz="1700" b="1" dirty="0">
              <a:solidFill>
                <a:schemeClr val="accen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40802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7"/>
          <p:cNvSpPr txBox="1"/>
          <p:nvPr/>
        </p:nvSpPr>
        <p:spPr>
          <a:xfrm>
            <a:off x="702128" y="2699658"/>
            <a:ext cx="6408965" cy="3293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433" name="Google Shape;433;p7"/>
          <p:cNvGraphicFramePr/>
          <p:nvPr>
            <p:extLst>
              <p:ext uri="{D42A27DB-BD31-4B8C-83A1-F6EECF244321}">
                <p14:modId xmlns:p14="http://schemas.microsoft.com/office/powerpoint/2010/main" val="2840533766"/>
              </p:ext>
            </p:extLst>
          </p:nvPr>
        </p:nvGraphicFramePr>
        <p:xfrm>
          <a:off x="112940" y="134698"/>
          <a:ext cx="8923555" cy="109728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923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11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Прочитайте отрывок романа, составьте </a:t>
                      </a:r>
                      <a:r>
                        <a:rPr lang="ru-RU" sz="2400" b="1" u="none" strike="noStrike" cap="none" dirty="0" err="1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синквейн</a:t>
                      </a:r>
                      <a:r>
                        <a:rPr lang="ru-RU" sz="24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 к образу  </a:t>
                      </a:r>
                      <a:r>
                        <a:rPr lang="ru-RU" sz="2400" b="1" u="none" strike="noStrike" cap="none" dirty="0" err="1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Абулхаир</a:t>
                      </a:r>
                      <a:r>
                        <a:rPr lang="ru-RU" sz="2400" b="1" u="none" strike="noStrike" cap="none" dirty="0">
                          <a:solidFill>
                            <a:schemeClr val="tx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-хана и определите авторскую позицию. </a:t>
                      </a:r>
                      <a:endParaRPr sz="2400" b="1" u="none" strike="noStrike" cap="none" dirty="0">
                        <a:solidFill>
                          <a:schemeClr val="tx2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34" name="Google Shape;434;p7"/>
          <p:cNvSpPr/>
          <p:nvPr/>
        </p:nvSpPr>
        <p:spPr>
          <a:xfrm>
            <a:off x="179512" y="1219200"/>
            <a:ext cx="8316767" cy="5170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Вдруг от отряда отделился всадник и прямиком направился к броду. Красивый вороной конь ш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ё</a:t>
            </a: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л под всадником пляшущим шагом.  На красавце-коне сидел бледный юноша, сидел беззаботно, спокойно, будто отправлялся на прогулку. Даже лука не держал он в руках. Ехал довольный собой, гордый своим кон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ё</a:t>
            </a: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м.</a:t>
            </a:r>
            <a:endParaRPr sz="2200" b="1" i="1" dirty="0"/>
          </a:p>
          <a:p>
            <a:pPr marL="0" marR="0" lvl="0" indent="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Огромный детина раскрыл от восторга и удивления рот: «У того, кто владеет таким кон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ё</a:t>
            </a: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м, исполнились все мечты!» Стрелок затаился, решил ждать, пока всадник перебер</a:t>
            </a:r>
            <a:r>
              <a:rPr lang="ru-RU" sz="2200" b="1" i="1" dirty="0">
                <a:latin typeface="Tahoma"/>
                <a:ea typeface="Tahoma"/>
                <a:cs typeface="Tahoma"/>
                <a:sym typeface="Tahoma"/>
              </a:rPr>
              <a:t>ё</a:t>
            </a: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тся через </a:t>
            </a:r>
            <a:endParaRPr sz="22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реку и приблизится, чтобы в упор поразить его…</a:t>
            </a:r>
            <a:endParaRPr sz="2200" b="1" i="1" dirty="0"/>
          </a:p>
          <a:p>
            <a:pPr marL="0" marR="0" lvl="0" indent="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Казахи замерли: «Господи, что он делает, что с ним </a:t>
            </a:r>
            <a:endParaRPr sz="22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будет?» </a:t>
            </a:r>
            <a:r>
              <a:rPr lang="ru-RU" sz="2200" b="1" i="1" u="none" strike="noStrike" cap="none" dirty="0" err="1">
                <a:latin typeface="Tahoma"/>
                <a:ea typeface="Tahoma"/>
                <a:cs typeface="Tahoma"/>
                <a:sym typeface="Tahoma"/>
              </a:rPr>
              <a:t>Джунгарский</a:t>
            </a: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 стрелок ликовал: «Цена этому </a:t>
            </a:r>
            <a:endParaRPr sz="22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сопляку – одна пуля! Свалю его, вышибу его из </a:t>
            </a:r>
            <a:endParaRPr sz="22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200" b="1" i="1" u="none" strike="noStrike" cap="none" dirty="0" err="1">
                <a:latin typeface="Tahoma"/>
                <a:ea typeface="Tahoma"/>
                <a:cs typeface="Tahoma"/>
                <a:sym typeface="Tahoma"/>
              </a:rPr>
              <a:t>щ</a:t>
            </a:r>
            <a:r>
              <a:rPr lang="ru-RU" sz="2200" b="1" i="1" dirty="0" err="1">
                <a:latin typeface="Tahoma"/>
                <a:ea typeface="Tahoma"/>
                <a:cs typeface="Tahoma"/>
                <a:sym typeface="Tahoma"/>
              </a:rPr>
              <a:t>ё</a:t>
            </a:r>
            <a:r>
              <a:rPr lang="ru-RU" sz="2200" b="1" i="1" u="none" strike="noStrike" cap="none" dirty="0" err="1">
                <a:latin typeface="Tahoma"/>
                <a:ea typeface="Tahoma"/>
                <a:cs typeface="Tahoma"/>
                <a:sym typeface="Tahoma"/>
              </a:rPr>
              <a:t>гольского</a:t>
            </a:r>
            <a:r>
              <a:rPr lang="ru-RU" sz="2200" b="1" i="1" u="none" strike="noStrike" cap="none" dirty="0">
                <a:latin typeface="Tahoma"/>
                <a:ea typeface="Tahoma"/>
                <a:cs typeface="Tahoma"/>
                <a:sym typeface="Tahoma"/>
              </a:rPr>
              <a:t> седла, накормлю прибрежным песком.</a:t>
            </a:r>
            <a:endParaRPr sz="2200" b="1" i="1" u="none" strike="noStrike" cap="none" dirty="0"/>
          </a:p>
        </p:txBody>
      </p:sp>
    </p:spTree>
    <p:extLst>
      <p:ext uri="{BB962C8B-B14F-4D97-AF65-F5344CB8AC3E}">
        <p14:creationId xmlns:p14="http://schemas.microsoft.com/office/powerpoint/2010/main" val="33104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g9ac247a6c0_0_28"/>
          <p:cNvSpPr txBox="1"/>
          <p:nvPr/>
        </p:nvSpPr>
        <p:spPr>
          <a:xfrm>
            <a:off x="702128" y="2699657"/>
            <a:ext cx="6408900" cy="3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42" name="Google Shape;442;g9ac247a6c0_0_28"/>
          <p:cNvSpPr/>
          <p:nvPr/>
        </p:nvSpPr>
        <p:spPr>
          <a:xfrm>
            <a:off x="51117" y="607457"/>
            <a:ext cx="8916885" cy="53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3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Ну, ну, давай, подъезжай поближе! Конь будет моим!... Э-э-э, что задумал этот балбес? – удивился он. – К гриве пригнулся, погнал бурого! Вот я тебе покажу сейчас, лихач безмозглый… Сейчас! Сейчас!»</a:t>
            </a:r>
            <a:endParaRPr sz="2300" b="1" i="1" dirty="0"/>
          </a:p>
          <a:p>
            <a:pPr marL="0" marR="0" lvl="0" indent="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3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Однако выстрела не последовало.</a:t>
            </a:r>
            <a:endParaRPr sz="2300" b="1" i="1" dirty="0"/>
          </a:p>
          <a:p>
            <a:pPr marL="0" marR="0" lvl="0" indent="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ahoma"/>
              <a:buNone/>
            </a:pPr>
            <a:r>
              <a:rPr lang="ru-RU" sz="23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Молниеносным движением всадник бросил нож и угодил стрелку прямо в сердце. Встревоженные наступившей тишиной </a:t>
            </a:r>
            <a:r>
              <a:rPr lang="ru-RU" sz="2300" b="1" i="1" u="none" strike="noStrike" cap="none" dirty="0" err="1">
                <a:latin typeface="Tahoma"/>
                <a:ea typeface="Tahoma"/>
                <a:cs typeface="Tahoma"/>
                <a:sym typeface="Tahoma"/>
              </a:rPr>
              <a:t>джунгары</a:t>
            </a:r>
            <a:r>
              <a:rPr lang="ru-RU" sz="2300" b="1" i="1" u="none" strike="noStrike" cap="none" dirty="0">
                <a:latin typeface="Tahoma"/>
                <a:ea typeface="Tahoma"/>
                <a:cs typeface="Tahoma"/>
                <a:sym typeface="Tahoma"/>
              </a:rPr>
              <a:t> начали высовываться из пещеры и тут же падали, сраж</a:t>
            </a:r>
            <a:r>
              <a:rPr lang="ru-RU" sz="2300" b="1" i="1" dirty="0">
                <a:latin typeface="Tahoma"/>
                <a:ea typeface="Tahoma"/>
                <a:cs typeface="Tahoma"/>
                <a:sym typeface="Tahoma"/>
              </a:rPr>
              <a:t>ё</a:t>
            </a:r>
            <a:r>
              <a:rPr lang="ru-RU" sz="2300" b="1" i="1" u="none" strike="noStrike" cap="none" dirty="0">
                <a:latin typeface="Tahoma"/>
                <a:ea typeface="Tahoma"/>
                <a:cs typeface="Tahoma"/>
                <a:sym typeface="Tahoma"/>
              </a:rPr>
              <a:t>нные летевшими стрелами бледного седока.</a:t>
            </a:r>
            <a:endParaRPr sz="2300" b="1" i="1" u="none" strike="noStrike" cap="none" dirty="0">
              <a:latin typeface="Tahoma"/>
              <a:ea typeface="Tahoma"/>
              <a:cs typeface="Tahoma"/>
              <a:sym typeface="Tahoma"/>
            </a:endParaRPr>
          </a:p>
          <a:p>
            <a:pPr marL="0" lvl="0" indent="1587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None/>
            </a:pPr>
            <a:r>
              <a:rPr lang="ru-RU" sz="2300" b="1" i="1" dirty="0">
                <a:latin typeface="Tahoma"/>
                <a:ea typeface="Tahoma"/>
                <a:cs typeface="Tahoma"/>
                <a:sym typeface="Tahoma"/>
              </a:rPr>
              <a:t>Казахи были потрясены смелостью, бесстрашием </a:t>
            </a:r>
            <a:endParaRPr sz="2300" b="1" i="1" dirty="0"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None/>
            </a:pPr>
            <a:r>
              <a:rPr lang="ru-RU" sz="2300" b="1" i="1" dirty="0" err="1">
                <a:latin typeface="Tahoma"/>
                <a:ea typeface="Tahoma"/>
                <a:cs typeface="Tahoma"/>
                <a:sym typeface="Tahoma"/>
              </a:rPr>
              <a:t>Абулхаира</a:t>
            </a:r>
            <a:r>
              <a:rPr lang="ru-RU" sz="2300" b="1" i="1" dirty="0">
                <a:latin typeface="Tahoma"/>
                <a:ea typeface="Tahoma"/>
                <a:cs typeface="Tahoma"/>
                <a:sym typeface="Tahoma"/>
              </a:rPr>
              <a:t>. Когда их отряд добрался до своих земель, </a:t>
            </a:r>
            <a:endParaRPr sz="2300" b="1" i="1" dirty="0"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None/>
            </a:pPr>
            <a:r>
              <a:rPr lang="ru-RU" sz="2300" b="1" i="1" dirty="0">
                <a:latin typeface="Tahoma"/>
                <a:ea typeface="Tahoma"/>
                <a:cs typeface="Tahoma"/>
                <a:sym typeface="Tahoma"/>
              </a:rPr>
              <a:t>джигиты окружили </a:t>
            </a:r>
            <a:r>
              <a:rPr lang="ru-RU" sz="2300" b="1" i="1" dirty="0" err="1">
                <a:latin typeface="Tahoma"/>
                <a:ea typeface="Tahoma"/>
                <a:cs typeface="Tahoma"/>
                <a:sym typeface="Tahoma"/>
              </a:rPr>
              <a:t>Абулхаира</a:t>
            </a:r>
            <a:r>
              <a:rPr lang="ru-RU" sz="2300" b="1" i="1" dirty="0">
                <a:latin typeface="Tahoma"/>
                <a:ea typeface="Tahoma"/>
                <a:cs typeface="Tahoma"/>
                <a:sym typeface="Tahoma"/>
              </a:rPr>
              <a:t>, закидывали вопросами:</a:t>
            </a:r>
            <a:endParaRPr sz="2300" b="1" i="1" dirty="0"/>
          </a:p>
          <a:p>
            <a:pPr marL="0" lvl="0" indent="1587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None/>
            </a:pPr>
            <a:r>
              <a:rPr lang="ru-RU" sz="2300" b="1" i="1" dirty="0">
                <a:latin typeface="Tahoma"/>
                <a:ea typeface="Tahoma"/>
                <a:cs typeface="Tahoma"/>
                <a:sym typeface="Tahoma"/>
              </a:rPr>
              <a:t>- О аллах, как ты решился на этакий поступок? Ведь </a:t>
            </a:r>
            <a:endParaRPr sz="2300" b="1" i="1" dirty="0"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None/>
            </a:pPr>
            <a:r>
              <a:rPr lang="ru-RU" sz="2300" b="1" i="1" dirty="0">
                <a:latin typeface="Tahoma"/>
                <a:ea typeface="Tahoma"/>
                <a:cs typeface="Tahoma"/>
                <a:sym typeface="Tahoma"/>
              </a:rPr>
              <a:t>на верную смерть шёл! На верную!.. Как отважился, </a:t>
            </a:r>
            <a:endParaRPr sz="2300" b="1" i="1" dirty="0"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None/>
            </a:pPr>
            <a:r>
              <a:rPr lang="ru-RU" sz="2300" b="1" i="1" dirty="0">
                <a:latin typeface="Tahoma"/>
                <a:ea typeface="Tahoma"/>
                <a:cs typeface="Tahoma"/>
                <a:sym typeface="Tahoma"/>
              </a:rPr>
              <a:t>отчаянная твоя голова?</a:t>
            </a:r>
            <a:endParaRPr sz="2300" b="1" i="1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2300" b="1" i="1" u="none" strike="noStrike" cap="none" dirty="0"/>
          </a:p>
        </p:txBody>
      </p:sp>
    </p:spTree>
    <p:extLst>
      <p:ext uri="{BB962C8B-B14F-4D97-AF65-F5344CB8AC3E}">
        <p14:creationId xmlns:p14="http://schemas.microsoft.com/office/powerpoint/2010/main" val="22178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8"/>
          <p:cNvSpPr/>
          <p:nvPr/>
        </p:nvSpPr>
        <p:spPr>
          <a:xfrm>
            <a:off x="881744" y="707572"/>
            <a:ext cx="7241721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lang="ru-RU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8"/>
          <p:cNvSpPr/>
          <p:nvPr/>
        </p:nvSpPr>
        <p:spPr>
          <a:xfrm>
            <a:off x="881743" y="585107"/>
            <a:ext cx="726621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 </a:t>
            </a:r>
            <a:endParaRPr sz="2000" b="0" i="0" u="none" strike="noStrike" cap="none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451" name="Google Shape;451;p8"/>
          <p:cNvGraphicFramePr/>
          <p:nvPr>
            <p:extLst>
              <p:ext uri="{D42A27DB-BD31-4B8C-83A1-F6EECF244321}">
                <p14:modId xmlns:p14="http://schemas.microsoft.com/office/powerpoint/2010/main" val="3776174832"/>
              </p:ext>
            </p:extLst>
          </p:nvPr>
        </p:nvGraphicFramePr>
        <p:xfrm>
          <a:off x="840363" y="585106"/>
          <a:ext cx="7463269" cy="58521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463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85400">
                <a:tc>
                  <a:txBody>
                    <a:bodyPr/>
                    <a:lstStyle/>
                    <a:p>
                      <a:pPr marL="0" marR="0" lvl="0" indent="158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1800"/>
                        <a:buFont typeface="Tahoma"/>
                        <a:buNone/>
                      </a:pP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 А я рассчитал, что </a:t>
                      </a:r>
                      <a:r>
                        <a:rPr lang="ru-RU" sz="2400" b="1" i="1" u="none" strike="noStrike" cap="none" dirty="0" err="1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джунгарский</a:t>
                      </a: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стрелок залюбуется моим бурым. Решил отвлечь его, дождаться, пока на фитиле образуется нагар, </a:t>
                      </a:r>
                      <a:r>
                        <a:rPr lang="ru-RU" sz="2400" b="1" i="1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–</a:t>
                      </a: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отвечал всем Абулхаир.</a:t>
                      </a:r>
                      <a:endParaRPr sz="2400" b="1" i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158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1800"/>
                        <a:buFont typeface="Tahoma"/>
                        <a:buNone/>
                      </a:pP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Джигиты долго не могли успокоиться, шумели, обсуждали его поступок.</a:t>
                      </a:r>
                      <a:endParaRPr sz="2400" b="1" i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158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1800"/>
                        <a:buFont typeface="Tahoma"/>
                        <a:buNone/>
                      </a:pP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 Ты настоящий, ты… ты отчаянный смельчак! – громко похвалил юношу </a:t>
                      </a:r>
                      <a:r>
                        <a:rPr lang="ru-RU" sz="2400" b="1" i="1" u="none" strike="noStrike" cap="none" dirty="0" err="1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Букенбай</a:t>
                      </a: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.</a:t>
                      </a:r>
                      <a:endParaRPr sz="2400" b="1" i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158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1800"/>
                        <a:buFont typeface="Tahoma"/>
                        <a:buNone/>
                      </a:pP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 И глазом не моргнул, не потерял присутствия духа, когда мы все растерялись! – воскликнул </a:t>
                      </a:r>
                      <a:r>
                        <a:rPr lang="ru-RU" sz="2400" b="1" i="1" u="none" strike="noStrike" cap="none" dirty="0" err="1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Есет</a:t>
                      </a: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!</a:t>
                      </a:r>
                      <a:endParaRPr sz="2400" b="1" i="1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158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1800"/>
                        <a:buFont typeface="Tahoma"/>
                        <a:buNone/>
                      </a:pP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 Мы восхищаемся духами твоих предков! – </a:t>
                      </a:r>
                      <a:endParaRPr sz="2400" b="1" i="1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1800"/>
                        <a:buFont typeface="Tahoma"/>
                        <a:buNone/>
                      </a:pP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галдели другие. </a:t>
                      </a:r>
                      <a:endParaRPr sz="2400" b="1" i="1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ts val="1800"/>
                        <a:buFont typeface="Tahoma"/>
                        <a:buNone/>
                      </a:pP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– И у казахов, кажется, родился свой </a:t>
                      </a:r>
                      <a:r>
                        <a:rPr lang="ru-RU" sz="2400" b="1" i="1" u="none" strike="noStrike" cap="none" dirty="0" err="1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Калдаман</a:t>
                      </a:r>
                      <a:r>
                        <a:rPr lang="ru-RU" sz="2400" b="1" i="1" u="none" strike="noStrike" cap="none" dirty="0">
                          <a:solidFill>
                            <a:schemeClr val="tx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!</a:t>
                      </a:r>
                      <a:endParaRPr sz="2400" b="1" i="1" u="none" strike="noStrike" cap="none" dirty="0">
                        <a:solidFill>
                          <a:schemeClr val="tx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85725" marR="8572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42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7" name="Google Shape;457;p9" descr="C:\Users\Компьютер-8\Desktop\pogudx4ivbenrpq7k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00192" y="1772816"/>
            <a:ext cx="2613150" cy="27684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  <p:sp>
        <p:nvSpPr>
          <p:cNvPr id="458" name="Google Shape;458;p9"/>
          <p:cNvSpPr/>
          <p:nvPr/>
        </p:nvSpPr>
        <p:spPr>
          <a:xfrm>
            <a:off x="808265" y="642258"/>
            <a:ext cx="7241721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</a:pPr>
            <a:r>
              <a:rPr lang="ru-RU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9"/>
          <p:cNvSpPr/>
          <p:nvPr/>
        </p:nvSpPr>
        <p:spPr>
          <a:xfrm>
            <a:off x="252450" y="404664"/>
            <a:ext cx="62784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chemeClr val="tx2"/>
                </a:solidFill>
                <a:latin typeface="Tahoma"/>
                <a:ea typeface="Tahoma"/>
                <a:cs typeface="Tahoma"/>
                <a:sym typeface="Tahoma"/>
              </a:rPr>
              <a:t>Примерные ответы:</a:t>
            </a:r>
            <a:endParaRPr sz="2400" dirty="0">
              <a:solidFill>
                <a:schemeClr val="tx2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err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Абулхаир</a:t>
            </a: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-хан</a:t>
            </a: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Отчаянный, храбрый</a:t>
            </a: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Сражается, освобождает, воодушевляет</a:t>
            </a: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Джигиты потрясены бесстрашием </a:t>
            </a:r>
            <a:r>
              <a:rPr lang="ru-RU" sz="2400" dirty="0" err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Абулхаира</a:t>
            </a: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.</a:t>
            </a: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Стратег</a:t>
            </a: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chemeClr val="tx2"/>
                </a:solidFill>
                <a:latin typeface="Tahoma"/>
                <a:ea typeface="Tahoma"/>
                <a:cs typeface="Tahoma"/>
                <a:sym typeface="Tahoma"/>
              </a:rPr>
              <a:t>Авторская </a:t>
            </a:r>
            <a:r>
              <a:rPr lang="ru-RU" sz="2400" b="1" dirty="0" smtClean="0">
                <a:solidFill>
                  <a:schemeClr val="tx2"/>
                </a:solidFill>
                <a:latin typeface="Tahoma"/>
                <a:ea typeface="Tahoma"/>
                <a:cs typeface="Tahoma"/>
                <a:sym typeface="Tahoma"/>
              </a:rPr>
              <a:t>позиция:</a:t>
            </a:r>
            <a:endParaRPr sz="1800" dirty="0">
              <a:solidFill>
                <a:schemeClr val="tx2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Автор симпатизирует </a:t>
            </a:r>
            <a:r>
              <a:rPr lang="ru-RU" sz="2400" dirty="0" err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Абулхаир</a:t>
            </a: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-хану: из уст </a:t>
            </a: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err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Букенбая</a:t>
            </a: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, </a:t>
            </a:r>
            <a:r>
              <a:rPr lang="ru-RU" sz="2400" dirty="0" err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Есета</a:t>
            </a: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 и других персонажей звучит </a:t>
            </a: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похвала личным качествам талантливого </a:t>
            </a: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полководца.</a:t>
            </a: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None/>
            </a:pPr>
            <a:endParaRPr sz="2400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None/>
            </a:pPr>
            <a:endParaRPr sz="2400" b="0" i="0" u="none" strike="noStrike" cap="none" dirty="0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12798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1247</Words>
  <Application>Microsoft Office PowerPoint</Application>
  <PresentationFormat>Экран (4:3)</PresentationFormat>
  <Paragraphs>226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1" baseType="lpstr">
      <vt:lpstr>Arial</vt:lpstr>
      <vt:lpstr>Calibri</vt:lpstr>
      <vt:lpstr>Century Gothic</vt:lpstr>
      <vt:lpstr>Comfortaa</vt:lpstr>
      <vt:lpstr>Open Sans</vt:lpstr>
      <vt:lpstr>Roboto Condensed</vt:lpstr>
      <vt:lpstr>Source Sans Pro</vt:lpstr>
      <vt:lpstr>Tahoma</vt:lpstr>
      <vt:lpstr>Times New Roman</vt:lpstr>
      <vt:lpstr>Тема Office</vt:lpstr>
      <vt:lpstr>Презентация PowerPoint</vt:lpstr>
      <vt:lpstr>Сегодня на уроке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ИТОГИ УРОКА: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69</cp:revision>
  <dcterms:created xsi:type="dcterms:W3CDTF">2020-07-18T05:19:20Z</dcterms:created>
  <dcterms:modified xsi:type="dcterms:W3CDTF">2024-12-13T13:23:12Z</dcterms:modified>
</cp:coreProperties>
</file>