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6" name="Google Shape;3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71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>
            <a:spLocks noGrp="1"/>
          </p:cNvSpPr>
          <p:nvPr>
            <p:ph type="ctrTitle"/>
          </p:nvPr>
        </p:nvSpPr>
        <p:spPr>
          <a:xfrm>
            <a:off x="4795775" y="765022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61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Вершина </a:t>
            </a:r>
            <a:r>
              <a:rPr lang="ru-RU" sz="2400" b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казахской </a:t>
            </a:r>
            <a:r>
              <a:rPr lang="ru-RU" sz="2400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литературы</a:t>
            </a:r>
          </a:p>
          <a:p>
            <a:pPr lvl="0" algn="ctr"/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endParaRPr lang="ru-RU" sz="2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1"/>
          <p:cNvSpPr/>
          <p:nvPr/>
        </p:nvSpPr>
        <p:spPr>
          <a:xfrm>
            <a:off x="1691680" y="4324513"/>
            <a:ext cx="1392395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патриот</a:t>
            </a:r>
            <a:endParaRPr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1" name="Google Shape;471;p11"/>
          <p:cNvSpPr/>
          <p:nvPr/>
        </p:nvSpPr>
        <p:spPr>
          <a:xfrm>
            <a:off x="804844" y="2981125"/>
            <a:ext cx="1523925" cy="7428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философ</a:t>
            </a:r>
            <a:endParaRPr sz="2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2" name="Google Shape;472;p11"/>
          <p:cNvSpPr/>
          <p:nvPr/>
        </p:nvSpPr>
        <p:spPr>
          <a:xfrm>
            <a:off x="1250156" y="1809625"/>
            <a:ext cx="1494000" cy="6423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Семей</a:t>
            </a:r>
            <a:endParaRPr sz="2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3" name="Google Shape;473;p11"/>
          <p:cNvSpPr/>
          <p:nvPr/>
        </p:nvSpPr>
        <p:spPr>
          <a:xfrm>
            <a:off x="6056606" y="1809625"/>
            <a:ext cx="1899770" cy="6423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переводчик</a:t>
            </a:r>
            <a:endParaRPr sz="2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4" name="Google Shape;474;p11"/>
          <p:cNvSpPr/>
          <p:nvPr/>
        </p:nvSpPr>
        <p:spPr>
          <a:xfrm>
            <a:off x="5616000" y="4329475"/>
            <a:ext cx="1385100" cy="6423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прозаик</a:t>
            </a:r>
            <a:endParaRPr sz="2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5" name="Google Shape;475;p11"/>
          <p:cNvSpPr/>
          <p:nvPr/>
        </p:nvSpPr>
        <p:spPr>
          <a:xfrm>
            <a:off x="6431231" y="2962064"/>
            <a:ext cx="1746675" cy="7809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«Слова назидания»</a:t>
            </a:r>
            <a:endParaRPr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6" name="Google Shape;476;p11"/>
          <p:cNvSpPr/>
          <p:nvPr/>
        </p:nvSpPr>
        <p:spPr>
          <a:xfrm>
            <a:off x="3404588" y="1337200"/>
            <a:ext cx="1890900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просветитель, </a:t>
            </a:r>
            <a:endParaRPr sz="16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поэт</a:t>
            </a:r>
            <a:endParaRPr sz="16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77" name="Google Shape;477;p11"/>
          <p:cNvCxnSpPr>
            <a:stCxn id="478" idx="6"/>
            <a:endCxn id="475" idx="1"/>
          </p:cNvCxnSpPr>
          <p:nvPr/>
        </p:nvCxnSpPr>
        <p:spPr>
          <a:xfrm>
            <a:off x="5568356" y="3344475"/>
            <a:ext cx="862875" cy="81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9" name="Google Shape;479;p11"/>
          <p:cNvCxnSpPr>
            <a:stCxn id="478" idx="1"/>
            <a:endCxn id="472" idx="3"/>
          </p:cNvCxnSpPr>
          <p:nvPr/>
        </p:nvCxnSpPr>
        <p:spPr>
          <a:xfrm rot="10800000">
            <a:off x="2744160" y="2130680"/>
            <a:ext cx="744300" cy="6666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78" name="Google Shape;478;p11"/>
          <p:cNvSpPr/>
          <p:nvPr/>
        </p:nvSpPr>
        <p:spPr>
          <a:xfrm>
            <a:off x="3131606" y="2570625"/>
            <a:ext cx="2436750" cy="1547700"/>
          </a:xfrm>
          <a:prstGeom prst="ellipse">
            <a:avLst/>
          </a:prstGeom>
          <a:solidFill>
            <a:srgbClr val="B22C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Абай</a:t>
            </a:r>
            <a:endParaRPr sz="3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80" name="Google Shape;480;p11"/>
          <p:cNvCxnSpPr>
            <a:stCxn id="478" idx="7"/>
            <a:endCxn id="473" idx="1"/>
          </p:cNvCxnSpPr>
          <p:nvPr/>
        </p:nvCxnSpPr>
        <p:spPr>
          <a:xfrm flipV="1">
            <a:off x="5211502" y="2130775"/>
            <a:ext cx="845104" cy="666505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1" name="Google Shape;481;p11"/>
          <p:cNvCxnSpPr>
            <a:stCxn id="478" idx="5"/>
            <a:endCxn id="474" idx="0"/>
          </p:cNvCxnSpPr>
          <p:nvPr/>
        </p:nvCxnSpPr>
        <p:spPr>
          <a:xfrm>
            <a:off x="5211503" y="3891670"/>
            <a:ext cx="1097100" cy="437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2" name="Google Shape;482;p11"/>
          <p:cNvCxnSpPr>
            <a:stCxn id="478" idx="0"/>
            <a:endCxn id="476" idx="2"/>
          </p:cNvCxnSpPr>
          <p:nvPr/>
        </p:nvCxnSpPr>
        <p:spPr>
          <a:xfrm rot="10800000">
            <a:off x="4349981" y="1989525"/>
            <a:ext cx="0" cy="5811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3" name="Google Shape;483;p11"/>
          <p:cNvCxnSpPr>
            <a:stCxn id="478" idx="2"/>
            <a:endCxn id="471" idx="3"/>
          </p:cNvCxnSpPr>
          <p:nvPr/>
        </p:nvCxnSpPr>
        <p:spPr>
          <a:xfrm flipH="1">
            <a:off x="2328806" y="3344475"/>
            <a:ext cx="802800" cy="81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4" name="Google Shape;484;p11"/>
          <p:cNvCxnSpPr>
            <a:stCxn id="478" idx="3"/>
            <a:endCxn id="470" idx="0"/>
          </p:cNvCxnSpPr>
          <p:nvPr/>
        </p:nvCxnSpPr>
        <p:spPr>
          <a:xfrm flipH="1">
            <a:off x="2387878" y="3891670"/>
            <a:ext cx="1100582" cy="432843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5" name="Google Shape;485;p11"/>
          <p:cNvSpPr/>
          <p:nvPr/>
        </p:nvSpPr>
        <p:spPr>
          <a:xfrm>
            <a:off x="3287156" y="4985850"/>
            <a:ext cx="2125800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Көзімнің қарасы</a:t>
            </a:r>
            <a:r>
              <a:rPr lang="ru-RU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endParaRPr sz="2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86" name="Google Shape;486;p11"/>
          <p:cNvCxnSpPr>
            <a:stCxn id="478" idx="4"/>
            <a:endCxn id="485" idx="0"/>
          </p:cNvCxnSpPr>
          <p:nvPr/>
        </p:nvCxnSpPr>
        <p:spPr>
          <a:xfrm>
            <a:off x="4349981" y="4118325"/>
            <a:ext cx="0" cy="8676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487" name="Google Shape;487;p11"/>
          <p:cNvGraphicFramePr/>
          <p:nvPr>
            <p:extLst>
              <p:ext uri="{D42A27DB-BD31-4B8C-83A1-F6EECF244321}">
                <p14:modId xmlns:p14="http://schemas.microsoft.com/office/powerpoint/2010/main" val="2933645700"/>
              </p:ext>
            </p:extLst>
          </p:nvPr>
        </p:nvGraphicFramePr>
        <p:xfrm>
          <a:off x="1685939" y="565382"/>
          <a:ext cx="5772131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7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ответы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2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4" name="Google Shape;494;p12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5" name="Google Shape;495;p12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96" name="Google Shape;496;p12"/>
          <p:cNvGraphicFramePr/>
          <p:nvPr/>
        </p:nvGraphicFramePr>
        <p:xfrm>
          <a:off x="685800" y="489856"/>
          <a:ext cx="6466106" cy="274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46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           </a:t>
                      </a: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 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7" name="Google Shape;497;p12" descr="C:\Users\Компьютер-8\Desktop\2-8.jpg"/>
          <p:cNvPicPr preferRelativeResize="0"/>
          <p:nvPr/>
        </p:nvPicPr>
        <p:blipFill rotWithShape="1">
          <a:blip r:embed="rId3">
            <a:alphaModFix/>
          </a:blip>
          <a:srcRect r="10450"/>
          <a:stretch/>
        </p:blipFill>
        <p:spPr>
          <a:xfrm>
            <a:off x="6897375" y="2420888"/>
            <a:ext cx="2246625" cy="2209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aphicFrame>
        <p:nvGraphicFramePr>
          <p:cNvPr id="498" name="Google Shape;498;p12"/>
          <p:cNvGraphicFramePr/>
          <p:nvPr>
            <p:extLst>
              <p:ext uri="{D42A27DB-BD31-4B8C-83A1-F6EECF244321}">
                <p14:modId xmlns:p14="http://schemas.microsoft.com/office/powerpoint/2010/main" val="375220576"/>
              </p:ext>
            </p:extLst>
          </p:nvPr>
        </p:nvGraphicFramePr>
        <p:xfrm>
          <a:off x="1619672" y="141834"/>
          <a:ext cx="5832648" cy="548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Кругозорная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карта</a:t>
                      </a:r>
                      <a:endParaRPr sz="3600" b="1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9" name="Google Shape;499;p12"/>
          <p:cNvGraphicFramePr/>
          <p:nvPr>
            <p:extLst>
              <p:ext uri="{D42A27DB-BD31-4B8C-83A1-F6EECF244321}">
                <p14:modId xmlns:p14="http://schemas.microsoft.com/office/powerpoint/2010/main" val="3939224347"/>
              </p:ext>
            </p:extLst>
          </p:nvPr>
        </p:nvGraphicFramePr>
        <p:xfrm>
          <a:off x="230981" y="836712"/>
          <a:ext cx="6429251" cy="60624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42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444"/>
                        </a:buClr>
                        <a:buSzPts val="1800"/>
                        <a:buFont typeface="Tahoma"/>
                        <a:buNone/>
                      </a:pPr>
                      <a:r>
                        <a:rPr lang="ru-RU" sz="200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</a:t>
                      </a:r>
                      <a:r>
                        <a:rPr lang="ru-RU" sz="2000" i="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Роман </a:t>
                      </a:r>
                      <a:r>
                        <a:rPr lang="ru-RU" sz="2000" b="1" i="0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«Путь Абая» </a:t>
                      </a:r>
                      <a:r>
                        <a:rPr lang="ru-RU" sz="2000" i="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переведён на тридцать языков, и первым он был переведён на русский язык замечательной переводчицей Анной Никольской.</a:t>
                      </a:r>
                      <a:r>
                        <a:rPr lang="ru-RU" sz="2000" i="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С Анной Борисовной Никольской, переводчиком, писательницей, автором ряда сборников рассказов и повестей, Мухтара Ауэзова и его семью связывала большая дружба на протяжении четыр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000" i="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 десятилетий. Анна Никольская, привязавшись к дочери </a:t>
                      </a:r>
                      <a:r>
                        <a:rPr lang="ru-RU" sz="2000" i="0" dirty="0" err="1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Мухтара</a:t>
                      </a:r>
                      <a:r>
                        <a:rPr lang="ru-RU" sz="2000" i="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000" i="0" dirty="0" err="1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Омархановича</a:t>
                      </a:r>
                      <a:r>
                        <a:rPr lang="ru-RU" sz="2000" i="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Лейле, всячески е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000" i="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опекала и в многочисленных сохранившихся в архиве письмах к ней называла е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000" i="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«своей доченькой». По сути, Анну Борисовну </a:t>
                      </a:r>
                      <a:r>
                        <a:rPr lang="ru-RU" sz="2000" i="0" dirty="0" err="1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Ауэзовы</a:t>
                      </a:r>
                      <a:r>
                        <a:rPr lang="ru-RU" sz="2000" i="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считали членом своей семьи. После завершения работы над переводом Анна Никольская призналась: «Как переводчик скажу: труден был путь, но тот интерес, с которым я работала, возмещает все трудности. Я благодарна автору за то, что он доверил мне сво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000" i="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любимое дитя, а также за вс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000" i="0" dirty="0">
                          <a:solidFill>
                            <a:srgbClr val="33333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то прекрасное и ценное, чему научила меня о Казахстане его книга…»</a:t>
                      </a:r>
                      <a:endParaRPr sz="2000" i="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444444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3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13" descr="C:\Users\Компьютер-8\Desktop\Coin_of_Kazakhstan_Sidorkin-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1460" y="4293096"/>
            <a:ext cx="1771020" cy="2120177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3"/>
          <p:cNvSpPr txBox="1"/>
          <p:nvPr/>
        </p:nvSpPr>
        <p:spPr>
          <a:xfrm>
            <a:off x="775607" y="468087"/>
            <a:ext cx="7282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7" name="Google Shape;507;p13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8" name="Google Shape;508;p13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09" name="Google Shape;509;p13"/>
          <p:cNvGraphicFramePr/>
          <p:nvPr>
            <p:extLst>
              <p:ext uri="{D42A27DB-BD31-4B8C-83A1-F6EECF244321}">
                <p14:modId xmlns:p14="http://schemas.microsoft.com/office/powerpoint/2010/main" val="4228566721"/>
              </p:ext>
            </p:extLst>
          </p:nvPr>
        </p:nvGraphicFramePr>
        <p:xfrm>
          <a:off x="228600" y="1038289"/>
          <a:ext cx="6215608" cy="5120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1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Евгений Матвеевич Сидоркин – советский художник-график, </a:t>
                      </a:r>
                      <a:r>
                        <a:rPr lang="ru-RU" sz="2400" u="none" strike="noStrik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заслуженный деятель искусств Казахской ССР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(</a:t>
                      </a:r>
                      <a:r>
                        <a:rPr lang="ru-RU" sz="2400" u="none" strike="noStrik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1965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), лауреат Государственной премии Казахской ССР им. </a:t>
                      </a:r>
                      <a:r>
                        <a:rPr lang="ru-RU" sz="2400" u="none" strike="noStrike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Чокана</a:t>
                      </a:r>
                      <a:r>
                        <a:rPr lang="ru-RU" sz="2400" u="none" strike="noStrik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Валиханова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(1979), народный художник Казахской ССР (1981). Работы Евгения Сидоркина выставлены в российских галереях и музеях, а также в национальных галереях ряда европейских стран. Кроме того, </a:t>
                      </a:r>
                      <a:endParaRPr sz="24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его работу «Яблоки Алматы» </a:t>
                      </a:r>
                      <a:endParaRPr sz="24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отчеканили на реверсе памятной </a:t>
                      </a:r>
                      <a:endParaRPr sz="24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монеты Национального банка </a:t>
                      </a:r>
                      <a:endParaRPr sz="24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РК номиналом в 500 тенге. </a:t>
                      </a:r>
                      <a:endParaRPr sz="24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0" name="Google Shape;510;p13" descr="C:\Users\Компьютер-8\Desktop\Евгений_Сидоркин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9186" y="332656"/>
            <a:ext cx="1937925" cy="372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14" descr="C:\Users\Компьютер-8\Desktop\images (1).jpg"/>
          <p:cNvPicPr preferRelativeResize="0"/>
          <p:nvPr/>
        </p:nvPicPr>
        <p:blipFill rotWithShape="1">
          <a:blip r:embed="rId3">
            <a:alphaModFix/>
          </a:blip>
          <a:srcRect l="8883" t="5519" r="9544" b="7152"/>
          <a:stretch/>
        </p:blipFill>
        <p:spPr>
          <a:xfrm>
            <a:off x="6876255" y="3346425"/>
            <a:ext cx="2016223" cy="2522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17" name="Google Shape;517;p14" descr="C:\Users\Компьютер-8\Desktop\unnamed (3).jpg"/>
          <p:cNvPicPr preferRelativeResize="0"/>
          <p:nvPr/>
        </p:nvPicPr>
        <p:blipFill rotWithShape="1">
          <a:blip r:embed="rId4">
            <a:alphaModFix/>
          </a:blip>
          <a:srcRect l="18422" t="5982" r="13945" b="37150"/>
          <a:stretch/>
        </p:blipFill>
        <p:spPr>
          <a:xfrm>
            <a:off x="6876255" y="429801"/>
            <a:ext cx="2016224" cy="280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aphicFrame>
        <p:nvGraphicFramePr>
          <p:cNvPr id="518" name="Google Shape;518;p14"/>
          <p:cNvGraphicFramePr/>
          <p:nvPr>
            <p:extLst>
              <p:ext uri="{D42A27DB-BD31-4B8C-83A1-F6EECF244321}">
                <p14:modId xmlns:p14="http://schemas.microsoft.com/office/powerpoint/2010/main" val="1248357628"/>
              </p:ext>
            </p:extLst>
          </p:nvPr>
        </p:nvGraphicFramePr>
        <p:xfrm>
          <a:off x="0" y="15032"/>
          <a:ext cx="7020272" cy="66385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20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7875">
                <a:tc>
                  <a:txBody>
                    <a:bodyPr/>
                    <a:lstStyle/>
                    <a:p>
                      <a:pPr marL="53975" marR="207009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Прочитайте фрагмент эпилога и заполните двухчастный дневник.</a:t>
                      </a:r>
                      <a:endParaRPr sz="2200" b="1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207009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«То, что произносила сейчас </a:t>
                      </a:r>
                      <a:r>
                        <a:rPr lang="ru-RU" sz="2200" dirty="0" err="1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Айгерим</a:t>
                      </a:r>
                      <a:r>
                        <a:rPr lang="ru-RU" sz="220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никто ещё и никогда не говорил об Абае. Устами его верной супруги сын народа </a:t>
                      </a:r>
                      <a:r>
                        <a:rPr lang="ru-RU" sz="2200" dirty="0" err="1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Дармен</a:t>
                      </a:r>
                      <a:r>
                        <a:rPr lang="ru-RU" sz="220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обращался к Абаю от имени всего народа.</a:t>
                      </a:r>
                      <a:endParaRPr sz="2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207009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Подумайте, можно ли сказать о нём: его больше нет? Может ли умереть, бесследно исчезнуть тот, кто оставил после себя бессмертное слово? «Великий человек, обращавший свои взоры в золотую высь, никогда не умрёт, – говорил ты, Абай-ага. Пока будет жива на земле хоть единственная душа, дочь или сын народа твоего, </a:t>
                      </a:r>
                      <a:endParaRPr sz="2200" dirty="0">
                        <a:solidFill>
                          <a:srgbClr val="444444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207009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нём будешь жить и ты! – Впереди, у небесной </a:t>
                      </a:r>
                      <a:endParaRPr sz="2200" dirty="0">
                        <a:solidFill>
                          <a:srgbClr val="444444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207009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черты, забрезжил рассвет», – говорил ты. Значит, </a:t>
                      </a:r>
                      <a:endParaRPr sz="2200" dirty="0">
                        <a:solidFill>
                          <a:srgbClr val="444444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207009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нём разгорается и твой свет, в нём будешь и ты! </a:t>
                      </a:r>
                      <a:endParaRPr sz="2200" dirty="0">
                        <a:solidFill>
                          <a:srgbClr val="444444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207009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Нет, народ благодарный твой смерти тебя не отдаст!</a:t>
                      </a:r>
                      <a:endParaRPr sz="2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207009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Так пела </a:t>
                      </a:r>
                      <a:r>
                        <a:rPr lang="ru-RU" sz="2200" dirty="0" err="1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Айгерим</a:t>
                      </a:r>
                      <a:r>
                        <a:rPr lang="ru-RU" sz="220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у свежей могилы Абая, утверждая неувядаемую, вечную жизнь его в народе».</a:t>
                      </a:r>
                      <a:endParaRPr sz="2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" name="Google Shape;523;p15"/>
          <p:cNvGraphicFramePr/>
          <p:nvPr>
            <p:extLst>
              <p:ext uri="{D42A27DB-BD31-4B8C-83A1-F6EECF244321}">
                <p14:modId xmlns:p14="http://schemas.microsoft.com/office/powerpoint/2010/main" val="3006022372"/>
              </p:ext>
            </p:extLst>
          </p:nvPr>
        </p:nvGraphicFramePr>
        <p:xfrm>
          <a:off x="1306697" y="659699"/>
          <a:ext cx="6530588" cy="698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3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89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Двухчастный дневник</a:t>
                      </a:r>
                      <a:endParaRPr sz="3600" b="1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4" name="Google Shape;524;p15"/>
          <p:cNvGraphicFramePr/>
          <p:nvPr/>
        </p:nvGraphicFramePr>
        <p:xfrm>
          <a:off x="1524000" y="3253739"/>
          <a:ext cx="6096000" cy="167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5" name="Google Shape;525;p15"/>
          <p:cNvGraphicFramePr/>
          <p:nvPr/>
        </p:nvGraphicFramePr>
        <p:xfrm>
          <a:off x="957287" y="1579026"/>
          <a:ext cx="5430956" cy="3356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9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600">
                <a:tc>
                  <a:txBody>
                    <a:bodyPr/>
                    <a:lstStyle/>
                    <a:p>
                      <a:pPr marL="53975" marR="20700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chemeClr val="lt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Фраза </a:t>
                      </a:r>
                      <a:endParaRPr sz="2400" b="1">
                        <a:solidFill>
                          <a:schemeClr val="lt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0700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chemeClr val="lt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Толкование </a:t>
                      </a:r>
                      <a:endParaRPr sz="2400" b="1">
                        <a:solidFill>
                          <a:schemeClr val="lt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300"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«... бессмертное слово»</a:t>
                      </a:r>
                      <a:endParaRPr sz="20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26" name="Google Shape;52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288" y="2060848"/>
            <a:ext cx="1605059" cy="3131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75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" name="Google Shape;532;p16"/>
          <p:cNvGraphicFramePr/>
          <p:nvPr>
            <p:extLst>
              <p:ext uri="{D42A27DB-BD31-4B8C-83A1-F6EECF244321}">
                <p14:modId xmlns:p14="http://schemas.microsoft.com/office/powerpoint/2010/main" val="431575256"/>
              </p:ext>
            </p:extLst>
          </p:nvPr>
        </p:nvGraphicFramePr>
        <p:xfrm>
          <a:off x="1448172" y="620688"/>
          <a:ext cx="6336704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ответы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3" name="Google Shape;533;p16"/>
          <p:cNvGraphicFramePr/>
          <p:nvPr/>
        </p:nvGraphicFramePr>
        <p:xfrm>
          <a:off x="1524000" y="3253739"/>
          <a:ext cx="6096000" cy="167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4" name="Google Shape;534;p16"/>
          <p:cNvGraphicFramePr/>
          <p:nvPr/>
        </p:nvGraphicFramePr>
        <p:xfrm>
          <a:off x="957287" y="1579026"/>
          <a:ext cx="5430956" cy="3602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9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600">
                <a:tc>
                  <a:txBody>
                    <a:bodyPr/>
                    <a:lstStyle/>
                    <a:p>
                      <a:pPr marL="53975" marR="20700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chemeClr val="lt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Фраза </a:t>
                      </a:r>
                      <a:endParaRPr sz="2400" b="1">
                        <a:solidFill>
                          <a:schemeClr val="lt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0700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chemeClr val="lt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Толкование </a:t>
                      </a:r>
                      <a:endParaRPr sz="2400" b="1">
                        <a:solidFill>
                          <a:schemeClr val="lt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300"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«... бессмертное слово»</a:t>
                      </a:r>
                      <a:endParaRPr sz="20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ahoma"/>
                          <a:ea typeface="Tahoma"/>
                          <a:cs typeface="Tahoma"/>
                          <a:sym typeface="Tahoma"/>
                        </a:rPr>
                        <a:t>Это слова, сказанные мудрым, умным человеком; они находят отклик в сердце и способствуют саморазвитию. </a:t>
                      </a:r>
                      <a:endParaRPr sz="20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Бессмертными можно назвать «Слова назидания» Абая.</a:t>
                      </a:r>
                      <a:endParaRPr sz="20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35" name="Google Shape;535;p16" descr="C:\Users\Компьютер-8\Desktop\p10.jpg"/>
          <p:cNvPicPr preferRelativeResize="0"/>
          <p:nvPr/>
        </p:nvPicPr>
        <p:blipFill rotWithShape="1">
          <a:blip r:embed="rId3">
            <a:alphaModFix/>
          </a:blip>
          <a:srcRect l="8411" t="5426" r="8635" b="6046"/>
          <a:stretch/>
        </p:blipFill>
        <p:spPr>
          <a:xfrm>
            <a:off x="6605266" y="1556792"/>
            <a:ext cx="2359221" cy="3579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8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0" name="Google Shape;540;p17"/>
          <p:cNvGraphicFramePr/>
          <p:nvPr>
            <p:extLst>
              <p:ext uri="{D42A27DB-BD31-4B8C-83A1-F6EECF244321}">
                <p14:modId xmlns:p14="http://schemas.microsoft.com/office/powerpoint/2010/main" val="1891224979"/>
              </p:ext>
            </p:extLst>
          </p:nvPr>
        </p:nvGraphicFramePr>
        <p:xfrm>
          <a:off x="539552" y="571882"/>
          <a:ext cx="8208912" cy="167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4625">
                <a:tc>
                  <a:txBody>
                    <a:bodyPr/>
                    <a:lstStyle/>
                    <a:p>
                      <a:pPr marL="53975" marR="20700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Практикум</a:t>
                      </a:r>
                      <a:endParaRPr sz="3200" b="1" dirty="0">
                        <a:solidFill>
                          <a:schemeClr val="tx2"/>
                        </a:solidFill>
                      </a:endParaRPr>
                    </a:p>
                    <a:p>
                      <a:pPr marL="53975" marR="20700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Расставьте  знаки препинания и определите тип придаточного в сложноподчинённом предложении.</a:t>
                      </a:r>
                      <a:endParaRPr sz="26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2" name="Google Shape;542;p17"/>
          <p:cNvGraphicFramePr/>
          <p:nvPr>
            <p:extLst>
              <p:ext uri="{D42A27DB-BD31-4B8C-83A1-F6EECF244321}">
                <p14:modId xmlns:p14="http://schemas.microsoft.com/office/powerpoint/2010/main" val="2439727237"/>
              </p:ext>
            </p:extLst>
          </p:nvPr>
        </p:nvGraphicFramePr>
        <p:xfrm>
          <a:off x="539552" y="2420888"/>
          <a:ext cx="8064896" cy="1828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4114"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i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Пока будет жива на земле хоть единственная душа дочь или сын народа твоего в нём будешь жить и ты!</a:t>
                      </a:r>
                      <a:endParaRPr sz="3000" b="1" i="1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43" name="Google Shape;5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256" y="4077072"/>
            <a:ext cx="2129244" cy="2636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3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8" name="Google Shape;548;p18"/>
          <p:cNvGraphicFramePr/>
          <p:nvPr>
            <p:extLst>
              <p:ext uri="{D42A27DB-BD31-4B8C-83A1-F6EECF244321}">
                <p14:modId xmlns:p14="http://schemas.microsoft.com/office/powerpoint/2010/main" val="98380065"/>
              </p:ext>
            </p:extLst>
          </p:nvPr>
        </p:nvGraphicFramePr>
        <p:xfrm>
          <a:off x="899592" y="116632"/>
          <a:ext cx="7342406" cy="548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42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53975" marR="20700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Правильный ответ</a:t>
                      </a:r>
                      <a:endParaRPr sz="3600" b="1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0" name="Google Shape;550;p18"/>
          <p:cNvGraphicFramePr/>
          <p:nvPr>
            <p:extLst>
              <p:ext uri="{D42A27DB-BD31-4B8C-83A1-F6EECF244321}">
                <p14:modId xmlns:p14="http://schemas.microsoft.com/office/powerpoint/2010/main" val="4116056382"/>
              </p:ext>
            </p:extLst>
          </p:nvPr>
        </p:nvGraphicFramePr>
        <p:xfrm>
          <a:off x="467544" y="980728"/>
          <a:ext cx="8064896" cy="1097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Пока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будет жива на земле хоть единственная душа, дочь или сын народа твоего, в нём будешь жить и ты!</a:t>
                      </a:r>
                      <a:endParaRPr sz="24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1" name="Google Shape;551;p18"/>
          <p:cNvGraphicFramePr/>
          <p:nvPr>
            <p:extLst>
              <p:ext uri="{D42A27DB-BD31-4B8C-83A1-F6EECF244321}">
                <p14:modId xmlns:p14="http://schemas.microsoft.com/office/powerpoint/2010/main" val="1117436776"/>
              </p:ext>
            </p:extLst>
          </p:nvPr>
        </p:nvGraphicFramePr>
        <p:xfrm>
          <a:off x="500433" y="2132856"/>
          <a:ext cx="7848872" cy="2926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6225"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Главное предложение – «в нём будешь жить и ты», придаточное – «Пока будет жива на земле хоть единственная душа, дочь или сын народа твоего», осложнённое уточняющими подлежащими, отвечает на вопрос: «как долго?» и присоединяется к главному предложению союзом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пока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Это сложноподчинённое предложение с придаточным времени. </a:t>
                      </a:r>
                      <a:endParaRPr sz="2400" dirty="0">
                        <a:solidFill>
                          <a:srgbClr val="434343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2" name="Google Shape;552;p18"/>
          <p:cNvGraphicFramePr/>
          <p:nvPr>
            <p:extLst>
              <p:ext uri="{D42A27DB-BD31-4B8C-83A1-F6EECF244321}">
                <p14:modId xmlns:p14="http://schemas.microsoft.com/office/powerpoint/2010/main" val="3801329438"/>
              </p:ext>
            </p:extLst>
          </p:nvPr>
        </p:nvGraphicFramePr>
        <p:xfrm>
          <a:off x="611560" y="5589240"/>
          <a:ext cx="7776864" cy="365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53975" marR="207009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(Пока …), [                                           ]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53" name="Google Shape;553;p18"/>
          <p:cNvCxnSpPr/>
          <p:nvPr/>
        </p:nvCxnSpPr>
        <p:spPr>
          <a:xfrm rot="10800000" flipH="1">
            <a:off x="2526450" y="5782222"/>
            <a:ext cx="897975" cy="30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4" name="Google Shape;554;p18"/>
          <p:cNvCxnSpPr/>
          <p:nvPr/>
        </p:nvCxnSpPr>
        <p:spPr>
          <a:xfrm rot="10800000" flipH="1">
            <a:off x="2526450" y="5877272"/>
            <a:ext cx="897975" cy="30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5" name="Google Shape;555;p18"/>
          <p:cNvCxnSpPr/>
          <p:nvPr/>
        </p:nvCxnSpPr>
        <p:spPr>
          <a:xfrm rot="10800000" flipH="1">
            <a:off x="3518363" y="5782222"/>
            <a:ext cx="897975" cy="30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6" name="Google Shape;556;p18"/>
          <p:cNvCxnSpPr/>
          <p:nvPr/>
        </p:nvCxnSpPr>
        <p:spPr>
          <a:xfrm rot="10800000" flipH="1">
            <a:off x="3518363" y="5877272"/>
            <a:ext cx="897975" cy="30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7" name="Google Shape;557;p18"/>
          <p:cNvCxnSpPr/>
          <p:nvPr/>
        </p:nvCxnSpPr>
        <p:spPr>
          <a:xfrm rot="10800000" flipH="1">
            <a:off x="4518807" y="5782222"/>
            <a:ext cx="897975" cy="30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859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"/>
          <p:cNvSpPr/>
          <p:nvPr/>
        </p:nvSpPr>
        <p:spPr>
          <a:xfrm>
            <a:off x="3510643" y="1458686"/>
            <a:ext cx="464547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3" name="Google Shape;563;p19"/>
          <p:cNvGraphicFramePr/>
          <p:nvPr>
            <p:extLst>
              <p:ext uri="{D42A27DB-BD31-4B8C-83A1-F6EECF244321}">
                <p14:modId xmlns:p14="http://schemas.microsoft.com/office/powerpoint/2010/main" val="1504191171"/>
              </p:ext>
            </p:extLst>
          </p:nvPr>
        </p:nvGraphicFramePr>
        <p:xfrm>
          <a:off x="395536" y="692696"/>
          <a:ext cx="8280920" cy="741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1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Составьте синквейн со словом </a:t>
                      </a:r>
                      <a:r>
                        <a:rPr lang="ru-RU" sz="3200" b="1" dirty="0" smtClean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Абай</a:t>
                      </a:r>
                      <a:endParaRPr sz="3200" b="1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4" name="Google Shape;564;p19"/>
          <p:cNvGraphicFramePr/>
          <p:nvPr/>
        </p:nvGraphicFramePr>
        <p:xfrm>
          <a:off x="1524000" y="3276599"/>
          <a:ext cx="6096000" cy="167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65" name="Google Shape;565;p19" descr="C:\Users\Компьютер-8\Desktop\200126105132000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838" y="1556792"/>
            <a:ext cx="4942575" cy="377693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0"/>
          <p:cNvSpPr txBox="1">
            <a:spLocks noGrp="1"/>
          </p:cNvSpPr>
          <p:nvPr>
            <p:ph type="ctrTitle"/>
          </p:nvPr>
        </p:nvSpPr>
        <p:spPr>
          <a:xfrm>
            <a:off x="1020536" y="468085"/>
            <a:ext cx="7157306" cy="136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40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1" name="Google Shape;571;p20"/>
          <p:cNvSpPr/>
          <p:nvPr/>
        </p:nvSpPr>
        <p:spPr>
          <a:xfrm>
            <a:off x="611560" y="1535613"/>
            <a:ext cx="6772004" cy="327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Абай</a:t>
            </a:r>
            <a:endParaRPr sz="3000" b="1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Великий, мудрый</a:t>
            </a:r>
            <a:endParaRPr sz="30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Писал, учил, верил</a:t>
            </a:r>
            <a:endParaRPr sz="30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Оставил народу «Слова назидания».</a:t>
            </a:r>
            <a:endParaRPr sz="30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Поэт</a:t>
            </a:r>
            <a:endParaRPr sz="3000" b="1" dirty="0">
              <a:solidFill>
                <a:srgbClr val="434343"/>
              </a:solidFill>
            </a:endParaRPr>
          </a:p>
        </p:txBody>
      </p:sp>
      <p:graphicFrame>
        <p:nvGraphicFramePr>
          <p:cNvPr id="572" name="Google Shape;572;p20"/>
          <p:cNvGraphicFramePr/>
          <p:nvPr>
            <p:extLst>
              <p:ext uri="{D42A27DB-BD31-4B8C-83A1-F6EECF244321}">
                <p14:modId xmlns:p14="http://schemas.microsoft.com/office/powerpoint/2010/main" val="2824075825"/>
              </p:ext>
            </p:extLst>
          </p:nvPr>
        </p:nvGraphicFramePr>
        <p:xfrm>
          <a:off x="1685939" y="565382"/>
          <a:ext cx="5772131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7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ответы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73" name="Google Shape;5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4226" y="2204864"/>
            <a:ext cx="3078675" cy="307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2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endParaRPr lang="en-ID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5213" y="1412776"/>
            <a:ext cx="7291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вы продолжите знакомство с романом-эпопеей «Путь Абая»;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81000"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определите необходимую информацию, сделаете соответствующие выводы;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81000"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закрепите  навыки постановки знаков  препинания в сложноподчинённых  предложениях.</a:t>
            </a: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1"/>
          <p:cNvSpPr/>
          <p:nvPr/>
        </p:nvSpPr>
        <p:spPr>
          <a:xfrm>
            <a:off x="759279" y="544288"/>
            <a:ext cx="638447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9" name="Google Shape;579;p21"/>
          <p:cNvSpPr/>
          <p:nvPr/>
        </p:nvSpPr>
        <p:spPr>
          <a:xfrm>
            <a:off x="985256" y="725475"/>
            <a:ext cx="7173450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ru-RU" sz="36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РЕФЛЕКСИЯ</a:t>
            </a:r>
            <a:endParaRPr sz="3600" dirty="0">
              <a:solidFill>
                <a:schemeClr val="tx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Прием «Три М»</a:t>
            </a:r>
            <a:endParaRPr sz="2400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Назовите  три момента, которые у вас получились хорошо в процессе урока, и предложите одно действие, которое улучшит вашу работу на следующем уроке.</a:t>
            </a:r>
            <a:endParaRPr sz="28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80" name="Google Shape;5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538" y="3029025"/>
            <a:ext cx="4470937" cy="388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8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2"/>
          <p:cNvSpPr/>
          <p:nvPr/>
        </p:nvSpPr>
        <p:spPr>
          <a:xfrm>
            <a:off x="844988" y="1380350"/>
            <a:ext cx="7454025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AutoNum type="arabicPeriod"/>
            </a:pPr>
            <a:r>
              <a:rPr lang="ru-RU" sz="2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 с интересом читал (-а)  и слушал (-а) информацию о романе «Путь Абая».</a:t>
            </a: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000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AutoNum type="arabicPeriod"/>
            </a:pPr>
            <a:r>
              <a:rPr lang="ru-RU" sz="2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Понял (-а), как сложна профессия литературного переводчика.</a:t>
            </a: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000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AutoNum type="arabicPeriod"/>
            </a:pPr>
            <a:r>
              <a:rPr lang="ru-RU" sz="2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 вызвала трудностей работа со сложноподчинённым предложением.</a:t>
            </a: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Читать произведение более вдумчиво, </a:t>
            </a: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чтобы быть готовым к его анализу.</a:t>
            </a:r>
            <a:endParaRPr sz="26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86" name="Google Shape;586;p22"/>
          <p:cNvGraphicFramePr/>
          <p:nvPr>
            <p:extLst>
              <p:ext uri="{D42A27DB-BD31-4B8C-83A1-F6EECF244321}">
                <p14:modId xmlns:p14="http://schemas.microsoft.com/office/powerpoint/2010/main" val="223658075"/>
              </p:ext>
            </p:extLst>
          </p:nvPr>
        </p:nvGraphicFramePr>
        <p:xfrm>
          <a:off x="1685939" y="565382"/>
          <a:ext cx="5772131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7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ответы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4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урока:</a:t>
            </a:r>
            <a:endParaRPr lang="en-ID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5213" y="1412776"/>
            <a:ext cx="7291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вы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продолжили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знакомство с романом-эпопеей «Путь Абая»;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81000"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определили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необходимую информацию,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сделали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соответствующие выводы;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81000"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закрепили 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навыки постановки знаков  препинания в сложноподчинённых  предложениях.</a:t>
            </a:r>
          </a:p>
        </p:txBody>
      </p:sp>
    </p:spTree>
    <p:extLst>
      <p:ext uri="{BB962C8B-B14F-4D97-AF65-F5344CB8AC3E}">
        <p14:creationId xmlns:p14="http://schemas.microsoft.com/office/powerpoint/2010/main" val="8529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6" y="944541"/>
            <a:ext cx="4646564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"/>
          <p:cNvSpPr/>
          <p:nvPr/>
        </p:nvSpPr>
        <p:spPr>
          <a:xfrm>
            <a:off x="0" y="0"/>
            <a:ext cx="1649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4"/>
          <p:cNvPicPr preferRelativeResize="0"/>
          <p:nvPr/>
        </p:nvPicPr>
        <p:blipFill rotWithShape="1">
          <a:blip r:embed="rId3">
            <a:alphaModFix/>
          </a:blip>
          <a:srcRect l="4594" t="6688" r="9050" b="8436"/>
          <a:stretch/>
        </p:blipFill>
        <p:spPr>
          <a:xfrm>
            <a:off x="5724128" y="1988840"/>
            <a:ext cx="3296925" cy="288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aphicFrame>
        <p:nvGraphicFramePr>
          <p:cNvPr id="371" name="Google Shape;371;p4"/>
          <p:cNvGraphicFramePr/>
          <p:nvPr>
            <p:extLst>
              <p:ext uri="{D42A27DB-BD31-4B8C-83A1-F6EECF244321}">
                <p14:modId xmlns:p14="http://schemas.microsoft.com/office/powerpoint/2010/main" val="4218813015"/>
              </p:ext>
            </p:extLst>
          </p:nvPr>
        </p:nvGraphicFramePr>
        <p:xfrm>
          <a:off x="323528" y="246221"/>
          <a:ext cx="5146831" cy="5334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46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3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свете 175-летнего юбилея великого казахского поэта и просветителя Абая </a:t>
                      </a:r>
                      <a:r>
                        <a:rPr lang="ru-RU" sz="2500" u="none" strike="noStrike" cap="none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Кунанбаева</a:t>
                      </a:r>
                      <a:r>
                        <a:rPr lang="ru-RU" sz="25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его имя и труды на устах у всех. Несмотря на то, что народ крепко любил и почитал Абая, о н</a:t>
                      </a:r>
                      <a:r>
                        <a:rPr lang="ru-RU"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5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м не осталось почти никаких документов.  Роман ещ</a:t>
                      </a:r>
                      <a:r>
                        <a:rPr lang="ru-RU" sz="25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5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одного великого казахского писателя Мухтара Ауэзова </a:t>
                      </a:r>
                      <a:r>
                        <a:rPr lang="ru-RU" sz="25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«Путь Абая» </a:t>
                      </a:r>
                      <a:r>
                        <a:rPr lang="ru-RU" sz="25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даёт  нам, живущим в 21 веке,  богатый материал для полного восприятия эпохи и места писателя в ней.  </a:t>
                      </a:r>
                      <a:endParaRPr sz="2500" dirty="0"/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4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"/>
          <p:cNvSpPr/>
          <p:nvPr/>
        </p:nvSpPr>
        <p:spPr>
          <a:xfrm>
            <a:off x="323528" y="116632"/>
            <a:ext cx="849694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Ознакомьтесь с фрагментом монографии Е. Лизуновой «Мастерство Мухтара Ауэзова». Прокомментируйте данный фрагмент и </a:t>
            </a:r>
            <a:r>
              <a:rPr lang="ru-RU" sz="2200" b="1" dirty="0" err="1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тезисно</a:t>
            </a:r>
            <a:r>
              <a:rPr lang="ru-RU" sz="22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  передайте его содержание.</a:t>
            </a:r>
            <a:endParaRPr sz="22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77" name="Google Shape;377;p5"/>
          <p:cNvGraphicFramePr/>
          <p:nvPr>
            <p:extLst>
              <p:ext uri="{D42A27DB-BD31-4B8C-83A1-F6EECF244321}">
                <p14:modId xmlns:p14="http://schemas.microsoft.com/office/powerpoint/2010/main" val="1987989177"/>
              </p:ext>
            </p:extLst>
          </p:nvPr>
        </p:nvGraphicFramePr>
        <p:xfrm>
          <a:off x="179512" y="1486168"/>
          <a:ext cx="6912768" cy="5212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rgbClr val="4343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«В романе-эпопее действует 260 персонажей. Появление каждого из них мотивировано и ведёт за собой определённую ситуацию. </a:t>
                      </a:r>
                      <a:endParaRPr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rgbClr val="4343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Главная проблема мастерства – проблема героя, решаемая </a:t>
                      </a:r>
                      <a:r>
                        <a:rPr lang="ru-RU" sz="2000" u="none" strike="noStrike" cap="none" dirty="0" err="1">
                          <a:solidFill>
                            <a:srgbClr val="4343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Ауэзовым</a:t>
                      </a:r>
                      <a:r>
                        <a:rPr lang="ru-RU" sz="2000" u="none" strike="noStrike" cap="none" dirty="0">
                          <a:solidFill>
                            <a:srgbClr val="4343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в жанре народной эпопеи, позволяет говорить  о том, что именно благодаря психологической достоверности человеческих судеб и характеров на страницах эпопеи оживает монументальный  облик казахского народа. Здесь бурлит человеческая масса, пронизанная разными чувствами, намерениями, порывами, целями. Здесь рождаются, любят, борются, умирают. Национальный характер народа проявляется полно и сильно в житейских ситуациях, социальных столкновениях, в творческом темпераменте, в духовном мире, в связях со временем. Здесь выдвигаются гении и злодеи. Но над всем владычествует необычайная духовная энергия народа как творца национальной культуры». </a:t>
                      </a:r>
                      <a:endParaRPr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8" name="Google Shape;37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256" y="2924944"/>
            <a:ext cx="2267744" cy="2138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1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6"/>
          <p:cNvPicPr preferRelativeResize="0"/>
          <p:nvPr/>
        </p:nvPicPr>
        <p:blipFill rotWithShape="1">
          <a:blip r:embed="rId3">
            <a:alphaModFix/>
          </a:blip>
          <a:srcRect r="4716" b="4177"/>
          <a:stretch/>
        </p:blipFill>
        <p:spPr>
          <a:xfrm>
            <a:off x="6516216" y="1579253"/>
            <a:ext cx="2448272" cy="3845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85" name="Google Shape;385;p6"/>
          <p:cNvSpPr/>
          <p:nvPr/>
        </p:nvSpPr>
        <p:spPr>
          <a:xfrm>
            <a:off x="1602867" y="631776"/>
            <a:ext cx="61374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Тезисное содержание фрагмента.</a:t>
            </a:r>
            <a:endParaRPr sz="2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86" name="Google Shape;386;p6"/>
          <p:cNvGraphicFramePr/>
          <p:nvPr>
            <p:extLst>
              <p:ext uri="{D42A27DB-BD31-4B8C-83A1-F6EECF244321}">
                <p14:modId xmlns:p14="http://schemas.microsoft.com/office/powerpoint/2010/main" val="3238269654"/>
              </p:ext>
            </p:extLst>
          </p:nvPr>
        </p:nvGraphicFramePr>
        <p:xfrm>
          <a:off x="395536" y="1520603"/>
          <a:ext cx="5760640" cy="3566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269999" marR="0" lvl="0" indent="-241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600"/>
                        <a:buFont typeface="Tahoma"/>
                        <a:buAutoNum type="arabicPeriod"/>
                      </a:pPr>
                      <a:r>
                        <a:rPr lang="ru-RU" sz="2600" u="none" strike="noStrike" cap="none" dirty="0">
                          <a:solidFill>
                            <a:srgbClr val="4343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Каждый из 260 персонажей романа занимает свое определённое место.</a:t>
                      </a:r>
                      <a:endParaRPr sz="2600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269999" marR="0" lvl="0" indent="-241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600"/>
                        <a:buFont typeface="Tahoma"/>
                        <a:buAutoNum type="arabicPeriod"/>
                      </a:pPr>
                      <a:r>
                        <a:rPr lang="ru-RU" sz="2600" u="none" strike="noStrike" cap="none" dirty="0">
                          <a:solidFill>
                            <a:srgbClr val="4343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Мастерство </a:t>
                      </a:r>
                      <a:r>
                        <a:rPr lang="ru-RU" sz="2600" u="none" strike="noStrike" cap="none" dirty="0" err="1">
                          <a:solidFill>
                            <a:srgbClr val="4343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Ауэзова</a:t>
                      </a:r>
                      <a:r>
                        <a:rPr lang="ru-RU" sz="2600" u="none" strike="noStrike" cap="none" dirty="0">
                          <a:solidFill>
                            <a:srgbClr val="4343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-психолога не даёт сомневаться в достоверности характеров и судеб персонажей романа.</a:t>
                      </a:r>
                      <a:endParaRPr sz="2600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269999" marR="0" lvl="0" indent="-241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600"/>
                        <a:buFont typeface="Tahoma"/>
                        <a:buAutoNum type="arabicPeriod"/>
                      </a:pPr>
                      <a:r>
                        <a:rPr lang="ru-RU" sz="2600" u="none" strike="noStrike" cap="none" dirty="0">
                          <a:solidFill>
                            <a:srgbClr val="4343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Духовная энергия народа творит национальную культуру.</a:t>
                      </a:r>
                      <a:endParaRPr sz="2600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7" name="Google Shape;387;p6"/>
          <p:cNvGraphicFramePr/>
          <p:nvPr>
            <p:extLst>
              <p:ext uri="{D42A27DB-BD31-4B8C-83A1-F6EECF244321}">
                <p14:modId xmlns:p14="http://schemas.microsoft.com/office/powerpoint/2010/main" val="4191968827"/>
              </p:ext>
            </p:extLst>
          </p:nvPr>
        </p:nvGraphicFramePr>
        <p:xfrm>
          <a:off x="1619672" y="90970"/>
          <a:ext cx="5760640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Примерны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е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ответы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92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"/>
          <p:cNvSpPr txBox="1"/>
          <p:nvPr/>
        </p:nvSpPr>
        <p:spPr>
          <a:xfrm>
            <a:off x="702128" y="2775857"/>
            <a:ext cx="64089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93" name="Google Shape;393;p7"/>
          <p:cNvGraphicFramePr/>
          <p:nvPr>
            <p:extLst>
              <p:ext uri="{D42A27DB-BD31-4B8C-83A1-F6EECF244321}">
                <p14:modId xmlns:p14="http://schemas.microsoft.com/office/powerpoint/2010/main" val="1501150722"/>
              </p:ext>
            </p:extLst>
          </p:nvPr>
        </p:nvGraphicFramePr>
        <p:xfrm>
          <a:off x="179512" y="587829"/>
          <a:ext cx="7045874" cy="5547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45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79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</a:t>
                      </a:r>
                      <a:r>
                        <a:rPr lang="ru-RU" sz="24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Художественная литература</a:t>
                      </a:r>
                      <a:endParaRPr sz="1800" b="1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000" u="none" strike="noStrike" cap="none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cap="none" baseline="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</a:t>
                      </a:r>
                      <a:r>
                        <a:rPr lang="ru-RU" sz="2000" b="1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эпос                лирика             драма </a:t>
                      </a:r>
                      <a:endParaRPr lang="ru-RU" sz="2000" u="none" strike="noStrike" cap="none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ru-RU" sz="20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к</a:t>
                      </a:r>
                      <a:r>
                        <a:rPr lang="ru-RU" sz="2000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рупные </a:t>
                      </a:r>
                      <a:r>
                        <a:rPr lang="ru-RU" sz="20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эпопея, роман,                                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ru-RU" sz="20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эпическая поэма;                         </a:t>
                      </a:r>
                      <a:r>
                        <a:rPr lang="ru-RU" sz="2000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малые </a:t>
                      </a:r>
                      <a:r>
                        <a:rPr lang="ru-RU" sz="20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рассказ новелла, очерк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</a:t>
                      </a:r>
                      <a:r>
                        <a:rPr lang="ru-RU" sz="2000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0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средние – повесть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Роман-эпопея – разновидность романа, с особой полнотой охватывающая исторический процесс в многослойном сюжете, включающем многие человеческие судьбы и драматические события народной жизни.</a:t>
                      </a:r>
                      <a:endParaRPr sz="20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94" name="Google Shape;394;p7"/>
          <p:cNvCxnSpPr/>
          <p:nvPr/>
        </p:nvCxnSpPr>
        <p:spPr>
          <a:xfrm flipH="1">
            <a:off x="2483768" y="878814"/>
            <a:ext cx="519963" cy="926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5" name="Google Shape;395;p7"/>
          <p:cNvCxnSpPr/>
          <p:nvPr/>
        </p:nvCxnSpPr>
        <p:spPr>
          <a:xfrm rot="-5400000" flipH="1">
            <a:off x="3817281" y="1345502"/>
            <a:ext cx="957900" cy="2452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6" name="Google Shape;396;p7"/>
          <p:cNvCxnSpPr/>
          <p:nvPr/>
        </p:nvCxnSpPr>
        <p:spPr>
          <a:xfrm>
            <a:off x="5724128" y="889614"/>
            <a:ext cx="648072" cy="915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7" name="Google Shape;397;p7"/>
          <p:cNvCxnSpPr/>
          <p:nvPr/>
        </p:nvCxnSpPr>
        <p:spPr>
          <a:xfrm flipH="1">
            <a:off x="2226919" y="2164000"/>
            <a:ext cx="1169325" cy="592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8" name="Google Shape;398;p7"/>
          <p:cNvCxnSpPr/>
          <p:nvPr/>
        </p:nvCxnSpPr>
        <p:spPr>
          <a:xfrm>
            <a:off x="3599888" y="2164000"/>
            <a:ext cx="19800" cy="1722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9" name="Google Shape;399;p7"/>
          <p:cNvCxnSpPr/>
          <p:nvPr/>
        </p:nvCxnSpPr>
        <p:spPr>
          <a:xfrm>
            <a:off x="3829800" y="2146475"/>
            <a:ext cx="1542150" cy="945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400" name="Google Shape;40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1028" y="649151"/>
            <a:ext cx="2032972" cy="2753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05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"/>
          <p:cNvSpPr/>
          <p:nvPr/>
        </p:nvSpPr>
        <p:spPr>
          <a:xfrm>
            <a:off x="881744" y="707572"/>
            <a:ext cx="724172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8"/>
          <p:cNvSpPr/>
          <p:nvPr/>
        </p:nvSpPr>
        <p:spPr>
          <a:xfrm>
            <a:off x="467544" y="555175"/>
            <a:ext cx="5190287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r>
              <a:rPr lang="ru-RU" sz="3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Прочитайте в хрестоматии главу «Абай-ага». Составьте три «тонких» и три «толстых» вопроса.</a:t>
            </a:r>
            <a:endParaRPr sz="34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8" name="Google Shape;408;p8" descr="C:\Users\Компьютер-8\Desktop\unnamed (2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280" y="332656"/>
            <a:ext cx="1800675" cy="3540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09" name="Google Shape;409;p8" descr="C:\Users\Компьютер-8\Desktop\unnamed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080" y="2626109"/>
            <a:ext cx="1722150" cy="3367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10" name="Google Shape;41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1775" y="4190797"/>
            <a:ext cx="2820245" cy="263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0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9"/>
          <p:cNvSpPr/>
          <p:nvPr/>
        </p:nvSpPr>
        <p:spPr>
          <a:xfrm>
            <a:off x="881744" y="707572"/>
            <a:ext cx="724172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9"/>
          <p:cNvSpPr/>
          <p:nvPr/>
        </p:nvSpPr>
        <p:spPr>
          <a:xfrm>
            <a:off x="395537" y="707572"/>
            <a:ext cx="6048802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 </a:t>
            </a:r>
            <a:r>
              <a:rPr lang="ru-RU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«Тонкие» вопросы: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2495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Какое событие изображено в данной главе?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2495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Назовите молодых героев данной главы.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2495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Из-за какого слова возник спор между участниками «поэтического состязания»?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«Толстые» вопросы: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2495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Как характеризует Абая тот факт, что он смог объяснить молодёжи и своим друзьям значение слова «</a:t>
            </a:r>
            <a:r>
              <a:rPr lang="ru-RU" sz="24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шон</a:t>
            </a:r>
            <a:r>
              <a:rPr lang="ru-RU" sz="2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»?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2495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Почему речь заходит о легендарных влюблённых </a:t>
            </a:r>
            <a:r>
              <a:rPr lang="ru-RU" sz="24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Енлик</a:t>
            </a:r>
            <a:r>
              <a:rPr lang="ru-RU" sz="2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и </a:t>
            </a:r>
            <a:r>
              <a:rPr lang="ru-RU" sz="24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Кебеке</a:t>
            </a:r>
            <a:r>
              <a:rPr lang="ru-RU" sz="2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? 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2495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Какие чувства испытывают молодые люди, слушая Абая?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9" name="Google Shape;449;p9" descr="C:\Users\Компьютер-8\Desktop\images (2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272" y="1628800"/>
            <a:ext cx="1872225" cy="3636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450" name="Google Shape;450;p9"/>
          <p:cNvGraphicFramePr/>
          <p:nvPr>
            <p:extLst>
              <p:ext uri="{D42A27DB-BD31-4B8C-83A1-F6EECF244321}">
                <p14:modId xmlns:p14="http://schemas.microsoft.com/office/powerpoint/2010/main" val="2682070311"/>
              </p:ext>
            </p:extLst>
          </p:nvPr>
        </p:nvGraphicFramePr>
        <p:xfrm>
          <a:off x="1274530" y="158932"/>
          <a:ext cx="6249797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49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 u="none" strike="noStrike" cap="none" dirty="0" smtClean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Примерны</a:t>
                      </a:r>
                      <a:r>
                        <a:rPr lang="ru-RU" sz="3200" b="1" dirty="0" smtClean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ru-RU" sz="3200" b="1" u="none" strike="noStrike" cap="none" dirty="0" smtClean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32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ответы</a:t>
                      </a:r>
                      <a:endParaRPr sz="32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5" name="Google Shape;455;p10"/>
          <p:cNvGraphicFramePr/>
          <p:nvPr/>
        </p:nvGraphicFramePr>
        <p:xfrm>
          <a:off x="797097" y="1085501"/>
          <a:ext cx="7622419" cy="1097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22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6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rgbClr val="44444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Составьте ассоциативный куст «Абай» из 7-8 слов и словосочетаний  (имена существительные, имена прилагательные).</a:t>
                      </a:r>
                      <a:endParaRPr sz="24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56" name="Google Shape;456;p10"/>
          <p:cNvCxnSpPr>
            <a:stCxn id="457" idx="6"/>
          </p:cNvCxnSpPr>
          <p:nvPr/>
        </p:nvCxnSpPr>
        <p:spPr>
          <a:xfrm>
            <a:off x="5568356" y="3773650"/>
            <a:ext cx="862875" cy="81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8" name="Google Shape;458;p10"/>
          <p:cNvCxnSpPr>
            <a:stCxn id="457" idx="1"/>
          </p:cNvCxnSpPr>
          <p:nvPr/>
        </p:nvCxnSpPr>
        <p:spPr>
          <a:xfrm rot="10800000">
            <a:off x="2870835" y="2707155"/>
            <a:ext cx="617625" cy="5193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57" name="Google Shape;457;p10"/>
          <p:cNvSpPr/>
          <p:nvPr/>
        </p:nvSpPr>
        <p:spPr>
          <a:xfrm>
            <a:off x="3131606" y="2999800"/>
            <a:ext cx="2436750" cy="1547700"/>
          </a:xfrm>
          <a:prstGeom prst="ellipse">
            <a:avLst/>
          </a:prstGeom>
          <a:solidFill>
            <a:srgbClr val="B22C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Абай</a:t>
            </a:r>
            <a:endParaRPr sz="3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59" name="Google Shape;459;p10"/>
          <p:cNvCxnSpPr>
            <a:stCxn id="457" idx="7"/>
          </p:cNvCxnSpPr>
          <p:nvPr/>
        </p:nvCxnSpPr>
        <p:spPr>
          <a:xfrm rot="10800000" flipH="1">
            <a:off x="5211503" y="2750955"/>
            <a:ext cx="569250" cy="4755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0" name="Google Shape;460;p10"/>
          <p:cNvCxnSpPr>
            <a:stCxn id="457" idx="5"/>
          </p:cNvCxnSpPr>
          <p:nvPr/>
        </p:nvCxnSpPr>
        <p:spPr>
          <a:xfrm>
            <a:off x="5211503" y="4320845"/>
            <a:ext cx="589050" cy="4095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1" name="Google Shape;461;p10"/>
          <p:cNvCxnSpPr>
            <a:stCxn id="457" idx="0"/>
          </p:cNvCxnSpPr>
          <p:nvPr/>
        </p:nvCxnSpPr>
        <p:spPr>
          <a:xfrm rot="10800000">
            <a:off x="4349981" y="2418700"/>
            <a:ext cx="0" cy="5811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2" name="Google Shape;462;p10"/>
          <p:cNvCxnSpPr>
            <a:stCxn id="457" idx="2"/>
          </p:cNvCxnSpPr>
          <p:nvPr/>
        </p:nvCxnSpPr>
        <p:spPr>
          <a:xfrm flipH="1">
            <a:off x="2328806" y="3773650"/>
            <a:ext cx="802800" cy="81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3" name="Google Shape;463;p10"/>
          <p:cNvCxnSpPr>
            <a:stCxn id="457" idx="3"/>
          </p:cNvCxnSpPr>
          <p:nvPr/>
        </p:nvCxnSpPr>
        <p:spPr>
          <a:xfrm flipH="1">
            <a:off x="2877360" y="4320845"/>
            <a:ext cx="611100" cy="4446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4" name="Google Shape;464;p10"/>
          <p:cNvCxnSpPr>
            <a:stCxn id="457" idx="4"/>
          </p:cNvCxnSpPr>
          <p:nvPr/>
        </p:nvCxnSpPr>
        <p:spPr>
          <a:xfrm>
            <a:off x="4349981" y="4547500"/>
            <a:ext cx="0" cy="8676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5" name="Google Shape;465;p10"/>
          <p:cNvSpPr txBox="1"/>
          <p:nvPr/>
        </p:nvSpPr>
        <p:spPr>
          <a:xfrm>
            <a:off x="887175" y="456706"/>
            <a:ext cx="736965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Диалог с учителем</a:t>
            </a:r>
            <a:b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859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1045</Words>
  <Application>Microsoft Office PowerPoint</Application>
  <PresentationFormat>Экран (4:3)</PresentationFormat>
  <Paragraphs>142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Comfortaa</vt:lpstr>
      <vt:lpstr>Open Sans</vt:lpstr>
      <vt:lpstr>Roboto Condensed</vt:lpstr>
      <vt:lpstr>Source Sans Pro</vt:lpstr>
      <vt:lpstr>Tahoma</vt:lpstr>
      <vt:lpstr>Times New Roman</vt:lpstr>
      <vt:lpstr>Тема Office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</vt:lpstr>
      <vt:lpstr>Презентация PowerPoint</vt:lpstr>
      <vt:lpstr>Презентация PowerPoint</vt:lpstr>
      <vt:lpstr>Итоги урока: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67</cp:revision>
  <dcterms:created xsi:type="dcterms:W3CDTF">2020-07-18T05:19:20Z</dcterms:created>
  <dcterms:modified xsi:type="dcterms:W3CDTF">2024-12-13T13:22:41Z</dcterms:modified>
</cp:coreProperties>
</file>