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94" r:id="rId5"/>
    <p:sldId id="295" r:id="rId6"/>
    <p:sldId id="296" r:id="rId7"/>
    <p:sldId id="297" r:id="rId8"/>
    <p:sldId id="298" r:id="rId9"/>
    <p:sldId id="299" r:id="rId10"/>
    <p:sldId id="315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93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d6bff2595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9d6bff25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d6bff259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9d6bff25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55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НАУЧНЫЙ СТИЛЬ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" name="Google Shape;80;p1"/>
          <p:cNvSpPr txBox="1">
            <a:spLocks noChangeArrowheads="1"/>
          </p:cNvSpPr>
          <p:nvPr/>
        </p:nvSpPr>
        <p:spPr bwMode="auto">
          <a:xfrm>
            <a:off x="2374237" y="6315177"/>
            <a:ext cx="4392812" cy="3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14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Google Shape;422;p10"/>
          <p:cNvSpPr/>
          <p:nvPr/>
        </p:nvSpPr>
        <p:spPr>
          <a:xfrm>
            <a:off x="2298937" y="319013"/>
            <a:ext cx="4546125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Глоссарий урока 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2" name="Google Shape;421;p10"/>
          <p:cNvSpPr/>
          <p:nvPr/>
        </p:nvSpPr>
        <p:spPr>
          <a:xfrm>
            <a:off x="653171" y="1189100"/>
            <a:ext cx="7837656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Аннотация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– это краткая характеристика книги (статьи), е</a:t>
            </a:r>
            <a:r>
              <a:rPr lang="ru-RU" sz="20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содержания и назначения. Аннотация включает три обязательные части: выходные данные (автор, название, место и время издания), е</a:t>
            </a:r>
            <a:r>
              <a:rPr lang="ru-RU" sz="20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содержательную характеристику, адресат аннотируемого текста. Основные требования к аннотации – краткость и информативность.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endParaRPr sz="2000" dirty="0">
              <a:solidFill>
                <a:schemeClr val="accent4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Тезисы</a:t>
            </a:r>
            <a:r>
              <a:rPr lang="ru-RU" sz="20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 это кратко сформулированные основные положения текста, в которых сжато и последовательно раскрываются его тема и основная мысль.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endParaRPr sz="2000" dirty="0">
              <a:solidFill>
                <a:schemeClr val="accent4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Научная статья</a:t>
            </a:r>
            <a:r>
              <a:rPr lang="ru-RU" sz="20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 это жанр научного стиля. Общие признаки научной 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статьи: небольшой объ</a:t>
            </a:r>
            <a:r>
              <a:rPr lang="ru-RU" sz="20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м, аналитический характер (научное 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рассуждение о проблеме, е</a:t>
            </a:r>
            <a:r>
              <a:rPr lang="ru-RU" sz="20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анализ и выводы); ч</a:t>
            </a:r>
            <a:r>
              <a:rPr lang="ru-RU" sz="20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ткая 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последовательность изложения темы; главный тезис; аргументы; </a:t>
            </a:r>
            <a:endParaRPr sz="20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выводы; список библиографии.</a:t>
            </a:r>
            <a:endParaRPr sz="20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"/>
          <p:cNvSpPr/>
          <p:nvPr/>
        </p:nvSpPr>
        <p:spPr>
          <a:xfrm>
            <a:off x="0" y="-4350"/>
            <a:ext cx="234585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8" name="Google Shape;428;p11"/>
          <p:cNvSpPr txBox="1"/>
          <p:nvPr/>
        </p:nvSpPr>
        <p:spPr>
          <a:xfrm>
            <a:off x="8164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1" name="Google Shape;431;p11"/>
          <p:cNvGraphicFramePr/>
          <p:nvPr>
            <p:extLst>
              <p:ext uri="{D42A27DB-BD31-4B8C-83A1-F6EECF244321}">
                <p14:modId xmlns:p14="http://schemas.microsoft.com/office/powerpoint/2010/main" val="4227442196"/>
              </p:ext>
            </p:extLst>
          </p:nvPr>
        </p:nvGraphicFramePr>
        <p:xfrm>
          <a:off x="2929723" y="582891"/>
          <a:ext cx="5496206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9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Пример аннотации</a:t>
                      </a:r>
                      <a:endParaRPr sz="3600" u="none" strike="noStrike" cap="none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2" name="Google Shape;432;p11"/>
          <p:cNvSpPr/>
          <p:nvPr/>
        </p:nvSpPr>
        <p:spPr>
          <a:xfrm>
            <a:off x="3106931" y="1288850"/>
            <a:ext cx="5049225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Айтматов Ч. Плаха. – М.:АСТ: </a:t>
            </a:r>
            <a:r>
              <a:rPr lang="ru-RU" sz="2600" i="0" u="none" strike="noStrike" cap="none" dirty="0" err="1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Астрель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, </a:t>
            </a:r>
            <a:r>
              <a:rPr lang="ru-RU" sz="260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2010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– 350 с. </a:t>
            </a:r>
            <a:endParaRPr sz="26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«Плаха»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600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одно из самых поразительных произведений Чингиза Айтматова. </a:t>
            </a:r>
            <a:endParaRPr lang="ru-RU" sz="2600" i="0" u="none" strike="noStrike" cap="none" dirty="0" smtClean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Это 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одновременно и философская проза, и лирическое поэтическое </a:t>
            </a:r>
            <a:endParaRPr sz="260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повествование, утверждающее </a:t>
            </a:r>
            <a:endParaRPr sz="260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право человека на свободу, </a:t>
            </a:r>
            <a:endParaRPr lang="ru-RU" sz="2600" i="0" u="none" strike="noStrike" cap="none" dirty="0" smtClean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 жизнь </a:t>
            </a: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 его великую </a:t>
            </a:r>
            <a:endParaRPr sz="260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60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ответственность за свой народ.</a:t>
            </a:r>
            <a:endParaRPr sz="26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3" name="Google Shape;433;p11" descr="C:\Users\Компьютер-8\Desktop\19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4" y="934482"/>
            <a:ext cx="2202525" cy="3170569"/>
          </a:xfrm>
          <a:prstGeom prst="roundRect">
            <a:avLst>
              <a:gd name="adj" fmla="val 68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563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"/>
          <p:cNvSpPr/>
          <p:nvPr/>
        </p:nvSpPr>
        <p:spPr>
          <a:xfrm>
            <a:off x="539552" y="188640"/>
            <a:ext cx="8136904" cy="58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Алгоритм  формулирования конспекта и тезиса</a:t>
            </a:r>
            <a:endParaRPr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1800" b="1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35049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 Прежде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всего, надо внимательно прочитать текст, чтобы определить его тему и понять цель автора (основную мысль).</a:t>
            </a:r>
            <a:endParaRPr sz="22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35049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 Затем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следует проанализировать содержание каждого абзаца и выделить в них самую главную мысль. Иногда абзацы нужно объединять.</a:t>
            </a:r>
            <a:endParaRPr sz="22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35049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Исключив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из абзацев часть информации: авторские </a:t>
            </a:r>
            <a:endParaRPr sz="22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26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отступления, ссылки на других авторов, иллюстрации, </a:t>
            </a:r>
            <a:endParaRPr sz="22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26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примеры, не играющие особо смысловой роли в понимании </a:t>
            </a:r>
            <a:endParaRPr sz="2200" b="0" i="0" u="none" strike="noStrike" cap="none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26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содержания, мы и получим </a:t>
            </a:r>
            <a:r>
              <a:rPr lang="ru-RU" sz="2200" b="1" i="1" u="none" strike="noStrike" cap="none" dirty="0"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тезисы</a:t>
            </a:r>
            <a:r>
              <a:rPr lang="ru-RU" sz="2200" b="0" i="0" u="none" strike="noStrike" cap="none" dirty="0"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2200" b="0" i="0" u="none" strike="noStrike" cap="none" dirty="0">
              <a:solidFill>
                <a:schemeClr val="accent4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4343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35049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4. Записав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тезисы в логической последовательности, снабдив их примерами (не больше двух), мы получим </a:t>
            </a:r>
            <a:r>
              <a:rPr lang="ru-RU" sz="2200" b="1" i="1" u="none" strike="noStrike" cap="none" dirty="0"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конспект</a:t>
            </a:r>
            <a:r>
              <a:rPr lang="ru-RU" sz="2200" b="0" i="0" u="none" strike="noStrike" cap="none" dirty="0">
                <a:solidFill>
                  <a:schemeClr val="accent4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38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"/>
          <p:cNvSpPr/>
          <p:nvPr/>
        </p:nvSpPr>
        <p:spPr>
          <a:xfrm>
            <a:off x="3197813" y="814500"/>
            <a:ext cx="2634075" cy="68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Чтение текста</a:t>
            </a:r>
            <a:endParaRPr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4" name="Google Shape;44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94" y="656100"/>
            <a:ext cx="1803225" cy="28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3"/>
          <p:cNvSpPr/>
          <p:nvPr/>
        </p:nvSpPr>
        <p:spPr>
          <a:xfrm>
            <a:off x="3052125" y="1848300"/>
            <a:ext cx="2925450" cy="501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тема, цель автора</a:t>
            </a:r>
            <a:endParaRPr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13"/>
          <p:cNvSpPr/>
          <p:nvPr/>
        </p:nvSpPr>
        <p:spPr>
          <a:xfrm flipH="1">
            <a:off x="4437338" y="2353868"/>
            <a:ext cx="155025" cy="40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47" name="Google Shape;447;p13"/>
          <p:cNvSpPr/>
          <p:nvPr/>
        </p:nvSpPr>
        <p:spPr>
          <a:xfrm>
            <a:off x="4449488" y="1445400"/>
            <a:ext cx="130725" cy="40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1907705" y="3776100"/>
            <a:ext cx="2287740" cy="576900"/>
          </a:xfrm>
          <a:prstGeom prst="roundRect">
            <a:avLst>
              <a:gd name="adj" fmla="val 16667"/>
            </a:avLst>
          </a:prstGeom>
          <a:solidFill>
            <a:srgbClr val="B9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без примеров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4765388" y="3776100"/>
            <a:ext cx="2326892" cy="576900"/>
          </a:xfrm>
          <a:prstGeom prst="roundRect">
            <a:avLst>
              <a:gd name="adj" fmla="val 16667"/>
            </a:avLst>
          </a:prstGeom>
          <a:solidFill>
            <a:srgbClr val="E58D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 примерами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2216569" y="4876100"/>
            <a:ext cx="1978875" cy="576900"/>
          </a:xfrm>
          <a:prstGeom prst="roundRect">
            <a:avLst>
              <a:gd name="adj" fmla="val 16667"/>
            </a:avLst>
          </a:prstGeom>
          <a:solidFill>
            <a:srgbClr val="B9A3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тезис (-ы)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4765388" y="4876100"/>
            <a:ext cx="1978875" cy="576900"/>
          </a:xfrm>
          <a:prstGeom prst="roundRect">
            <a:avLst>
              <a:gd name="adj" fmla="val 16667"/>
            </a:avLst>
          </a:prstGeom>
          <a:solidFill>
            <a:srgbClr val="E58D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конспект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" name="Google Shape;452;p13"/>
          <p:cNvSpPr/>
          <p:nvPr/>
        </p:nvSpPr>
        <p:spPr>
          <a:xfrm>
            <a:off x="3132544" y="4352998"/>
            <a:ext cx="146925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53" name="Google Shape;453;p13"/>
          <p:cNvSpPr/>
          <p:nvPr/>
        </p:nvSpPr>
        <p:spPr>
          <a:xfrm>
            <a:off x="5681363" y="4352998"/>
            <a:ext cx="146925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54" name="Google Shape;454;p13"/>
          <p:cNvSpPr/>
          <p:nvPr/>
        </p:nvSpPr>
        <p:spPr>
          <a:xfrm>
            <a:off x="3140644" y="3252989"/>
            <a:ext cx="130725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55" name="Google Shape;455;p13"/>
          <p:cNvSpPr/>
          <p:nvPr/>
        </p:nvSpPr>
        <p:spPr>
          <a:xfrm>
            <a:off x="5689463" y="3252989"/>
            <a:ext cx="130725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2562543" y="2748975"/>
            <a:ext cx="4181719" cy="576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основная мысль абзаца (-ев)</a:t>
            </a:r>
            <a:endParaRPr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462" name="Google Shape;462;p14"/>
          <p:cNvSpPr/>
          <p:nvPr/>
        </p:nvSpPr>
        <p:spPr>
          <a:xfrm rot="5400000">
            <a:off x="1130399" y="-1145639"/>
            <a:ext cx="6883200" cy="9144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323528" y="260648"/>
            <a:ext cx="8496944" cy="668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Природа и человек тесно связаны. И если природа может существовать без человека, то человек без не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не может. Поэтому так важно жить в гармонии с природой. Но, к сожалению, люди пытаются подчинить себе природу, нарушая е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законы. 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Природу нужно беречь, ведь это наш дом. Вс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необходимое для жизнедеятельности да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 нам природа. Если ранее считалось, что природные богатства неиссякаемы, что они в огромных количествах, </a:t>
            </a:r>
            <a:r>
              <a:rPr lang="ru-RU" sz="2800" b="1" i="1" u="none" strike="noStrike" cap="none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то 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сейчас  становится ясно, что это далеко не так.</a:t>
            </a:r>
            <a:endParaRPr sz="28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 Задача человека 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сохранить природу и </a:t>
            </a:r>
            <a:endParaRPr sz="2800" b="1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приумножить е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богатства. Нужно ответственно </a:t>
            </a:r>
            <a:endParaRPr sz="2800" b="1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подходить к данному вопросу, так как мы должны </a:t>
            </a:r>
            <a:endParaRPr sz="2800" b="1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оставить после себя своим потомкам богатую, </a:t>
            </a:r>
            <a:endParaRPr sz="2800" b="1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красивую и чистую планету</a:t>
            </a:r>
            <a:r>
              <a:rPr lang="ru-RU" sz="2800" b="1" i="1" u="none" strike="noStrike" cap="none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   </a:t>
            </a:r>
            <a:endParaRPr sz="2800" b="1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9d6bff2595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469" name="Google Shape;469;g9d6bff2595_0_49"/>
          <p:cNvSpPr/>
          <p:nvPr/>
        </p:nvSpPr>
        <p:spPr>
          <a:xfrm rot="5400000">
            <a:off x="1130399" y="-1145639"/>
            <a:ext cx="6883200" cy="91440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0" name="Google Shape;470;g9d6bff2595_0_49"/>
          <p:cNvSpPr/>
          <p:nvPr/>
        </p:nvSpPr>
        <p:spPr>
          <a:xfrm>
            <a:off x="912938" y="661525"/>
            <a:ext cx="7619502" cy="5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 Планета Земля 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 наш дом, она единственная в сво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 роде, такая прекрасная и неповторимая. Отравляя и уничтожая природу, человечество, в первую очередь,  уничтожает самого себя. Где мы будем жить, что мы будем есть, если не будет природы?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   Но в последнее время люди начинают задумываться  о проблемах экологии, разрабатывая  программы по защите окружающей среды. К счастью, человечество  осознает свои ошибки и пытается их исправить.</a:t>
            </a:r>
            <a:endParaRPr sz="28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800" b="0" i="1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0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15"/>
          <p:cNvGraphicFramePr/>
          <p:nvPr>
            <p:extLst>
              <p:ext uri="{D42A27DB-BD31-4B8C-83A1-F6EECF244321}">
                <p14:modId xmlns:p14="http://schemas.microsoft.com/office/powerpoint/2010/main" val="206834711"/>
              </p:ext>
            </p:extLst>
          </p:nvPr>
        </p:nvGraphicFramePr>
        <p:xfrm>
          <a:off x="827584" y="928397"/>
          <a:ext cx="7220093" cy="36971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Тема 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Основная мысль текста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Тезисный план</a:t>
                      </a:r>
                      <a:endParaRPr sz="2400" u="none" strike="noStrike" cap="none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 человеке и природе.</a:t>
                      </a:r>
                      <a:endParaRPr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Актуальность гармонии человека и природы.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199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Tahoma"/>
                        <a:buAutoNum type="arabicPeriod"/>
                      </a:pPr>
                      <a:r>
                        <a:rPr lang="ru-RU" sz="20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Почему важно жить в гармонии с природой.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99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Tahoma"/>
                        <a:buAutoNum type="arabicPeriod"/>
                      </a:pPr>
                      <a:r>
                        <a:rPr lang="ru-RU" sz="20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Природные ресурсы иссякают.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199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Tahoma"/>
                        <a:buAutoNum type="arabicPeriod"/>
                      </a:pPr>
                      <a:r>
                        <a:rPr lang="ru-RU" sz="20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Люди понимают, что необходимо беречь природу, сохранять окружающий </a:t>
                      </a:r>
                      <a:endParaRPr sz="2000" b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36000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мир для потомков.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"/>
          <p:cNvSpPr/>
          <p:nvPr/>
        </p:nvSpPr>
        <p:spPr>
          <a:xfrm>
            <a:off x="994961" y="749220"/>
            <a:ext cx="6900525" cy="31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 Укажите цель научного стиля</a:t>
            </a:r>
            <a:r>
              <a:rPr lang="ru-RU" sz="26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А) информация</a:t>
            </a: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Б) сообщение о результатах исследований</a:t>
            </a: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В) непосредственное общение, обмен мыслями</a:t>
            </a: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Г) словесно-художественное творчество</a:t>
            </a: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481" name="Google Shape;4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63" y="3827650"/>
            <a:ext cx="2367882" cy="206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8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"/>
          <p:cNvSpPr/>
          <p:nvPr/>
        </p:nvSpPr>
        <p:spPr>
          <a:xfrm>
            <a:off x="988386" y="1064800"/>
            <a:ext cx="6874425" cy="353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 Укажите слово, которое относится к научному стилю.</a:t>
            </a: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А) озеро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Б) ветер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В) градиент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Г) охлаждённый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487" name="Google Shape;4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044" y="2996952"/>
            <a:ext cx="1602506" cy="2494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9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/>
          <p:nvPr/>
        </p:nvSpPr>
        <p:spPr>
          <a:xfrm>
            <a:off x="997875" y="1071101"/>
            <a:ext cx="5372100" cy="313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Укажите жанр научного стиля.</a:t>
            </a: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А) роман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Б) монография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В) очерк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Г) сказка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493" name="Google Shape;4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212" y="2637663"/>
            <a:ext cx="2255888" cy="262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5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908744" y="1412776"/>
            <a:ext cx="72823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вы ознакомитесь со сферой употребления научного стиля, с его основными признаками и жанрами;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сможете составлять тезисный план;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будете использовать слова общественно-политической тематики, а также существительные, прилагательные, наречия (в т. ч. образованные от других частей речи) в соответствующих формах</a:t>
            </a: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lang="ru-RU" sz="2500" b="1" dirty="0">
              <a:solidFill>
                <a:schemeClr val="accent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endParaRPr lang="en-ID" sz="3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"/>
          <p:cNvSpPr/>
          <p:nvPr/>
        </p:nvSpPr>
        <p:spPr>
          <a:xfrm>
            <a:off x="988405" y="1091000"/>
            <a:ext cx="7051275" cy="261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4. Какая лексика используется в научном стиле? </a:t>
            </a: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А) специальная, книжная, нейтральная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Б) книжная, разговорная, специальная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499" name="Google Shape;4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132" y="3285425"/>
            <a:ext cx="2479706" cy="238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969" y="3272775"/>
            <a:ext cx="1474556" cy="26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0"/>
          <p:cNvSpPr/>
          <p:nvPr/>
        </p:nvSpPr>
        <p:spPr>
          <a:xfrm>
            <a:off x="977511" y="1056075"/>
            <a:ext cx="7188975" cy="347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5. Какие языковые средства относятся к научному стилю?</a:t>
            </a: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А) термины, в том числе интернациональные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Б) риторические вопросы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В) эмоционально окрашенные слова</a:t>
            </a: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600" b="1" i="0" u="none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07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"/>
          <p:cNvSpPr/>
          <p:nvPr/>
        </p:nvSpPr>
        <p:spPr>
          <a:xfrm>
            <a:off x="3510643" y="1458686"/>
            <a:ext cx="46454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1" name="Google Shape;511;p21"/>
          <p:cNvGraphicFramePr/>
          <p:nvPr>
            <p:extLst>
              <p:ext uri="{D42A27DB-BD31-4B8C-83A1-F6EECF244321}">
                <p14:modId xmlns:p14="http://schemas.microsoft.com/office/powerpoint/2010/main" val="2449548837"/>
              </p:ext>
            </p:extLst>
          </p:nvPr>
        </p:nvGraphicFramePr>
        <p:xfrm>
          <a:off x="1409376" y="1738236"/>
          <a:ext cx="2584088" cy="2979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80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u="none" strike="noStrike" cap="none" dirty="0">
                          <a:solidFill>
                            <a:srgbClr val="434343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1. Б</a:t>
                      </a:r>
                      <a:endParaRPr sz="3400" b="1" dirty="0">
                        <a:solidFill>
                          <a:srgbClr val="4343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u="none" strike="noStrike" cap="none" dirty="0">
                          <a:solidFill>
                            <a:srgbClr val="434343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2. В </a:t>
                      </a:r>
                      <a:endParaRPr sz="3400" b="1" dirty="0">
                        <a:solidFill>
                          <a:srgbClr val="4343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u="none" strike="noStrike" cap="none" dirty="0">
                          <a:solidFill>
                            <a:srgbClr val="434343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3. Б</a:t>
                      </a:r>
                      <a:endParaRPr sz="3400" b="1" dirty="0">
                        <a:solidFill>
                          <a:srgbClr val="4343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u="none" strike="noStrike" cap="none" dirty="0">
                          <a:solidFill>
                            <a:srgbClr val="434343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4. А</a:t>
                      </a:r>
                      <a:endParaRPr sz="3400" b="1" dirty="0">
                        <a:solidFill>
                          <a:srgbClr val="4343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u="none" strike="noStrike" cap="none" dirty="0">
                          <a:solidFill>
                            <a:srgbClr val="434343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5. А</a:t>
                      </a:r>
                      <a:endParaRPr sz="3400" b="1" u="none" strike="noStrike" cap="none" dirty="0">
                        <a:solidFill>
                          <a:srgbClr val="434343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" name="Google Shape;512;p21"/>
          <p:cNvSpPr txBox="1"/>
          <p:nvPr/>
        </p:nvSpPr>
        <p:spPr>
          <a:xfrm>
            <a:off x="2088338" y="601750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513" name="Google Shape;513;p21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463100" y="475901"/>
            <a:ext cx="733931" cy="8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76" y="2076698"/>
            <a:ext cx="2936024" cy="3820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2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"/>
          <p:cNvSpPr txBox="1">
            <a:spLocks noGrp="1"/>
          </p:cNvSpPr>
          <p:nvPr>
            <p:ph type="ctrTitle"/>
          </p:nvPr>
        </p:nvSpPr>
        <p:spPr>
          <a:xfrm>
            <a:off x="993338" y="766580"/>
            <a:ext cx="715725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Рефлексия</a:t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graphicFrame>
        <p:nvGraphicFramePr>
          <p:cNvPr id="520" name="Google Shape;520;p22"/>
          <p:cNvGraphicFramePr/>
          <p:nvPr>
            <p:extLst>
              <p:ext uri="{D42A27DB-BD31-4B8C-83A1-F6EECF244321}">
                <p14:modId xmlns:p14="http://schemas.microsoft.com/office/powerpoint/2010/main" val="852716613"/>
              </p:ext>
            </p:extLst>
          </p:nvPr>
        </p:nvGraphicFramePr>
        <p:xfrm>
          <a:off x="1025978" y="1677609"/>
          <a:ext cx="7101900" cy="1969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ahoma"/>
                        </a:rPr>
                        <a:t>Тема урока </a:t>
                      </a:r>
                      <a:endParaRPr sz="2400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ahoma"/>
                        </a:rPr>
                        <a:t>Основная мысль урока 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ahoma"/>
                        </a:rPr>
                        <a:t>Тезисный план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ahoma"/>
                        </a:rPr>
                        <a:t>Выводы 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1" name="Google Shape;5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744" y="3328526"/>
            <a:ext cx="2691356" cy="269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0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 txBox="1">
            <a:spLocks noGrp="1"/>
          </p:cNvSpPr>
          <p:nvPr>
            <p:ph type="ctrTitle"/>
          </p:nvPr>
        </p:nvSpPr>
        <p:spPr>
          <a:xfrm>
            <a:off x="1043608" y="476672"/>
            <a:ext cx="715725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Рефлексия</a:t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 dirty="0">
              <a:solidFill>
                <a:schemeClr val="accen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graphicFrame>
        <p:nvGraphicFramePr>
          <p:cNvPr id="527" name="Google Shape;527;p23"/>
          <p:cNvGraphicFramePr/>
          <p:nvPr>
            <p:extLst>
              <p:ext uri="{D42A27DB-BD31-4B8C-83A1-F6EECF244321}">
                <p14:modId xmlns:p14="http://schemas.microsoft.com/office/powerpoint/2010/main" val="1906189204"/>
              </p:ext>
            </p:extLst>
          </p:nvPr>
        </p:nvGraphicFramePr>
        <p:xfrm>
          <a:off x="827584" y="1196752"/>
          <a:ext cx="7776865" cy="39142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0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Тема урока </a:t>
                      </a:r>
                      <a:endParaRPr sz="2400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Основная мысль урока 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Тезисный план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Выводы </a:t>
                      </a:r>
                      <a:endParaRPr sz="240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68588" marR="6858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Научный стиль.</a:t>
                      </a:r>
                      <a:endParaRPr sz="2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rgbClr val="F1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Знакомство с </a:t>
                      </a:r>
                      <a:r>
                        <a:rPr lang="ru-RU" sz="2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особенностя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-ми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и признаками научного стиля.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rgbClr val="F1EDF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12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«Знать в совершенстве язык – значит владеть его стилями».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12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Глоссарий.</a:t>
                      </a:r>
                      <a:endParaRPr sz="2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342900" marR="0" lvl="0" indent="-212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Жанры научного стиля.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solidFill>
                      <a:srgbClr val="F1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Научился (-ась) составлять тезисный план текста.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Узнал (-а) об особенностях 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и признаках 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научного 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стиля.</a:t>
                      </a:r>
                      <a:endParaRPr sz="2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rgbClr val="F1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48040" y="347625"/>
            <a:ext cx="288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908744" y="1412776"/>
            <a:ext cx="72823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вы </a:t>
            </a: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ознакомились </a:t>
            </a: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 сферой употребления научного стиля, с его основными признаками и жанрами;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составили </a:t>
            </a: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тезисный план;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использовали </a:t>
            </a:r>
            <a:r>
              <a:rPr lang="ru-RU" sz="2500" b="1" dirty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слова общественно-политической тематики, а также существительные, прилагательные, наречия (в т. ч. образованные от других частей речи) в соответствующих формах</a:t>
            </a:r>
            <a:r>
              <a:rPr lang="ru-RU" sz="2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lang="ru-RU" sz="2500" b="1" dirty="0">
              <a:solidFill>
                <a:schemeClr val="accent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849663" y="368262"/>
            <a:ext cx="33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Эпиграф к уроку</a:t>
            </a:r>
          </a:p>
        </p:txBody>
      </p:sp>
      <p:sp>
        <p:nvSpPr>
          <p:cNvPr id="9" name="Google Shape;370;p4"/>
          <p:cNvSpPr/>
          <p:nvPr/>
        </p:nvSpPr>
        <p:spPr>
          <a:xfrm>
            <a:off x="3619457" y="2337887"/>
            <a:ext cx="50405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«Знать в совершенстве язык –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значит владеть его стилями».</a:t>
            </a:r>
            <a:endParaRPr sz="2400" b="1" i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Профессор </a:t>
            </a:r>
            <a:r>
              <a:rPr lang="ru-RU" sz="2400" b="1" i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Г.Я. </a:t>
            </a:r>
            <a:r>
              <a:rPr lang="ru-RU" sz="2400" b="1" i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Солганик</a:t>
            </a:r>
            <a:r>
              <a:rPr lang="ru-RU" sz="2400" b="1" i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endParaRPr sz="2400" b="1" i="1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10" name="Google Shape;371;p4"/>
          <p:cNvPicPr preferRelativeResize="0"/>
          <p:nvPr/>
        </p:nvPicPr>
        <p:blipFill rotWithShape="1">
          <a:blip r:embed="rId4">
            <a:alphaModFix/>
          </a:blip>
          <a:srcRect l="14172" r="26973"/>
          <a:stretch/>
        </p:blipFill>
        <p:spPr>
          <a:xfrm>
            <a:off x="457472" y="1628800"/>
            <a:ext cx="3096344" cy="329477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/>
          <p:nvPr/>
        </p:nvSpPr>
        <p:spPr>
          <a:xfrm>
            <a:off x="2514600" y="500744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77" name="Google Shape;377;p5"/>
          <p:cNvGraphicFramePr/>
          <p:nvPr>
            <p:extLst>
              <p:ext uri="{D42A27DB-BD31-4B8C-83A1-F6EECF244321}">
                <p14:modId xmlns:p14="http://schemas.microsoft.com/office/powerpoint/2010/main" val="4115572347"/>
              </p:ext>
            </p:extLst>
          </p:nvPr>
        </p:nvGraphicFramePr>
        <p:xfrm>
          <a:off x="971600" y="620688"/>
          <a:ext cx="7131807" cy="4897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7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75">
                <a:tc>
                  <a:txBody>
                    <a:bodyPr/>
                    <a:lstStyle/>
                    <a:p>
                      <a:pPr marL="5397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Сфера применения</a:t>
                      </a:r>
                      <a:endParaRPr sz="26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Функциональный стиль</a:t>
                      </a:r>
                      <a:endParaRPr sz="2600" u="none" strike="noStrike" cap="none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Общение людей в быту</a:t>
                      </a:r>
                      <a:endParaRPr sz="2400" b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5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Общение граждан с учреждениями и учреждений между собой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0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Агитационно-массовая деятельность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Научная деятельность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07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Словесно-художественное творчество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3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Google Shape;383;p6"/>
          <p:cNvSpPr txBox="1"/>
          <p:nvPr/>
        </p:nvSpPr>
        <p:spPr>
          <a:xfrm>
            <a:off x="2088337" y="435252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4" name="Google Shape;384;p6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88671" y="183551"/>
            <a:ext cx="816719" cy="836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5" name="Google Shape;385;p6"/>
          <p:cNvGraphicFramePr/>
          <p:nvPr>
            <p:extLst>
              <p:ext uri="{D42A27DB-BD31-4B8C-83A1-F6EECF244321}">
                <p14:modId xmlns:p14="http://schemas.microsoft.com/office/powerpoint/2010/main" val="3724027412"/>
              </p:ext>
            </p:extLst>
          </p:nvPr>
        </p:nvGraphicFramePr>
        <p:xfrm>
          <a:off x="666414" y="1412776"/>
          <a:ext cx="7938976" cy="44728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00">
                <a:tc>
                  <a:txBody>
                    <a:bodyPr/>
                    <a:lstStyle/>
                    <a:p>
                      <a:pPr marL="5397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Сфера применения</a:t>
                      </a:r>
                      <a:endParaRPr sz="26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Функциональный стиль</a:t>
                      </a:r>
                      <a:endParaRPr sz="2600" u="none" strike="noStrike" cap="none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Общение людей в быту</a:t>
                      </a:r>
                      <a:endParaRPr sz="2400" b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Разговорный </a:t>
                      </a:r>
                      <a:endParaRPr sz="2400" b="1" u="none" strike="noStrike" cap="none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725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Общение граждан с учреждениями и учреждений между собой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Официально-деловой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2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Агитационно-массовая деятельность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Публицистический</a:t>
                      </a:r>
                      <a:endParaRPr sz="2400" b="1" u="none" strike="noStrike" cap="none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Научная деятельность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Научный</a:t>
                      </a:r>
                      <a:endParaRPr sz="2400" b="1" u="none" strike="noStrike" cap="none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250">
                <a:tc>
                  <a:txBody>
                    <a:bodyPr/>
                    <a:lstStyle/>
                    <a:p>
                      <a:pPr marL="539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Словесно-художественное творчество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Художественный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7144" marR="7144" marT="9525" marB="9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/>
          <p:nvPr/>
        </p:nvSpPr>
        <p:spPr>
          <a:xfrm>
            <a:off x="726622" y="3548744"/>
            <a:ext cx="65314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2C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91" name="Google Shape;391;p7"/>
          <p:cNvGraphicFramePr/>
          <p:nvPr>
            <p:extLst>
              <p:ext uri="{D42A27DB-BD31-4B8C-83A1-F6EECF244321}">
                <p14:modId xmlns:p14="http://schemas.microsoft.com/office/powerpoint/2010/main" val="216025682"/>
              </p:ext>
            </p:extLst>
          </p:nvPr>
        </p:nvGraphicFramePr>
        <p:xfrm>
          <a:off x="467545" y="1347193"/>
          <a:ext cx="8208910" cy="3962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Сфера употребления</a:t>
                      </a:r>
                      <a:endParaRPr sz="22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Основные  функции</a:t>
                      </a:r>
                      <a:endParaRPr sz="22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Стилевые  черты</a:t>
                      </a:r>
                      <a:endParaRPr sz="2200" u="none" strike="noStrike" cap="non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Языковые  средства</a:t>
                      </a:r>
                      <a:endParaRPr sz="2200" u="none" strike="noStrike" cap="none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Используется в</a:t>
                      </a:r>
                      <a:r>
                        <a:rPr lang="ru-RU" sz="1800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 научных статьях, учебниках, докладах.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</a:t>
                      </a:r>
                      <a:r>
                        <a:rPr lang="ru-RU" sz="1800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очная передача и доказательное изложение научной информации.</a:t>
                      </a:r>
                      <a:endParaRPr sz="1800" u="none" strike="noStrike" cap="none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</a:t>
                      </a:r>
                      <a:r>
                        <a:rPr lang="ru-RU" sz="1800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очность, логичность, отвлеч</a:t>
                      </a:r>
                      <a:r>
                        <a:rPr lang="ru-RU" sz="18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ё</a:t>
                      </a:r>
                      <a:r>
                        <a:rPr lang="ru-RU" sz="1800" u="none" strike="noStrike" cap="none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нность, объективность изложения, неэмоциональность</a:t>
                      </a:r>
                      <a:r>
                        <a:rPr lang="ru-RU" sz="180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.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</a:t>
                      </a: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ермины, общенаучные слова, общеупотребительные слова, простые распростран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ё</a:t>
                      </a: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нные и сложные предложения </a:t>
                      </a:r>
                      <a:endParaRPr lang="ru-RU" sz="1800" u="none" strike="noStrike" cap="none" dirty="0" smtClean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smtClean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 </a:t>
                      </a: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союзами </a:t>
                      </a:r>
                      <a:r>
                        <a:rPr lang="ru-RU" sz="1800" i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что, </a:t>
                      </a:r>
                      <a:endParaRPr sz="1800" i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i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который, </a:t>
                      </a:r>
                      <a:endParaRPr sz="1800" i="1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i="1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так как, если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;</a:t>
                      </a: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 </a:t>
                      </a:r>
                      <a:endParaRPr sz="1800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отглагольные существительные </a:t>
                      </a:r>
                      <a:endParaRPr sz="1800" u="none" strike="noStrike" cap="none" dirty="0"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и прилагательные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  <a:sym typeface="Tahoma"/>
                        </a:rPr>
                        <a:t>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2" name="Google Shape;392;p7"/>
          <p:cNvSpPr txBox="1"/>
          <p:nvPr/>
        </p:nvSpPr>
        <p:spPr>
          <a:xfrm>
            <a:off x="2352887" y="419925"/>
            <a:ext cx="449235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Научный стиль </a:t>
            </a:r>
            <a:endParaRPr sz="3600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75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d6bff2595_0_2"/>
          <p:cNvSpPr/>
          <p:nvPr/>
        </p:nvSpPr>
        <p:spPr>
          <a:xfrm>
            <a:off x="885938" y="695425"/>
            <a:ext cx="7372125" cy="440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 О</a:t>
            </a:r>
            <a:r>
              <a:rPr lang="ru-RU" sz="24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бразуйте от глаголов существительные </a:t>
            </a:r>
            <a:r>
              <a:rPr lang="ru-RU" sz="2400" b="1" i="0" u="none" strike="noStrike" cap="none" dirty="0" err="1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бессуффиксным</a:t>
            </a:r>
            <a:r>
              <a:rPr lang="ru-RU" sz="24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способом:</a:t>
            </a:r>
            <a:r>
              <a:rPr lang="ru-RU" sz="2400" b="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учитывать – учёт.</a:t>
            </a:r>
            <a:endParaRPr sz="2400" b="1" i="0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Отбирать –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Прогревать –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Набирать </a:t>
            </a: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endParaRPr sz="2400" b="0" i="0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 Образуйте от глаголов существительные с помощью суффикса -к-:</a:t>
            </a:r>
            <a:r>
              <a:rPr lang="ru-RU" sz="2400" b="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4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надстроить – надстройка.</a:t>
            </a:r>
            <a:endParaRPr sz="2400" b="1" i="0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Очистить –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Подобрать </a:t>
            </a:r>
            <a:r>
              <a:rPr lang="ru-RU" sz="2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endParaRPr sz="2400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/>
          <p:nvPr/>
        </p:nvSpPr>
        <p:spPr>
          <a:xfrm>
            <a:off x="864113" y="737225"/>
            <a:ext cx="7415775" cy="3302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 Образуйте от глаголов существительные с помощью суффиксов -</a:t>
            </a:r>
            <a:r>
              <a:rPr lang="ru-RU" sz="2800" b="1" i="0" u="none" strike="noStrike" cap="none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ени</a:t>
            </a:r>
            <a:r>
              <a:rPr lang="ru-RU" sz="2800" b="1" i="0" u="none" strike="noStrike" cap="none" dirty="0">
                <a:solidFill>
                  <a:schemeClr val="accen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-, -ни-:</a:t>
            </a:r>
            <a:r>
              <a:rPr lang="ru-RU" sz="2800" b="0" i="0" u="none" strike="noStrike" cap="none" dirty="0">
                <a:solidFill>
                  <a:srgbClr val="434343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тормозить </a:t>
            </a: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b="1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торможение.</a:t>
            </a:r>
            <a:endParaRPr sz="2800" b="1" i="0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179999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Регулировать –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999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Владеть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999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Измерять –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3" name="Google Shape;40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119" y="2996952"/>
            <a:ext cx="2602838" cy="2639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9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9" name="Google Shape;409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0" name="Google Shape;410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944100" y="1589725"/>
            <a:ext cx="7255800" cy="3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999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Отбирать</a:t>
            </a:r>
            <a:r>
              <a:rPr lang="ru-RU" sz="280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отбор, прогревать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прогрев,</a:t>
            </a:r>
            <a:endParaRPr sz="2800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набирать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набор.</a:t>
            </a:r>
            <a:endParaRPr sz="2800" i="0" u="none" strike="noStrike" cap="none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269999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Очистить</a:t>
            </a:r>
            <a:r>
              <a:rPr lang="ru-RU" sz="280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очистка, подобрать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подборка</a:t>
            </a:r>
            <a:r>
              <a:rPr lang="ru-RU" sz="280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2800" i="0" u="none" strike="noStrike" cap="none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269999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Регулировать</a:t>
            </a:r>
            <a:r>
              <a:rPr lang="ru-RU" sz="2800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регулирование, владеть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endParaRPr sz="2800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владение, измерять </a:t>
            </a:r>
            <a:r>
              <a:rPr lang="ru-RU" sz="28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</a:t>
            </a:r>
            <a:r>
              <a:rPr lang="ru-RU" sz="2800" i="0" u="none" strike="noStrike" cap="none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измерение.</a:t>
            </a:r>
            <a:endParaRPr sz="2800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2088338" y="601750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tx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Проверьте себя</a:t>
            </a:r>
            <a:endParaRPr sz="3600" b="1" i="0" u="none" strike="noStrike" cap="none" dirty="0">
              <a:solidFill>
                <a:schemeClr val="tx2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413" name="Google Shape;413;p9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08304" y="475901"/>
            <a:ext cx="888727" cy="8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4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874</Words>
  <Application>Microsoft Office PowerPoint</Application>
  <PresentationFormat>Экран (4:3)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     </vt:lpstr>
      <vt:lpstr>Рефлексия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58</cp:revision>
  <dcterms:created xsi:type="dcterms:W3CDTF">2020-07-18T05:19:20Z</dcterms:created>
  <dcterms:modified xsi:type="dcterms:W3CDTF">2024-12-13T13:19:44Z</dcterms:modified>
</cp:coreProperties>
</file>