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27" r:id="rId2"/>
    <p:sldId id="311" r:id="rId3"/>
    <p:sldId id="321" r:id="rId4"/>
    <p:sldId id="322" r:id="rId5"/>
    <p:sldId id="300" r:id="rId6"/>
    <p:sldId id="303" r:id="rId7"/>
    <p:sldId id="323" r:id="rId8"/>
    <p:sldId id="305" r:id="rId9"/>
    <p:sldId id="324" r:id="rId10"/>
    <p:sldId id="325" r:id="rId11"/>
    <p:sldId id="326" r:id="rId12"/>
    <p:sldId id="320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924" autoAdjust="0"/>
  </p:normalViewPr>
  <p:slideViewPr>
    <p:cSldViewPr>
      <p:cViewPr varScale="1">
        <p:scale>
          <a:sx n="67" d="100"/>
          <a:sy n="67" d="100"/>
        </p:scale>
        <p:origin x="147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4F80D1-5427-4593-B4A1-3494E4A3CA5D}" type="datetimeFigureOut">
              <a:rPr lang="ru-RU" smtClean="0"/>
              <a:pPr>
                <a:defRPr/>
              </a:pPr>
              <a:t>06.04.2021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99AED2-A5F8-400F-AC30-70CD1623F9A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F43F46-842D-4670-A821-C2947E493CE7}" type="datetimeFigureOut">
              <a:rPr lang="ru-RU" smtClean="0"/>
              <a:pPr>
                <a:defRPr/>
              </a:pPr>
              <a:t>06.04.2021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052855-C6EE-4DB2-A143-FF66ABBE5C5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63F271-F095-4D93-876C-CCFAD71B07D5}" type="datetimeFigureOut">
              <a:rPr lang="ru-RU" smtClean="0"/>
              <a:pPr>
                <a:defRPr/>
              </a:pPr>
              <a:t>06.04.2021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E03FAE-B092-40F0-8AB8-7DC9573C8A7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B22421-DF02-4219-8D1E-9C7E0D7B4EB2}" type="datetimeFigureOut">
              <a:rPr lang="ru-RU" smtClean="0"/>
              <a:pPr>
                <a:defRPr/>
              </a:pPr>
              <a:t>06.04.2021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DF0E28-0FA3-4400-8FA6-A9C161F03F8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5EDFB9-06BA-4E25-976A-7FED6E04CEA5}" type="datetimeFigureOut">
              <a:rPr lang="ru-RU" smtClean="0"/>
              <a:pPr>
                <a:defRPr/>
              </a:pPr>
              <a:t>06.04.2021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12A644-9BF3-4B3B-B485-88ABC5C64DB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C12784-8C0D-41EF-84E1-A65DA8FCABEB}" type="datetimeFigureOut">
              <a:rPr lang="ru-RU" smtClean="0"/>
              <a:pPr>
                <a:defRPr/>
              </a:pPr>
              <a:t>06.04.2021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7D52E3-5E89-4F26-BA95-D55EC2E8EB2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0FA88F-D3C4-4C7F-8744-2BAD41C901D6}" type="datetimeFigureOut">
              <a:rPr lang="ru-RU" smtClean="0"/>
              <a:pPr>
                <a:defRPr/>
              </a:pPr>
              <a:t>06.04.2021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88B064-F80B-4D75-A4F0-4C9A8C0EE07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5F91B4-3FF8-4E5E-B9EC-96F89AAD911D}" type="datetimeFigureOut">
              <a:rPr lang="ru-RU" smtClean="0"/>
              <a:pPr>
                <a:defRPr/>
              </a:pPr>
              <a:t>06.04.2021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88CAA2-AC21-4FC5-AED7-EBFEEB9285E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4D8E98-4BFA-4D6E-9E9C-5B600DB7B778}" type="datetimeFigureOut">
              <a:rPr lang="ru-RU" smtClean="0"/>
              <a:pPr>
                <a:defRPr/>
              </a:pPr>
              <a:t>06.04.2021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CF56AC-0747-4FEA-8CA5-12067163662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59903F-4FAA-4BE6-9870-BECAFD210E27}" type="datetimeFigureOut">
              <a:rPr lang="ru-RU" smtClean="0"/>
              <a:pPr>
                <a:defRPr/>
              </a:pPr>
              <a:t>06.04.2021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01591C-375D-4655-866C-43895733D85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F1E567-ED0A-41E2-BA05-D2CF414CB79A}" type="datetimeFigureOut">
              <a:rPr lang="ru-RU" smtClean="0"/>
              <a:pPr>
                <a:defRPr/>
              </a:pPr>
              <a:t>06.04.2021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4183138D-BF48-40A4-96D8-9BBD158AE4B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AED01E81-4851-4989-8BA7-A1CD1CDAF65B}" type="datetimeFigureOut">
              <a:rPr lang="ru-RU" smtClean="0"/>
              <a:pPr>
                <a:defRPr/>
              </a:pPr>
              <a:t>06.04.2021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3B4B1464-6A89-4EAB-AA85-FEF23D7C96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gif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5BC74D-33EC-4962-AAF8-B52C26CED5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6176" y="2276872"/>
            <a:ext cx="7851648" cy="1828800"/>
          </a:xfrm>
        </p:spPr>
        <p:txBody>
          <a:bodyPr/>
          <a:lstStyle/>
          <a:p>
            <a:pPr algn="ctr"/>
            <a:r>
              <a:rPr lang="kk-K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Физика </a:t>
            </a:r>
            <a:br>
              <a:rPr lang="kk-K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9-сынып</a:t>
            </a:r>
            <a:endParaRPr lang="ru-KZ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117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623608-9B72-40A5-BA2B-55B6A6C41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r>
              <a:rPr lang="kk-KZ" dirty="0"/>
              <a:t>Есептер шығару: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97C98C4-9F92-4425-BB52-2209FC405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2504"/>
            <a:ext cx="8229600" cy="4811408"/>
          </a:xfrm>
        </p:spPr>
        <p:txBody>
          <a:bodyPr>
            <a:noAutofit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kk-KZ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 1</a:t>
            </a:r>
            <a:endParaRPr lang="ru-KZ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6000"/>
              </a:lnSpc>
              <a:spcAft>
                <a:spcPts val="1000"/>
              </a:spcAft>
              <a:buNone/>
            </a:pPr>
            <a:r>
              <a:rPr lang="kk-KZ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бсолют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қара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дененің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температурасы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400К 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болғанда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дененің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энергетикалық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жарқырауы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неге 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тең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kk-K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KZ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6000"/>
              </a:lnSpc>
              <a:spcAft>
                <a:spcPts val="1000"/>
              </a:spcAft>
              <a:buNone/>
            </a:pPr>
            <a:r>
              <a:rPr lang="kk-K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№2 </a:t>
            </a:r>
            <a:endParaRPr lang="ru-KZ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6000"/>
              </a:lnSpc>
              <a:spcAft>
                <a:spcPts val="1000"/>
              </a:spcAft>
              <a:buNone/>
            </a:pP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температурада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абсолют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қара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дененің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энергетикалық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жарқырауы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R=459 Вт/м</a:t>
            </a:r>
            <a:r>
              <a:rPr lang="ru-RU" sz="24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-ге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тең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KZ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kk-KZ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 3 </a:t>
            </a:r>
            <a:endParaRPr lang="ru-KZ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6000"/>
              </a:lnSpc>
              <a:spcAft>
                <a:spcPts val="1000"/>
              </a:spcAft>
              <a:buNone/>
            </a:pPr>
            <a:r>
              <a:rPr lang="kk-K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Күн бетінің бірлік ауданының сәулелену қуатын анықтаңдар. Күн бетіндегі температураны 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6000 К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деп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алы</a:t>
            </a:r>
            <a:r>
              <a:rPr lang="kk-K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ңдар.</a:t>
            </a:r>
            <a:endParaRPr lang="ru-KZ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sz="2400" dirty="0"/>
          </a:p>
        </p:txBody>
      </p:sp>
    </p:spTree>
    <p:extLst>
      <p:ext uri="{BB962C8B-B14F-4D97-AF65-F5344CB8AC3E}">
        <p14:creationId xmlns:p14="http://schemas.microsoft.com/office/powerpoint/2010/main" val="2739306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F44BE1-7A19-4C07-B2E0-B3BE63C6F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09823"/>
            <a:ext cx="8229600" cy="564672"/>
          </a:xfrm>
        </p:spPr>
        <p:txBody>
          <a:bodyPr>
            <a:normAutofit fontScale="90000"/>
          </a:bodyPr>
          <a:lstStyle/>
          <a:p>
            <a:r>
              <a:rPr lang="kk-KZ" dirty="0"/>
              <a:t>Тапсырмалар: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F9EA87-9C1C-4804-B854-C236DB741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404" y="774495"/>
            <a:ext cx="8658075" cy="5873682"/>
          </a:xfrm>
        </p:spPr>
        <p:txBody>
          <a:bodyPr>
            <a:noAutofit/>
          </a:bodyPr>
          <a:lstStyle/>
          <a:p>
            <a:pPr marL="0" indent="0">
              <a:lnSpc>
                <a:spcPct val="115000"/>
              </a:lnSpc>
              <a:spcBef>
                <a:spcPts val="0"/>
              </a:spcBef>
              <a:buNone/>
              <a:tabLst>
                <a:tab pos="1381125" algn="l"/>
              </a:tabLst>
            </a:pPr>
            <a:r>
              <a:rPr lang="kk-KZ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Тапсырма 1 </a:t>
            </a:r>
            <a:endParaRPr lang="ru-KZ" sz="1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  <a:tabLst>
                <a:tab pos="1381125" algn="l"/>
              </a:tabLst>
            </a:pPr>
            <a:r>
              <a:rPr lang="kk-KZ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kk-K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і) өзіне түскен әртүрлі жиіліктегі сәулелердің энергиясын жұтып алатын денені қалай атайды? </a:t>
            </a:r>
            <a:endParaRPr lang="ru-KZ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  <a:tabLst>
                <a:tab pos="1381125" algn="l"/>
              </a:tabLst>
            </a:pPr>
            <a:r>
              <a:rPr lang="kk-K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А) кванттық дене </a:t>
            </a:r>
            <a:endParaRPr lang="ru-KZ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  <a:tabLst>
                <a:tab pos="1381125" algn="l"/>
              </a:tabLst>
            </a:pPr>
            <a:r>
              <a:rPr lang="kk-K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В) абсолют қара дене </a:t>
            </a:r>
            <a:endParaRPr lang="ru-KZ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  <a:tabLst>
                <a:tab pos="1381125" algn="l"/>
              </a:tabLst>
            </a:pPr>
            <a:r>
              <a:rPr lang="kk-K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С) абсолют қатты дене </a:t>
            </a:r>
            <a:endParaRPr lang="ru-KZ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  <a:tabLst>
                <a:tab pos="1381125" algn="l"/>
              </a:tabLst>
            </a:pPr>
            <a:r>
              <a:rPr lang="kk-K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D) ультракүлгін сәуле шығаратын дене </a:t>
            </a:r>
            <a:endParaRPr lang="ru-KZ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  <a:tabLst>
                <a:tab pos="1381125" algn="l"/>
              </a:tabLst>
            </a:pPr>
            <a:r>
              <a:rPr lang="kk-K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(іі) жылулық сәулеленуді тек қызған денелер ғана шығара ма? жауабыңызды дәлелді түрде сипаттап жазыңыз 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  <a:tabLst>
                <a:tab pos="1381125" algn="l"/>
              </a:tabLst>
            </a:pPr>
            <a:r>
              <a:rPr lang="kk-K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Дескриптор Білім алушы </a:t>
            </a:r>
            <a:endParaRPr lang="ru-KZ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  <a:tabLst>
                <a:tab pos="1381125" algn="l"/>
              </a:tabLst>
            </a:pPr>
            <a:r>
              <a:rPr lang="kk-K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түскен жарықтың энергиясын жұтып алатын денені анықтайды; </a:t>
            </a:r>
            <a:endParaRPr lang="ru-KZ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  <a:tabLst>
                <a:tab pos="1381125" algn="l"/>
              </a:tabLst>
            </a:pPr>
            <a:r>
              <a:rPr lang="kk-K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жылулық сәулені қандай денелер шығаратындығын дәлелді түрде сипаттайды. </a:t>
            </a:r>
            <a:endParaRPr lang="ru-KZ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  <a:tabLst>
                <a:tab pos="1381125" algn="l"/>
              </a:tabLst>
            </a:pPr>
            <a:endParaRPr lang="kk-KZ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  <a:tabLst>
                <a:tab pos="1381125" algn="l"/>
              </a:tabLst>
            </a:pPr>
            <a:r>
              <a:rPr lang="kk-KZ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Тапсырма 2 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  <a:tabLst>
                <a:tab pos="1381125" algn="l"/>
              </a:tabLst>
            </a:pPr>
            <a:r>
              <a:rPr lang="kk-K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«Жылулық сәулелену табиғаттағы бірден-бір тепе-тең сәулелену болып табылады» деген тұжырымды қалай түсінесіз? Сипаттап жазыңыз 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 Дескриптор Білім алушы </a:t>
            </a:r>
            <a:endParaRPr lang="ru-KZ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kk-K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берілген тұжырымды толық сипаттайды</a:t>
            </a:r>
            <a:endParaRPr lang="ru-KZ" sz="1600" dirty="0"/>
          </a:p>
        </p:txBody>
      </p:sp>
    </p:spTree>
    <p:extLst>
      <p:ext uri="{BB962C8B-B14F-4D97-AF65-F5344CB8AC3E}">
        <p14:creationId xmlns:p14="http://schemas.microsoft.com/office/powerpoint/2010/main" val="3532260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1628800"/>
            <a:ext cx="8229600" cy="1143000"/>
          </a:xfrm>
        </p:spPr>
        <p:txBody>
          <a:bodyPr/>
          <a:lstStyle/>
          <a:p>
            <a:pPr algn="ctr"/>
            <a:r>
              <a:rPr lang="kk-KZ" dirty="0"/>
              <a:t>Үйге тапсырма:</a:t>
            </a:r>
            <a:endParaRPr lang="ru-RU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BD7452E0-5A84-4676-BDA9-BA7691E84A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5736" y="3006276"/>
            <a:ext cx="5122912" cy="845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§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32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32-</a:t>
            </a:r>
            <a:r>
              <a:rPr lang="kk-KZ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жаттығудың №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3</a:t>
            </a:r>
            <a:endParaRPr lang="ru-KZ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06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1340768"/>
            <a:ext cx="6336704" cy="720080"/>
          </a:xfrm>
        </p:spPr>
        <p:txBody>
          <a:bodyPr>
            <a:normAutofit fontScale="90000"/>
          </a:bodyPr>
          <a:lstStyle/>
          <a:p>
            <a:br>
              <a:rPr lang="kk-KZ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40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Жылулық сәулелену</a:t>
            </a:r>
            <a:endParaRPr lang="ru-RU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upload.wikimedia.org/wikipedia/commons/thumb/8/8f/Erbe.gif/400px-Erbe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224" b="23311"/>
          <a:stretch/>
        </p:blipFill>
        <p:spPr bwMode="auto">
          <a:xfrm>
            <a:off x="2645664" y="3068960"/>
            <a:ext cx="3852671" cy="2664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5349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B5CFEC-2FC4-4973-AF5E-919BD6E79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087" y="1556792"/>
            <a:ext cx="8229600" cy="1143000"/>
          </a:xfrm>
        </p:spPr>
        <p:txBody>
          <a:bodyPr/>
          <a:lstStyle/>
          <a:p>
            <a:r>
              <a:rPr lang="kk-KZ" dirty="0"/>
              <a:t>Сабақтың мақсаты: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B90F3A-A1EA-4879-87FB-71E7E8CAD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353" y="3431307"/>
            <a:ext cx="8229600" cy="1493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9.6.1.1 </a:t>
            </a:r>
            <a:r>
              <a:rPr lang="en-GB" sz="3200" spc="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жылулық</a:t>
            </a:r>
            <a:r>
              <a:rPr lang="en-GB" sz="32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3200" spc="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сәуле</a:t>
            </a:r>
            <a:r>
              <a:rPr lang="en-GB" sz="32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3200" spc="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шығару</a:t>
            </a:r>
            <a:r>
              <a:rPr lang="en-GB" sz="32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3200" spc="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энергиясының</a:t>
            </a:r>
            <a:r>
              <a:rPr lang="en-GB" sz="32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3200" spc="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температураға</a:t>
            </a:r>
            <a:r>
              <a:rPr lang="en-GB" sz="32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3200" spc="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тәуелділігін</a:t>
            </a:r>
            <a:r>
              <a:rPr lang="en-GB" sz="32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3200" spc="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сипаттау</a:t>
            </a:r>
            <a:endParaRPr lang="ru-KZ" sz="3200" dirty="0"/>
          </a:p>
        </p:txBody>
      </p:sp>
    </p:spTree>
    <p:extLst>
      <p:ext uri="{BB962C8B-B14F-4D97-AF65-F5344CB8AC3E}">
        <p14:creationId xmlns:p14="http://schemas.microsoft.com/office/powerpoint/2010/main" val="3250958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7A93A0-1BB3-4D55-BE75-5C54991C3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Бағалау критерийі:</a:t>
            </a:r>
            <a:endParaRPr lang="ru-KZ" sz="4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502DEF-38AD-4070-906F-8F8AC5988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2933680"/>
          </a:xfrm>
        </p:spPr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Font typeface="Times New Roman" panose="02020603050405020304" pitchFamily="18" charset="0"/>
              <a:buChar char="-"/>
            </a:pPr>
            <a:r>
              <a:rPr lang="kk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жылулық сәулелену ұғымымен танысады;</a:t>
            </a:r>
          </a:p>
          <a:p>
            <a:pPr marL="0" lvl="0" indent="0">
              <a:spcBef>
                <a:spcPts val="0"/>
              </a:spcBef>
              <a:buNone/>
            </a:pPr>
            <a:endParaRPr lang="ru-KZ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spcAft>
                <a:spcPts val="1000"/>
              </a:spcAft>
              <a:buFont typeface="Times New Roman" panose="02020603050405020304" pitchFamily="18" charset="0"/>
              <a:buChar char="-"/>
            </a:pPr>
            <a:r>
              <a:rPr lang="kk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абсолют қара дене туралы ұғымымен танысады;</a:t>
            </a:r>
            <a:endParaRPr lang="kk-KZ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spcAft>
                <a:spcPts val="1000"/>
              </a:spcAft>
              <a:buFont typeface="Times New Roman" panose="02020603050405020304" pitchFamily="18" charset="0"/>
              <a:buChar char="-"/>
            </a:pPr>
            <a:r>
              <a:rPr lang="kk-KZ" sz="28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жылулық сәулелену энергиясының температураға тәуелділігін сипаттайды;</a:t>
            </a:r>
            <a:endParaRPr lang="ru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897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6127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dirty="0" err="1">
                <a:solidFill>
                  <a:schemeClr val="accent1"/>
                </a:solidFill>
                <a:latin typeface="Arial" charset="0"/>
                <a:cs typeface="Arial" charset="0"/>
              </a:rPr>
              <a:t>Жылулық</a:t>
            </a:r>
            <a:r>
              <a:rPr lang="ru-RU" sz="4000" dirty="0">
                <a:solidFill>
                  <a:schemeClr val="accent1"/>
                </a:solidFill>
                <a:latin typeface="Arial" charset="0"/>
                <a:cs typeface="Arial" charset="0"/>
              </a:rPr>
              <a:t> </a:t>
            </a:r>
            <a:r>
              <a:rPr lang="ru-RU" sz="4000" dirty="0" err="1">
                <a:solidFill>
                  <a:schemeClr val="accent1"/>
                </a:solidFill>
                <a:latin typeface="Arial" charset="0"/>
                <a:cs typeface="Arial" charset="0"/>
              </a:rPr>
              <a:t>сәлелену</a:t>
            </a:r>
            <a:r>
              <a:rPr lang="ru-RU" sz="3600" dirty="0">
                <a:solidFill>
                  <a:schemeClr val="accent1"/>
                </a:solidFill>
                <a:latin typeface="Arial" charset="0"/>
                <a:cs typeface="Arial" charset="0"/>
              </a:rPr>
              <a:t>:</a:t>
            </a:r>
          </a:p>
        </p:txBody>
      </p:sp>
      <p:sp>
        <p:nvSpPr>
          <p:cNvPr id="4099" name="Объект 2"/>
          <p:cNvSpPr>
            <a:spLocks noGrp="1"/>
          </p:cNvSpPr>
          <p:nvPr>
            <p:ph idx="1"/>
          </p:nvPr>
        </p:nvSpPr>
        <p:spPr>
          <a:xfrm>
            <a:off x="323850" y="981075"/>
            <a:ext cx="8640763" cy="5400675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charset="0"/>
                <a:cs typeface="Arial" charset="0"/>
              </a:rPr>
              <a:t>	</a:t>
            </a:r>
            <a:r>
              <a:rPr lang="ru-RU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charset="0"/>
                <a:cs typeface="Arial" charset="0"/>
              </a:rPr>
              <a:t>Қызған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charset="0"/>
                <a:cs typeface="Arial" charset="0"/>
              </a:rPr>
              <a:t> </a:t>
            </a:r>
            <a:r>
              <a:rPr lang="ru-RU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charset="0"/>
                <a:cs typeface="Arial" charset="0"/>
              </a:rPr>
              <a:t>денелердің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charset="0"/>
                <a:cs typeface="Arial" charset="0"/>
              </a:rPr>
              <a:t> </a:t>
            </a:r>
            <a:r>
              <a:rPr lang="ru-RU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charset="0"/>
                <a:cs typeface="Arial" charset="0"/>
              </a:rPr>
              <a:t>сәуле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charset="0"/>
                <a:cs typeface="Arial" charset="0"/>
              </a:rPr>
              <a:t> </a:t>
            </a:r>
            <a:r>
              <a:rPr lang="ru-RU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charset="0"/>
                <a:cs typeface="Arial" charset="0"/>
              </a:rPr>
              <a:t>шығарып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charset="0"/>
                <a:cs typeface="Arial" charset="0"/>
              </a:rPr>
              <a:t>, </a:t>
            </a:r>
            <a:r>
              <a:rPr lang="ru-RU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charset="0"/>
                <a:cs typeface="Arial" charset="0"/>
              </a:rPr>
              <a:t>электромагниттік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charset="0"/>
                <a:cs typeface="Arial" charset="0"/>
              </a:rPr>
              <a:t> энергия </a:t>
            </a:r>
            <a:r>
              <a:rPr lang="ru-RU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charset="0"/>
                <a:cs typeface="Arial" charset="0"/>
              </a:rPr>
              <a:t>таратуын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charset="0"/>
                <a:cs typeface="Arial" charset="0"/>
              </a:rPr>
              <a:t> </a:t>
            </a:r>
            <a:r>
              <a:rPr lang="ru-RU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Arial" charset="0"/>
                <a:cs typeface="Arial" charset="0"/>
              </a:rPr>
              <a:t>жылулық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ru-RU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Arial" charset="0"/>
                <a:cs typeface="Arial" charset="0"/>
              </a:rPr>
              <a:t>сәулелену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charset="0"/>
                <a:cs typeface="Arial" charset="0"/>
              </a:rPr>
              <a:t> </a:t>
            </a:r>
            <a:r>
              <a:rPr lang="ru-RU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charset="0"/>
                <a:cs typeface="Arial" charset="0"/>
              </a:rPr>
              <a:t>деп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charset="0"/>
                <a:cs typeface="Arial" charset="0"/>
              </a:rPr>
              <a:t> </a:t>
            </a:r>
            <a:r>
              <a:rPr lang="ru-RU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charset="0"/>
                <a:cs typeface="Arial" charset="0"/>
              </a:rPr>
              <a:t>атайды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charset="0"/>
                <a:cs typeface="Arial" charset="0"/>
              </a:rPr>
              <a:t>.</a:t>
            </a:r>
          </a:p>
          <a:p>
            <a:pPr marL="0" indent="0" eaLnBrk="1" hangingPunct="1">
              <a:buFont typeface="Arial" charset="0"/>
              <a:buNone/>
            </a:pPr>
            <a:r>
              <a:rPr lang="kk-KZ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charset="0"/>
                <a:cs typeface="Arial" charset="0"/>
              </a:rPr>
              <a:t>	Темперетурасы қатты қызған денелер өзінен ақ жарық шығарса, температурасы төмендеген сайын денелер көрінбейтін инфрақызыл сәулелер шығарады.  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charset="0"/>
              <a:cs typeface="Arial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4303848"/>
            <a:ext cx="1905000" cy="142875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474" y="4321666"/>
            <a:ext cx="1447800" cy="142875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4303848"/>
            <a:ext cx="1428750" cy="142875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4296036"/>
            <a:ext cx="1905000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932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68313" y="188640"/>
            <a:ext cx="8229600" cy="936104"/>
          </a:xfrm>
        </p:spPr>
        <p:txBody>
          <a:bodyPr/>
          <a:lstStyle/>
          <a:p>
            <a:pPr eaLnBrk="1" hangingPunct="1"/>
            <a:r>
              <a:rPr lang="ru-RU" sz="4000" dirty="0">
                <a:solidFill>
                  <a:schemeClr val="accent1"/>
                </a:solidFill>
                <a:latin typeface="Arial" charset="0"/>
                <a:cs typeface="Arial" charset="0"/>
              </a:rPr>
              <a:t>	Абсолют </a:t>
            </a:r>
            <a:r>
              <a:rPr lang="ru-RU" sz="4000" dirty="0" err="1">
                <a:solidFill>
                  <a:schemeClr val="accent1"/>
                </a:solidFill>
                <a:latin typeface="Arial" charset="0"/>
                <a:cs typeface="Arial" charset="0"/>
              </a:rPr>
              <a:t>қара</a:t>
            </a:r>
            <a:r>
              <a:rPr lang="ru-RU" sz="4000" dirty="0">
                <a:solidFill>
                  <a:schemeClr val="accent1"/>
                </a:solidFill>
                <a:latin typeface="Arial" charset="0"/>
                <a:cs typeface="Arial" charset="0"/>
              </a:rPr>
              <a:t> </a:t>
            </a:r>
            <a:r>
              <a:rPr lang="ru-RU" sz="4000" dirty="0" err="1">
                <a:solidFill>
                  <a:schemeClr val="accent1"/>
                </a:solidFill>
                <a:latin typeface="Arial" charset="0"/>
                <a:cs typeface="Arial" charset="0"/>
              </a:rPr>
              <a:t>дене</a:t>
            </a:r>
            <a:endParaRPr lang="ru-RU" sz="4000" dirty="0">
              <a:solidFill>
                <a:schemeClr val="accent1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1938" y="1556792"/>
            <a:ext cx="8642350" cy="4824535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ru-RU" dirty="0" err="1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Өзіне</a:t>
            </a:r>
            <a:r>
              <a:rPr lang="ru-RU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түскен</a:t>
            </a:r>
            <a:r>
              <a:rPr lang="ru-RU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әр</a:t>
            </a:r>
            <a:r>
              <a:rPr lang="ru-RU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түрлі</a:t>
            </a:r>
            <a:r>
              <a:rPr lang="ru-RU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жиіліктегі</a:t>
            </a:r>
            <a:r>
              <a:rPr lang="ru-RU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сәулелерді</a:t>
            </a:r>
            <a:r>
              <a:rPr lang="ru-RU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толық</a:t>
            </a:r>
            <a:r>
              <a:rPr lang="ru-RU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жұтып</a:t>
            </a:r>
            <a:r>
              <a:rPr lang="ru-RU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алатын</a:t>
            </a:r>
            <a:r>
              <a:rPr lang="ru-RU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денені</a:t>
            </a:r>
            <a:r>
              <a:rPr lang="ru-RU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абсолют</a:t>
            </a:r>
            <a:r>
              <a:rPr lang="ru-RU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қара</a:t>
            </a:r>
            <a:r>
              <a:rPr lang="ru-RU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дене</a:t>
            </a:r>
            <a:r>
              <a:rPr lang="ru-RU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деп</a:t>
            </a:r>
            <a:r>
              <a:rPr lang="ru-RU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атайды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buNone/>
              <a:defRPr/>
            </a:pP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706" y="4869160"/>
            <a:ext cx="1905000" cy="142875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362" y="4976563"/>
            <a:ext cx="1885950" cy="142875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1100" y="4869160"/>
            <a:ext cx="1905000" cy="1428750"/>
          </a:xfrm>
          <a:prstGeom prst="rect">
            <a:avLst/>
          </a:prstGeom>
        </p:spPr>
      </p:pic>
      <p:pic>
        <p:nvPicPr>
          <p:cNvPr id="2050" name="Picture 2" descr="Модель абсолютно черного тела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9190" y="2741661"/>
            <a:ext cx="2295525" cy="1695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618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3EF311-F58B-4B82-AC08-7AFE75032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92571" y="539908"/>
            <a:ext cx="9453736" cy="1160900"/>
          </a:xfrm>
        </p:spPr>
        <p:txBody>
          <a:bodyPr>
            <a:normAutofit/>
          </a:bodyPr>
          <a:lstStyle/>
          <a:p>
            <a:pPr algn="ctr"/>
            <a:r>
              <a:rPr lang="kk-KZ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Қызған дене сәулеленуінің температураға тәуелділігі</a:t>
            </a:r>
            <a:endParaRPr lang="ru-KZ" sz="3600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3EDF096D-3943-4C65-8DA7-CECF55C6FF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6942" t="30752" r="26942" b="29928"/>
          <a:stretch/>
        </p:blipFill>
        <p:spPr>
          <a:xfrm>
            <a:off x="1049921" y="2636912"/>
            <a:ext cx="6768752" cy="396044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33123D5-EFB7-4ECE-B000-B7FB1D88144B}"/>
              </a:ext>
            </a:extLst>
          </p:cNvPr>
          <p:cNvSpPr txBox="1"/>
          <p:nvPr/>
        </p:nvSpPr>
        <p:spPr>
          <a:xfrm>
            <a:off x="236158" y="1805915"/>
            <a:ext cx="89250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Дене температурасы артқанда, сәулелену энегриясы да артып, </a:t>
            </a:r>
          </a:p>
          <a:p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сәулелену түсі қою қызыл түстен ақ түске дейін біртіндеп өзгереді.</a:t>
            </a:r>
            <a:endParaRPr lang="ru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853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576858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4000" dirty="0">
                <a:solidFill>
                  <a:schemeClr val="accent1"/>
                </a:solidFill>
                <a:latin typeface="Arial" charset="0"/>
                <a:cs typeface="Arial" charset="0"/>
              </a:rPr>
              <a:t>Стефан-Больцман </a:t>
            </a:r>
            <a:r>
              <a:rPr lang="ru-RU" sz="4000" dirty="0" err="1">
                <a:solidFill>
                  <a:schemeClr val="accent1"/>
                </a:solidFill>
                <a:latin typeface="Arial" charset="0"/>
                <a:cs typeface="Arial" charset="0"/>
              </a:rPr>
              <a:t>заңы</a:t>
            </a:r>
            <a:endParaRPr lang="ru-RU" sz="4000" dirty="0">
              <a:solidFill>
                <a:schemeClr val="accent1"/>
              </a:solidFill>
              <a:latin typeface="Arial" charset="0"/>
              <a:cs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95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51681" y="1048470"/>
                <a:ext cx="8640638" cy="5760640"/>
              </a:xfrm>
            </p:spPr>
            <p:txBody>
              <a:bodyPr/>
              <a:lstStyle/>
              <a:p>
                <a:pPr marL="0" indent="0" eaLnBrk="1" hangingPunct="1">
                  <a:buFont typeface="Arial" charset="0"/>
                  <a:buNone/>
                </a:pPr>
                <a:r>
                  <a:rPr lang="ru-RU" dirty="0">
                    <a:solidFill>
                      <a:schemeClr val="accent2"/>
                    </a:solidFill>
                    <a:latin typeface="Times New Roman" pitchFamily="18" charset="0"/>
                    <a:cs typeface="Times New Roman" pitchFamily="18" charset="0"/>
                  </a:rPr>
                  <a:t>Стефан – Больцман </a:t>
                </a:r>
                <a:r>
                  <a:rPr lang="ru-RU" dirty="0" err="1">
                    <a:solidFill>
                      <a:schemeClr val="accent2"/>
                    </a:solidFill>
                    <a:latin typeface="Times New Roman" pitchFamily="18" charset="0"/>
                    <a:cs typeface="Times New Roman" pitchFamily="18" charset="0"/>
                  </a:rPr>
                  <a:t>заңы</a:t>
                </a:r>
                <a:r>
                  <a:rPr lang="ru-RU" dirty="0">
                    <a:solidFill>
                      <a:schemeClr val="accent2"/>
                    </a:solidFill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1884 </a:t>
                </a:r>
                <a:r>
                  <a:rPr lang="ru-RU" dirty="0" err="1">
                    <a:latin typeface="Times New Roman" pitchFamily="18" charset="0"/>
                    <a:cs typeface="Times New Roman" pitchFamily="18" charset="0"/>
                  </a:rPr>
                  <a:t>жылы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dirty="0" err="1">
                    <a:latin typeface="Times New Roman" pitchFamily="18" charset="0"/>
                    <a:cs typeface="Times New Roman" pitchFamily="18" charset="0"/>
                  </a:rPr>
                  <a:t>басқа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 Австрия </a:t>
                </a:r>
                <a:r>
                  <a:rPr lang="ru-RU" dirty="0" err="1">
                    <a:latin typeface="Times New Roman" pitchFamily="18" charset="0"/>
                    <a:cs typeface="Times New Roman" pitchFamily="18" charset="0"/>
                  </a:rPr>
                  <a:t>оқымыстысы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 – Л. Больцман </a:t>
                </a:r>
                <a:r>
                  <a:rPr lang="ru-RU" dirty="0" err="1">
                    <a:latin typeface="Times New Roman" pitchFamily="18" charset="0"/>
                    <a:cs typeface="Times New Roman" pitchFamily="18" charset="0"/>
                  </a:rPr>
                  <a:t>абсолют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dirty="0" err="1">
                    <a:latin typeface="Times New Roman" pitchFamily="18" charset="0"/>
                    <a:cs typeface="Times New Roman" pitchFamily="18" charset="0"/>
                  </a:rPr>
                  <a:t>қара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dirty="0" err="1">
                    <a:latin typeface="Times New Roman" pitchFamily="18" charset="0"/>
                    <a:cs typeface="Times New Roman" pitchFamily="18" charset="0"/>
                  </a:rPr>
                  <a:t>дененің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dirty="0" err="1">
                    <a:latin typeface="Times New Roman" pitchFamily="18" charset="0"/>
                    <a:cs typeface="Times New Roman" pitchFamily="18" charset="0"/>
                  </a:rPr>
                  <a:t>сәуле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dirty="0" err="1">
                    <a:latin typeface="Times New Roman" pitchFamily="18" charset="0"/>
                    <a:cs typeface="Times New Roman" pitchFamily="18" charset="0"/>
                  </a:rPr>
                  <a:t>шығарғыштық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dirty="0" err="1">
                    <a:latin typeface="Times New Roman" pitchFamily="18" charset="0"/>
                    <a:cs typeface="Times New Roman" pitchFamily="18" charset="0"/>
                  </a:rPr>
                  <a:t>қабілеті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  <a:cs typeface="Arial" charset="0"/>
                          </a:rPr>
                        </m:ctrlPr>
                      </m:sSubPr>
                      <m:e>
                        <m:r>
                          <a:rPr lang="ru-RU" i="1" smtClean="0">
                            <a:latin typeface="Cambria Math"/>
                            <a:ea typeface="Cambria Math"/>
                            <a:cs typeface="Arial" charset="0"/>
                          </a:rPr>
                          <m:t>𝜀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cs typeface="Arial" charset="0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dirty="0" err="1">
                    <a:latin typeface="Times New Roman" pitchFamily="18" charset="0"/>
                    <a:cs typeface="Times New Roman" pitchFamily="18" charset="0"/>
                  </a:rPr>
                  <a:t>оның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dirty="0" err="1">
                    <a:latin typeface="Times New Roman" pitchFamily="18" charset="0"/>
                    <a:cs typeface="Times New Roman" pitchFamily="18" charset="0"/>
                  </a:rPr>
                  <a:t>абсолют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dirty="0" err="1">
                    <a:latin typeface="Times New Roman" pitchFamily="18" charset="0"/>
                    <a:cs typeface="Times New Roman" pitchFamily="18" charset="0"/>
                  </a:rPr>
                  <a:t>температурасының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 Т </a:t>
                </a:r>
                <a:r>
                  <a:rPr lang="ru-RU" dirty="0" err="1">
                    <a:latin typeface="Times New Roman" pitchFamily="18" charset="0"/>
                    <a:cs typeface="Times New Roman" pitchFamily="18" charset="0"/>
                  </a:rPr>
                  <a:t>төртінші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dirty="0" err="1">
                    <a:latin typeface="Times New Roman" pitchFamily="18" charset="0"/>
                    <a:cs typeface="Times New Roman" pitchFamily="18" charset="0"/>
                  </a:rPr>
                  <a:t>дәрежесіне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dirty="0" err="1">
                    <a:latin typeface="Times New Roman" pitchFamily="18" charset="0"/>
                    <a:cs typeface="Times New Roman" pitchFamily="18" charset="0"/>
                  </a:rPr>
                  <a:t>пропорционал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: </a:t>
                </a:r>
              </a:p>
              <a:p>
                <a:pPr marL="0" indent="0" eaLnBrk="1" hangingPunct="1">
                  <a:buFont typeface="Arial" charset="0"/>
                  <a:buNone/>
                </a:pP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eaLnBrk="1" hangingPunct="1">
                  <a:buFont typeface="Arial" charset="0"/>
                  <a:buNone/>
                </a:pP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eaLnBrk="1" hangingPunct="1">
                  <a:buFont typeface="Arial" charset="0"/>
                  <a:buNone/>
                </a:pP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eaLnBrk="1" hangingPunct="1">
                  <a:buFont typeface="Arial" charset="0"/>
                  <a:buNone/>
                </a:pPr>
                <a:r>
                  <a:rPr lang="ru-RU" dirty="0" err="1">
                    <a:latin typeface="Times New Roman" pitchFamily="18" charset="0"/>
                    <a:cs typeface="Times New Roman" pitchFamily="18" charset="0"/>
                  </a:rPr>
                  <a:t>мұндағы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                                                </a:t>
                </a:r>
              </a:p>
              <a:p>
                <a:pPr marL="0" indent="0" eaLnBrk="1" hangingPunct="1">
                  <a:buFont typeface="Arial" charset="0"/>
                  <a:buNone/>
                </a:pP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eaLnBrk="1" hangingPunct="1">
                  <a:buFont typeface="Arial" charset="0"/>
                  <a:buNone/>
                </a:pP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б</a:t>
                </a:r>
                <a:r>
                  <a:rPr lang="kk-KZ" dirty="0">
                    <a:latin typeface="Times New Roman" pitchFamily="18" charset="0"/>
                    <a:cs typeface="Times New Roman" pitchFamily="18" charset="0"/>
                  </a:rPr>
                  <a:t>ұл 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- Стефана-Больцман </a:t>
                </a:r>
                <a:r>
                  <a:rPr lang="ru-RU" dirty="0" err="1">
                    <a:latin typeface="Times New Roman" pitchFamily="18" charset="0"/>
                    <a:cs typeface="Times New Roman" pitchFamily="18" charset="0"/>
                  </a:rPr>
                  <a:t>тұрақтысы</a:t>
                </a: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eaLnBrk="1" hangingPunct="1">
                  <a:buFont typeface="Arial" charset="0"/>
                  <a:buNone/>
                </a:pPr>
                <a:endParaRPr lang="ru-RU" dirty="0">
                  <a:solidFill>
                    <a:schemeClr val="accent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eaLnBrk="1" hangingPunct="1">
                  <a:buFont typeface="Arial" charset="0"/>
                  <a:buNone/>
                </a:pPr>
                <a:r>
                  <a:rPr lang="ru-RU" dirty="0" err="1">
                    <a:solidFill>
                      <a:schemeClr val="accent2"/>
                    </a:solidFill>
                    <a:latin typeface="Times New Roman" pitchFamily="18" charset="0"/>
                    <a:cs typeface="Times New Roman" pitchFamily="18" charset="0"/>
                  </a:rPr>
                  <a:t>Ескерту</a:t>
                </a:r>
                <a:r>
                  <a:rPr lang="ru-RU" dirty="0">
                    <a:solidFill>
                      <a:schemeClr val="accent2"/>
                    </a:solidFill>
                    <a:latin typeface="Times New Roman" pitchFamily="18" charset="0"/>
                    <a:cs typeface="Times New Roman" pitchFamily="18" charset="0"/>
                  </a:rPr>
                  <a:t>! </a:t>
                </a:r>
                <a:r>
                  <a:rPr lang="ru-RU" dirty="0" err="1">
                    <a:latin typeface="Times New Roman" pitchFamily="18" charset="0"/>
                    <a:cs typeface="Times New Roman" pitchFamily="18" charset="0"/>
                  </a:rPr>
                  <a:t>Қара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dirty="0" err="1">
                    <a:latin typeface="Times New Roman" pitchFamily="18" charset="0"/>
                    <a:cs typeface="Times New Roman" pitchFamily="18" charset="0"/>
                  </a:rPr>
                  <a:t>денелер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dirty="0" err="1">
                    <a:latin typeface="Times New Roman" pitchFamily="18" charset="0"/>
                    <a:cs typeface="Times New Roman" pitchFamily="18" charset="0"/>
                  </a:rPr>
                  <a:t>үшін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dirty="0" err="1">
                    <a:latin typeface="Times New Roman" pitchFamily="18" charset="0"/>
                    <a:cs typeface="Times New Roman" pitchFamily="18" charset="0"/>
                  </a:rPr>
                  <a:t>бұл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dirty="0" err="1">
                    <a:latin typeface="Times New Roman" pitchFamily="18" charset="0"/>
                    <a:cs typeface="Times New Roman" pitchFamily="18" charset="0"/>
                  </a:rPr>
                  <a:t>заң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dirty="0" err="1">
                    <a:latin typeface="Times New Roman" pitchFamily="18" charset="0"/>
                    <a:cs typeface="Times New Roman" pitchFamily="18" charset="0"/>
                  </a:rPr>
                  <a:t>орындалмайды</a:t>
                </a:r>
                <a:r>
                  <a:rPr lang="ru-RU" dirty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0" indent="0" eaLnBrk="1" hangingPunct="1">
                  <a:buFont typeface="Arial" charset="0"/>
                  <a:buNone/>
                </a:pPr>
                <a:endParaRPr lang="ru-RU" b="1" dirty="0">
                  <a:latin typeface="Arial" charset="0"/>
                  <a:cs typeface="Arial" charset="0"/>
                </a:endParaRPr>
              </a:p>
              <a:p>
                <a:pPr marL="0" indent="0" eaLnBrk="1" hangingPunct="1">
                  <a:buFont typeface="Arial" charset="0"/>
                  <a:buNone/>
                </a:pPr>
                <a:endParaRPr lang="ru-RU" sz="2400" dirty="0">
                  <a:latin typeface="Arial" charset="0"/>
                  <a:cs typeface="Arial" charset="0"/>
                </a:endParaRPr>
              </a:p>
            </p:txBody>
          </p:sp>
        </mc:Choice>
        <mc:Fallback xmlns="">
          <p:sp>
            <p:nvSpPr>
              <p:cNvPr id="8195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681" y="1048470"/>
                <a:ext cx="8640638" cy="5760640"/>
              </a:xfrm>
              <a:blipFill>
                <a:blip r:embed="rId2"/>
                <a:stretch>
                  <a:fillRect l="-1269" t="-952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053624" y="3832788"/>
                <a:ext cx="3663567" cy="10910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>
                          <a:latin typeface="Cambria Math"/>
                          <a:ea typeface="Calibri"/>
                          <a:cs typeface="Times New Roman"/>
                        </a:rPr>
                        <m:t>𝝈</m:t>
                      </m:r>
                      <m:r>
                        <a:rPr lang="ru-RU" sz="2400" b="1" i="1">
                          <a:latin typeface="Cambria Math"/>
                          <a:ea typeface="Calibri"/>
                          <a:cs typeface="Times New Roman"/>
                        </a:rPr>
                        <m:t>=</m:t>
                      </m:r>
                      <m:r>
                        <a:rPr lang="ru-RU" sz="2400" b="1" i="1">
                          <a:latin typeface="Cambria Math"/>
                          <a:ea typeface="Calibri"/>
                          <a:cs typeface="Times New Roman"/>
                        </a:rPr>
                        <m:t>𝟓</m:t>
                      </m:r>
                      <m:r>
                        <a:rPr lang="ru-RU" sz="2400" b="1" i="1">
                          <a:latin typeface="Cambria Math"/>
                          <a:ea typeface="Calibri"/>
                          <a:cs typeface="Times New Roman"/>
                        </a:rPr>
                        <m:t>,</m:t>
                      </m:r>
                      <m:r>
                        <a:rPr lang="ru-RU" sz="2400" b="1" i="1">
                          <a:latin typeface="Cambria Math"/>
                          <a:ea typeface="Calibri"/>
                          <a:cs typeface="Times New Roman"/>
                        </a:rPr>
                        <m:t>𝟔𝟕</m:t>
                      </m:r>
                      <m:r>
                        <a:rPr lang="ru-RU" sz="2400" b="1" i="1">
                          <a:latin typeface="Cambria Math"/>
                          <a:ea typeface="Calibri"/>
                          <a:cs typeface="Times New Roman"/>
                        </a:rPr>
                        <m:t>∙</m:t>
                      </m:r>
                      <m:sSup>
                        <m:sSupPr>
                          <m:ctrlPr>
                            <a:rPr lang="ru-RU" sz="2400" b="1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ru-RU" sz="24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𝟏𝟎</m:t>
                          </m:r>
                        </m:e>
                        <m:sup>
                          <m:r>
                            <a:rPr lang="ru-RU" sz="24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−</m:t>
                          </m:r>
                          <m:r>
                            <a:rPr lang="ru-RU" sz="24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𝟖</m:t>
                          </m:r>
                        </m:sup>
                      </m:sSup>
                      <m:f>
                        <m:fPr>
                          <m:ctrlPr>
                            <a:rPr lang="ru-RU" sz="2400" b="1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ru-RU" sz="24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Вт</m:t>
                          </m:r>
                        </m:num>
                        <m:den>
                          <m:r>
                            <a:rPr lang="ru-RU" sz="24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(</m:t>
                          </m:r>
                          <m:sSup>
                            <m:sSupPr>
                              <m:ctrlPr>
                                <a:rPr lang="ru-RU" sz="2400" b="1" i="1">
                                  <a:effectLst/>
                                  <a:latin typeface="Cambria Math" panose="02040503050406030204" pitchFamily="18" charset="0"/>
                                  <a:ea typeface="Calibri"/>
                                  <a:cs typeface="Times New Roman"/>
                                </a:rPr>
                              </m:ctrlPr>
                            </m:sSupPr>
                            <m:e>
                              <m:r>
                                <a:rPr lang="ru-RU" sz="2400" b="1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м</m:t>
                              </m:r>
                            </m:e>
                            <m:sup>
                              <m:r>
                                <a:rPr lang="ru-RU" sz="2400" b="1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𝟐</m:t>
                              </m:r>
                            </m:sup>
                          </m:sSup>
                          <m:r>
                            <a:rPr lang="ru-RU" sz="24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∙</m:t>
                          </m:r>
                          <m:sSup>
                            <m:sSupPr>
                              <m:ctrlPr>
                                <a:rPr lang="ru-RU" sz="2400" b="1" i="1">
                                  <a:effectLst/>
                                  <a:latin typeface="Cambria Math" panose="02040503050406030204" pitchFamily="18" charset="0"/>
                                  <a:ea typeface="Calibri"/>
                                  <a:cs typeface="Times New Roman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𝑲</m:t>
                              </m:r>
                            </m:e>
                            <m:sup>
                              <m:r>
                                <a:rPr lang="ru-RU" sz="2400" b="1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𝟒</m:t>
                              </m:r>
                            </m:sup>
                          </m:sSup>
                          <m:r>
                            <a:rPr lang="ru-RU" sz="24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ru-RU" sz="2400" b="1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3624" y="3832788"/>
                <a:ext cx="3663567" cy="109106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2915816" y="2751584"/>
                <a:ext cx="1939185" cy="798232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b="1" i="1"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ru-RU" sz="3200" b="1" i="1" smtClean="0">
                              <a:latin typeface="Cambria Math"/>
                              <a:ea typeface="Cambria Math"/>
                              <a:cs typeface="Times New Roman"/>
                            </a:rPr>
                            <m:t>𝜺</m:t>
                          </m:r>
                        </m:e>
                        <m:sub>
                          <m:r>
                            <a:rPr lang="ru-RU" sz="32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𝑻</m:t>
                          </m:r>
                        </m:sub>
                      </m:sSub>
                      <m:r>
                        <a:rPr lang="ru-RU" sz="3200" b="1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=</m:t>
                      </m:r>
                      <m:r>
                        <a:rPr lang="ru-RU" sz="3200" b="1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𝝈</m:t>
                      </m:r>
                      <m:sSup>
                        <m:sSupPr>
                          <m:ctrlPr>
                            <a:rPr lang="ru-RU" sz="3200" b="1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ru-RU" sz="32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𝑻</m:t>
                          </m:r>
                        </m:e>
                        <m:sup>
                          <m:r>
                            <a:rPr lang="ru-RU" sz="32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𝟒</m:t>
                          </m:r>
                        </m:sup>
                      </m:sSup>
                    </m:oMath>
                  </m:oMathPara>
                </a14:m>
                <a:endParaRPr lang="ru-RU" sz="3200" b="1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2751584"/>
                <a:ext cx="1939185" cy="7982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2683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9DD8130-A82C-4619-9E9A-480523F16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5229200"/>
            <a:ext cx="8229600" cy="1349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2400" dirty="0"/>
              <a:t>Пирометр – қатты қыздырылған немесе алыстатылған дененің температурасын анықтауға арналған аспап.</a:t>
            </a:r>
            <a:endParaRPr lang="ru-KZ" sz="24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98DA4DB-09E9-4DD6-BFE8-E2FD60CADB9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613" t="29696" r="36612" b="27979"/>
          <a:stretch/>
        </p:blipFill>
        <p:spPr>
          <a:xfrm>
            <a:off x="662880" y="1340768"/>
            <a:ext cx="3528393" cy="336551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37CC93A-1142-43F9-BD4C-4B6E73F4B5D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6612" t="34593" r="36613" b="34536"/>
          <a:stretch/>
        </p:blipFill>
        <p:spPr>
          <a:xfrm>
            <a:off x="4952728" y="1340768"/>
            <a:ext cx="3528392" cy="3365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0272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2800</TotalTime>
  <Words>364</Words>
  <Application>Microsoft Office PowerPoint</Application>
  <PresentationFormat>Экран (4:3)</PresentationFormat>
  <Paragraphs>54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 Math</vt:lpstr>
      <vt:lpstr>Constantia</vt:lpstr>
      <vt:lpstr>Times New Roman</vt:lpstr>
      <vt:lpstr>Wingdings 2</vt:lpstr>
      <vt:lpstr>Поток</vt:lpstr>
      <vt:lpstr>Физика  9-сынып</vt:lpstr>
      <vt:lpstr> Жылулық сәулелену</vt:lpstr>
      <vt:lpstr>Сабақтың мақсаты:</vt:lpstr>
      <vt:lpstr>Бағалау критерийі:</vt:lpstr>
      <vt:lpstr>Жылулық сәлелену:</vt:lpstr>
      <vt:lpstr> Абсолют қара дене</vt:lpstr>
      <vt:lpstr>Қызған дене сәулеленуінің температураға тәуелділігі</vt:lpstr>
      <vt:lpstr>Стефан-Больцман заңы</vt:lpstr>
      <vt:lpstr>Презентация PowerPoint</vt:lpstr>
      <vt:lpstr>Есептер шығару:</vt:lpstr>
      <vt:lpstr>Тапсырмалар:</vt:lpstr>
      <vt:lpstr>Үйге тапсырма: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Тепловое излучение</dc:title>
  <dc:creator>User</dc:creator>
  <cp:lastModifiedBy>Серікжан Іңкәр</cp:lastModifiedBy>
  <cp:revision>173</cp:revision>
  <dcterms:created xsi:type="dcterms:W3CDTF">2013-05-31T13:48:47Z</dcterms:created>
  <dcterms:modified xsi:type="dcterms:W3CDTF">2021-04-06T04:12:32Z</dcterms:modified>
  <cp:contentStatus/>
</cp:coreProperties>
</file>