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2.png" ContentType="image/png"/>
  <Override PartName="/ppt/media/image10.png" ContentType="image/png"/>
  <Override PartName="/ppt/media/image3.wmf" ContentType="image/x-wmf"/>
  <Override PartName="/ppt/media/image11.png" ContentType="image/png"/>
  <Override PartName="/ppt/media/image9.png" ContentType="image/png"/>
  <Override PartName="/ppt/media/image17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C3CAE1-3717-4559-9553-7A1AF26D31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1409B3-6703-4FA8-8CD5-989F0EA7E2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06680" y="964800"/>
            <a:ext cx="5937120" cy="118764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262626"/>
                </a:solidFill>
                <a:uFillTx/>
                <a:latin typeface="Gill Sans MT"/>
              </a:rPr>
              <a:t>Click to edit the title text format</a:t>
            </a:r>
            <a:endParaRPr b="0" lang="en-US" sz="26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606680" y="2638080"/>
            <a:ext cx="5937120" cy="31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Click to edit the outline text format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1" marL="4572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Second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2" marL="6858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Third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3" marL="9144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Fourth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4" marL="11430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Fifth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5" marL="11430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Sixth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6" marL="11430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Seventh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978160" y="6238800"/>
            <a:ext cx="2065320" cy="3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1101240" y="6235200"/>
            <a:ext cx="455796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294040" y="6271560"/>
            <a:ext cx="258480" cy="2584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rIns="1836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defRPr>
            </a:lvl1pPr>
          </a:lstStyle>
          <a:p>
            <a: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45AF6EAC-4385-4A75-BD40-DAE9C0163FCB}" type="slidenum">
              <a: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rPr>
              <a:t>&lt;number&gt;</a:t>
            </a:fld>
            <a:endParaRPr b="0" lang="en-US" sz="11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06680" y="964800"/>
            <a:ext cx="5937120" cy="118764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262626"/>
                </a:solidFill>
                <a:uFillTx/>
                <a:latin typeface="Gill Sans MT"/>
              </a:rPr>
              <a:t>Click to edit the title text format</a:t>
            </a:r>
            <a:endParaRPr b="0" lang="en-US" sz="26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606680" y="2638080"/>
            <a:ext cx="5937120" cy="31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Click to edit the outline text format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1" marL="4572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Second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2" marL="6858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Third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3" marL="9144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Fourth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4" marL="11430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Fifth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5" marL="1143000" indent="-228600"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Sixth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6" marL="1143000" indent="-228600"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Seventh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5978160" y="6238800"/>
            <a:ext cx="2065320" cy="3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1101240" y="6235200"/>
            <a:ext cx="455796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294040" y="6271560"/>
            <a:ext cx="258480" cy="2584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rIns="1836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defRPr>
            </a:lvl1pPr>
          </a:lstStyle>
          <a:p>
            <a: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41C048A7-A360-4174-A7B4-7D7A5C1742DA}" type="slidenum">
              <a: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rPr>
              <a:t>&lt;number&gt;</a:t>
            </a:fld>
            <a:endParaRPr b="0" lang="en-US" sz="11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06680" y="964800"/>
            <a:ext cx="5937120" cy="118764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262626"/>
                </a:solidFill>
                <a:uFillTx/>
                <a:latin typeface="Gill Sans MT"/>
              </a:rPr>
              <a:t>Click to edit the title text format</a:t>
            </a:r>
            <a:endParaRPr b="0" lang="en-US" sz="26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606680" y="2638080"/>
            <a:ext cx="5937120" cy="31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Click to edit the outline text format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1" marL="4572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Second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2" marL="6858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Third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3" marL="9144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Fourth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4" marL="11430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Fifth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5" marL="1143000" indent="-228600"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Sixth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6" marL="1143000" indent="-228600"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Seventh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5978160" y="6238800"/>
            <a:ext cx="2065320" cy="3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1101240" y="6235200"/>
            <a:ext cx="455796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294040" y="6271560"/>
            <a:ext cx="258480" cy="2584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rIns="1836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defRPr>
            </a:lvl1pPr>
          </a:lstStyle>
          <a:p>
            <a: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F505BE04-36A3-4FF7-9F47-2AA32AE4FC60}" type="slidenum">
              <a: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rPr>
              <a:t>&lt;number&gt;</a:t>
            </a:fld>
            <a:endParaRPr b="0" lang="en-US" sz="11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9ba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06680" y="964800"/>
            <a:ext cx="5937120" cy="118764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262626"/>
                </a:solidFill>
                <a:uFillTx/>
                <a:latin typeface="Gill Sans MT"/>
              </a:rPr>
              <a:t>Click to edit the title text format</a:t>
            </a:r>
            <a:endParaRPr b="0" lang="en-US" sz="26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606680" y="2638080"/>
            <a:ext cx="5937120" cy="31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Click to edit the outline text format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1" marL="4572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Second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2" marL="6858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Third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3" marL="9144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Fourth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4" marL="11430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Fifth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5" marL="11430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Sixth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6" marL="11430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Seventh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5978160" y="6238800"/>
            <a:ext cx="2065320" cy="3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641520" y="6235200"/>
            <a:ext cx="380520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294040" y="6271560"/>
            <a:ext cx="258480" cy="2584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rIns="1836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defRPr>
            </a:lvl1pPr>
          </a:lstStyle>
          <a:p>
            <a: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D78E8B4C-243E-48E9-AAD6-DFEEAB825CA4}" type="slidenum">
              <a: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rPr>
              <a:t>&lt;number&gt;</a:t>
            </a:fld>
            <a:endParaRPr b="0" lang="en-US" sz="11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9bafb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06680" y="964800"/>
            <a:ext cx="5937120" cy="118764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262626"/>
                </a:solidFill>
                <a:uFillTx/>
                <a:latin typeface="Gill Sans MT"/>
              </a:rPr>
              <a:t>Click to edit the title text format</a:t>
            </a:r>
            <a:endParaRPr b="0" lang="en-US" sz="26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06680" y="2638080"/>
            <a:ext cx="5937120" cy="31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Click to edit the outline text format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1" marL="4572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Second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2" marL="6858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Third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3" marL="9144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Fourth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4" marL="1143000" indent="-228600"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Fifth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5" marL="11430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Sixth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lvl="6" marL="11430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262626"/>
                </a:solidFill>
                <a:uFillTx/>
                <a:latin typeface="Gill Sans MT"/>
              </a:rPr>
              <a:t>Seventh Outline Level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5978160" y="6238800"/>
            <a:ext cx="2065320" cy="3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639720" y="6235200"/>
            <a:ext cx="3803760" cy="32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294040" y="6271560"/>
            <a:ext cx="258480" cy="2584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rIns="1836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defRPr>
            </a:lvl1pPr>
          </a:lstStyle>
          <a:p>
            <a:pPr indent="0" algn="ct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E874AF9-095D-4B4C-9719-5AB94977ADBE}" type="slidenum">
              <a:rPr b="0" lang="en-US" sz="1100" strike="noStrike" u="none">
                <a:solidFill>
                  <a:srgbClr val="ffffff"/>
                </a:solidFill>
                <a:uFillTx/>
                <a:latin typeface="Times New Roman"/>
                <a:ea typeface="华文中宋"/>
              </a:rPr>
              <a:t>&lt;number&gt;</a:t>
            </a:fld>
            <a:endParaRPr b="0" lang="en-US" sz="11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979640" y="1988640"/>
            <a:ext cx="4896000" cy="208764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txBody>
          <a:bodyPr lIns="274320" rIns="274320" tIns="182880" bIns="182880" anchor="ctr" anchorCtr="1">
            <a:noAutofit/>
          </a:bodyPr>
          <a:p>
            <a:pPr marL="182520"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65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ФИЗИКА </a:t>
            </a:r>
            <a:br>
              <a:rPr sz="6500"/>
            </a:br>
            <a:r>
              <a:rPr b="1" lang="kk-KZ" sz="32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9-СЫНЫП</a:t>
            </a:r>
            <a:endParaRPr b="0" lang="en-US" sz="32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360" y="569520"/>
            <a:ext cx="8169480" cy="59230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ЖАУАБЫ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uFillTx/>
                <a:latin typeface="Gill Sans MT"/>
              </a:rPr>
              <a:t>1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orbel"/>
              </a:rPr>
              <a:t>.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</a:t>
            </a:r>
            <a:br>
              <a:rPr sz="1800"/>
            </a:b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2.Д</a:t>
            </a:r>
            <a:br>
              <a:rPr sz="1800"/>
            </a:b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3.В</a:t>
            </a:r>
            <a:br>
              <a:rPr sz="1800"/>
            </a:b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4.С</a:t>
            </a:r>
            <a:br>
              <a:rPr sz="1800"/>
            </a:b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5.А</a:t>
            </a:r>
            <a:endParaRPr b="0" lang="en-US" sz="18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879200" y="2623680"/>
            <a:ext cx="5938920" cy="118908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6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НАЗАРЛАРЫҢЫЗҒА РАХМЕТ!</a:t>
            </a:r>
            <a:endParaRPr b="0" lang="en-US" sz="26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 txBox="1"/>
          <p:nvPr/>
        </p:nvSpPr>
        <p:spPr>
          <a:xfrm>
            <a:off x="385920" y="1125360"/>
            <a:ext cx="8229600" cy="370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Тербелмелі қозғалыс дегеніміз не?</a:t>
            </a:r>
            <a:endParaRPr b="0" lang="en-US" sz="2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Тербелмелі жүйе деп қандай жүйелерді айтады?</a:t>
            </a:r>
            <a:endParaRPr b="0" lang="en-US" sz="2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Қандай тербелістер гармониялық тербелістер?</a:t>
            </a:r>
            <a:endParaRPr b="0" lang="en-US" sz="2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Еркін және еріксіз тербелістер деп қандай тербелістерді айтады?</a:t>
            </a:r>
            <a:endParaRPr b="0" lang="en-US" sz="2800" strike="noStrike" u="none">
              <a:solidFill>
                <a:srgbClr val="262626"/>
              </a:solidFill>
              <a:uFillTx/>
              <a:latin typeface="Gill Sans MT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pic>
        <p:nvPicPr>
          <p:cNvPr id="29" name="Прямоугольник 3" descr=""/>
          <p:cNvPicPr/>
          <p:nvPr/>
        </p:nvPicPr>
        <p:blipFill>
          <a:blip r:embed="rId1"/>
          <a:stretch/>
        </p:blipFill>
        <p:spPr>
          <a:xfrm>
            <a:off x="176040" y="158760"/>
            <a:ext cx="8643960" cy="107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/>
          <p:nvPr/>
        </p:nvSpPr>
        <p:spPr>
          <a:xfrm>
            <a:off x="4643280" y="2852640"/>
            <a:ext cx="463248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en-US" sz="37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9.2.5.4 - тербелмелі процесте энергияның сақталу заңын сипаттау</a:t>
            </a:r>
            <a:r>
              <a:rPr b="0" lang="kk-KZ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;</a:t>
            </a:r>
            <a:endParaRPr b="0" lang="en-US" sz="37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31" name="Прямоугольник 2" descr=""/>
          <p:cNvPicPr/>
          <p:nvPr/>
        </p:nvPicPr>
        <p:blipFill>
          <a:blip r:embed="rId1"/>
          <a:stretch/>
        </p:blipFill>
        <p:spPr>
          <a:xfrm>
            <a:off x="298440" y="109440"/>
            <a:ext cx="8375760" cy="1689120"/>
          </a:xfrm>
          <a:prstGeom prst="rect">
            <a:avLst/>
          </a:prstGeom>
          <a:ln w="0">
            <a:noFill/>
          </a:ln>
        </p:spPr>
      </p:pic>
      <p:pic>
        <p:nvPicPr>
          <p:cNvPr id="32" name="Рисунок 1" descr=""/>
          <p:cNvPicPr/>
          <p:nvPr/>
        </p:nvPicPr>
        <p:blipFill>
          <a:blip r:embed="rId2"/>
          <a:stretch/>
        </p:blipFill>
        <p:spPr>
          <a:xfrm>
            <a:off x="614520" y="2778120"/>
            <a:ext cx="3395520" cy="331488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Effect" fill="hold">
                      <p:stCondLst>
                        <p:cond delay="indefinite"/>
                      </p:stCondLst>
                      <p:childTnLst>
                        <p:par>
                          <p:cTn id="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nodeType="clickEffect" fill="hold">
                      <p:stCondLst>
                        <p:cond delay="indefinite"/>
                      </p:stCondLst>
                      <p:childTnLst>
                        <p:par>
                          <p:cTn id="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nodeType="clickEffect" fill="hold">
                      <p:stCondLst>
                        <p:cond delay="indefinite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54120" y="215640"/>
            <a:ext cx="7772400" cy="1143000"/>
          </a:xfrm>
          <a:prstGeom prst="rect">
            <a:avLst/>
          </a:prstGeom>
          <a:solidFill>
            <a:srgbClr val="ffffff"/>
          </a:solidFill>
          <a:ln cap="sq"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600" strike="noStrike" u="none">
                <a:solidFill>
                  <a:srgbClr val="262626"/>
                </a:solidFill>
                <a:uFillTx/>
                <a:latin typeface="Times New Roman"/>
                <a:ea typeface="Times New Roman"/>
              </a:rPr>
              <a:t>БАҒАЛАУ КРИТЕРИЙІ:</a:t>
            </a:r>
            <a:endParaRPr b="0" lang="en-US" sz="2600" strike="noStrike" u="none">
              <a:solidFill>
                <a:srgbClr val="262626"/>
              </a:solidFill>
              <a:uFillTx/>
              <a:latin typeface="Gill Sans MT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54120" y="1600200"/>
            <a:ext cx="812016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тербелмелі процестерде энергияның сақталу заңымен танысады;</a:t>
            </a:r>
            <a:endParaRPr b="0" lang="en-US" sz="24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тербелмелі процесте энергияның сақталу заңын сипатта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йды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;</a:t>
            </a:r>
            <a:endParaRPr b="0" lang="en-US" sz="2400" strike="noStrike" u="none">
              <a:solidFill>
                <a:srgbClr val="000000"/>
              </a:solidFill>
              <a:uFillTx/>
              <a:latin typeface="Trebuchet MS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тербелмелі процесте энергияның сақталу заңын  есептер шығаруда қолданады;</a:t>
            </a:r>
            <a:endParaRPr b="0" lang="en-US" sz="24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" descr=""/>
          <p:cNvPicPr/>
          <p:nvPr/>
        </p:nvPicPr>
        <p:blipFill>
          <a:blip r:embed="rId1"/>
          <a:stretch/>
        </p:blipFill>
        <p:spPr>
          <a:xfrm>
            <a:off x="587520" y="1620720"/>
            <a:ext cx="3160440" cy="1819440"/>
          </a:xfrm>
          <a:prstGeom prst="rect">
            <a:avLst/>
          </a:prstGeom>
          <a:ln w="0">
            <a:noFill/>
          </a:ln>
        </p:spPr>
      </p:pic>
      <p:pic>
        <p:nvPicPr>
          <p:cNvPr id="36" name="Рисунок 5" descr=""/>
          <p:cNvPicPr/>
          <p:nvPr/>
        </p:nvPicPr>
        <p:blipFill>
          <a:blip r:embed="rId2"/>
          <a:stretch/>
        </p:blipFill>
        <p:spPr>
          <a:xfrm>
            <a:off x="587520" y="3659040"/>
            <a:ext cx="3160440" cy="2105280"/>
          </a:xfrm>
          <a:prstGeom prst="rect">
            <a:avLst/>
          </a:prstGeom>
          <a:ln w="0">
            <a:noFill/>
          </a:ln>
        </p:spPr>
      </p:pic>
      <p:sp>
        <p:nvSpPr>
          <p:cNvPr id="37" name="Прямоугольник 3"/>
          <p:cNvSpPr/>
          <p:nvPr/>
        </p:nvSpPr>
        <p:spPr>
          <a:xfrm>
            <a:off x="1236600" y="96840"/>
            <a:ext cx="682776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en-US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</a:t>
            </a:r>
            <a:r>
              <a:rPr b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еріппелі маятник үшін энергияның сақталу заңы</a:t>
            </a:r>
            <a:endParaRPr b="0" lang="en-US" sz="40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38" name="Рисунок 3" descr=""/>
          <p:cNvPicPr/>
          <p:nvPr/>
        </p:nvPicPr>
        <p:blipFill>
          <a:blip r:embed="rId3"/>
          <a:stretch/>
        </p:blipFill>
        <p:spPr>
          <a:xfrm>
            <a:off x="4218120" y="1689120"/>
            <a:ext cx="4400280" cy="108576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1" descr=""/>
          <p:cNvPicPr/>
          <p:nvPr/>
        </p:nvPicPr>
        <p:blipFill>
          <a:blip r:embed="rId4"/>
          <a:stretch/>
        </p:blipFill>
        <p:spPr>
          <a:xfrm>
            <a:off x="5019840" y="3043080"/>
            <a:ext cx="2798640" cy="792360"/>
          </a:xfrm>
          <a:prstGeom prst="rect">
            <a:avLst/>
          </a:prstGeom>
          <a:ln w="0">
            <a:noFill/>
          </a:ln>
        </p:spPr>
      </p:pic>
      <p:pic>
        <p:nvPicPr>
          <p:cNvPr id="40" name="Рисунок 2" descr=""/>
          <p:cNvPicPr/>
          <p:nvPr/>
        </p:nvPicPr>
        <p:blipFill>
          <a:blip r:embed="rId5"/>
          <a:stretch/>
        </p:blipFill>
        <p:spPr>
          <a:xfrm>
            <a:off x="5238720" y="4103640"/>
            <a:ext cx="2360520" cy="102564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3" descr=""/>
          <p:cNvPicPr/>
          <p:nvPr/>
        </p:nvPicPr>
        <p:blipFill>
          <a:blip r:embed="rId6"/>
          <a:stretch/>
        </p:blipFill>
        <p:spPr>
          <a:xfrm>
            <a:off x="3903840" y="5257800"/>
            <a:ext cx="5030640" cy="127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3" descr=""/>
          <p:cNvPicPr/>
          <p:nvPr/>
        </p:nvPicPr>
        <p:blipFill>
          <a:blip r:embed="rId1"/>
          <a:srcRect l="20158" t="21445" r="23394" b="26764"/>
          <a:stretch/>
        </p:blipFill>
        <p:spPr>
          <a:xfrm>
            <a:off x="2592360" y="3324240"/>
            <a:ext cx="3600360" cy="184788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1"/>
          <p:cNvSpPr/>
          <p:nvPr/>
        </p:nvSpPr>
        <p:spPr>
          <a:xfrm>
            <a:off x="1044720" y="270000"/>
            <a:ext cx="669600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4000" strike="noStrike" u="none">
                <a:solidFill>
                  <a:srgbClr val="4a4a4a"/>
                </a:solidFill>
                <a:uFillTx/>
                <a:latin typeface="Times New Roman"/>
                <a:ea typeface="Times New Roman"/>
              </a:rPr>
              <a:t>Тербелістегі дененің максимал жылдамдығы</a:t>
            </a:r>
            <a:endParaRPr b="0" lang="en-US" sz="40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44" name="Рисунок 1" descr=""/>
          <p:cNvPicPr/>
          <p:nvPr/>
        </p:nvPicPr>
        <p:blipFill>
          <a:blip r:embed="rId2"/>
          <a:stretch/>
        </p:blipFill>
        <p:spPr>
          <a:xfrm>
            <a:off x="3213000" y="1989000"/>
            <a:ext cx="2359080" cy="102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8" descr=""/>
          <p:cNvPicPr/>
          <p:nvPr/>
        </p:nvPicPr>
        <p:blipFill>
          <a:blip r:embed="rId1"/>
          <a:stretch/>
        </p:blipFill>
        <p:spPr>
          <a:xfrm>
            <a:off x="5046840" y="5057640"/>
            <a:ext cx="2863800" cy="109872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9" descr=""/>
          <p:cNvPicPr/>
          <p:nvPr/>
        </p:nvPicPr>
        <p:blipFill>
          <a:blip r:embed="rId2"/>
          <a:stretch/>
        </p:blipFill>
        <p:spPr>
          <a:xfrm>
            <a:off x="5046840" y="3459240"/>
            <a:ext cx="2746080" cy="123804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2" descr=""/>
          <p:cNvPicPr/>
          <p:nvPr/>
        </p:nvPicPr>
        <p:blipFill>
          <a:blip r:embed="rId3"/>
          <a:stretch/>
        </p:blipFill>
        <p:spPr>
          <a:xfrm>
            <a:off x="1558800" y="2101680"/>
            <a:ext cx="1965600" cy="187200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4" descr=""/>
          <p:cNvPicPr/>
          <p:nvPr/>
        </p:nvPicPr>
        <p:blipFill>
          <a:blip r:embed="rId4"/>
          <a:stretch/>
        </p:blipFill>
        <p:spPr>
          <a:xfrm>
            <a:off x="1504800" y="4332240"/>
            <a:ext cx="2071800" cy="202716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1" descr=""/>
          <p:cNvPicPr/>
          <p:nvPr/>
        </p:nvPicPr>
        <p:blipFill>
          <a:blip r:embed="rId5"/>
          <a:stretch/>
        </p:blipFill>
        <p:spPr>
          <a:xfrm>
            <a:off x="5046840" y="2236680"/>
            <a:ext cx="2746080" cy="952560"/>
          </a:xfrm>
          <a:prstGeom prst="rect">
            <a:avLst/>
          </a:prstGeom>
          <a:ln w="0">
            <a:noFill/>
          </a:ln>
        </p:spPr>
      </p:pic>
      <p:sp>
        <p:nvSpPr>
          <p:cNvPr id="50" name="Прямоугольник 1"/>
          <p:cNvSpPr/>
          <p:nvPr/>
        </p:nvSpPr>
        <p:spPr>
          <a:xfrm>
            <a:off x="0" y="-9360"/>
            <a:ext cx="885672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Математикалық маятник үшін энергияның сақталу заңы. Тербелістегі дененің максимал жылдамдығы</a:t>
            </a:r>
            <a:endParaRPr b="0" lang="en-US" sz="3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4" descr=""/>
          <p:cNvPicPr/>
          <p:nvPr/>
        </p:nvPicPr>
        <p:blipFill>
          <a:blip r:embed="rId1"/>
          <a:stretch/>
        </p:blipFill>
        <p:spPr>
          <a:xfrm>
            <a:off x="876240" y="812880"/>
            <a:ext cx="7432560" cy="583704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1"/>
          <p:cNvSpPr/>
          <p:nvPr/>
        </p:nvSpPr>
        <p:spPr>
          <a:xfrm>
            <a:off x="2750400" y="34920"/>
            <a:ext cx="3916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Бірлескен жұмыс </a:t>
            </a:r>
            <a:endParaRPr b="0" lang="en-US" sz="3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 descr=""/>
          <p:cNvPicPr/>
          <p:nvPr/>
        </p:nvPicPr>
        <p:blipFill>
          <a:blip r:embed="rId1"/>
          <a:stretch/>
        </p:blipFill>
        <p:spPr>
          <a:xfrm>
            <a:off x="244440" y="584280"/>
            <a:ext cx="8682120" cy="5638680"/>
          </a:xfrm>
          <a:prstGeom prst="rect">
            <a:avLst/>
          </a:prstGeom>
          <a:ln w="0">
            <a:noFill/>
          </a:ln>
        </p:spPr>
      </p:pic>
      <p:sp>
        <p:nvSpPr>
          <p:cNvPr id="54" name="Прямоугольник 1"/>
          <p:cNvSpPr/>
          <p:nvPr/>
        </p:nvSpPr>
        <p:spPr>
          <a:xfrm>
            <a:off x="2795400" y="-123840"/>
            <a:ext cx="3141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Жеке жұмыс</a:t>
            </a:r>
            <a:endParaRPr b="0" lang="en-US" sz="40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2004-02-07T19:43:38Z</dcterms:created>
  <dc:creator>qz</dc:creator>
  <dc:description/>
  <dc:language>en-US</dc:language>
  <cp:lastModifiedBy>Пользователь Lenovo</cp:lastModifiedBy>
  <dcterms:modified xsi:type="dcterms:W3CDTF">2020-12-11T21:36:24Z</dcterms:modified>
  <cp:revision>401</cp:revision>
  <dc:subject/>
  <dc:title>第六章 振动</dc:title>
</cp:coreProperties>
</file>