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media/image1.png" ContentType="image/png"/>
  <Override PartName="/ppt/media/image5.png" ContentType="image/png"/>
  <Override PartName="/ppt/media/image13.png" ContentType="image/png"/>
  <Override PartName="/ppt/media/image6.jpeg" ContentType="image/jpeg"/>
  <Override PartName="/ppt/media/image4.png" ContentType="image/png"/>
  <Override PartName="/ppt/media/image12.png" ContentType="image/png"/>
  <Override PartName="/ppt/media/image7.jpeg" ContentType="image/jpeg"/>
  <Override PartName="/ppt/media/image8.png" ContentType="image/png"/>
  <Override PartName="/ppt/media/image2.png" ContentType="image/png"/>
  <Override PartName="/ppt/media/image10.png" ContentType="image/png"/>
  <Override PartName="/ppt/media/image9.png" ContentType="image/png"/>
  <Override PartName="/ppt/media/image11.png" ContentType="image/png"/>
  <Override PartName="/ppt/media/image3.png" ContentType="image/png"/>
  <Override PartName="/ppt/media/image14.png" ContentType="image/png"/>
  <Override PartName="/ppt/media/image15.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_rels/slide13.xml.rels" ContentType="application/vnd.openxmlformats-package.relationships+xml"/>
  <Override PartName="/ppt/slides/_rels/slide9.xml.rels" ContentType="application/vnd.openxmlformats-package.relationships+xml"/>
  <Override PartName="/ppt/slides/_rels/slide12.xml.rels" ContentType="application/vnd.openxmlformats-package.relationships+xml"/>
  <Override PartName="/ppt/slides/_rels/slide8.xml.rels" ContentType="application/vnd.openxmlformats-package.relationships+xml"/>
  <Override PartName="/ppt/slides/_rels/slide11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D9991C5-C1A8-4D1C-9F3C-6690DE81E58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88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685800"/>
                <a:tab algn="l" pos="1371600"/>
                <a:tab algn="l" pos="2057400"/>
                <a:tab algn="l" pos="2743200"/>
                <a:tab algn="l" pos="3429000"/>
                <a:tab algn="l" pos="4114800"/>
                <a:tab algn="l" pos="4800600"/>
                <a:tab algn="l" pos="5486400"/>
                <a:tab algn="l" pos="6172200"/>
                <a:tab algn="l" pos="6858000"/>
                <a:tab algn="l" pos="7543800"/>
                <a:tab algn="l" pos="8229600"/>
                <a:tab algn="l" pos="8915400"/>
                <a:tab algn="l" pos="9601200"/>
                <a:tab algn="l" pos="10287000"/>
              </a:tabLst>
            </a:pPr>
            <a:r>
              <a:rPr b="0" lang="en-US" sz="33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en-US" sz="33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28560" y="1825200"/>
            <a:ext cx="788688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171360" indent="-171360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•"/>
              <a:tabLst>
                <a:tab algn="l" pos="685800"/>
                <a:tab algn="l" pos="1371600"/>
                <a:tab algn="l" pos="2057400"/>
                <a:tab algn="l" pos="2743200"/>
                <a:tab algn="l" pos="3429000"/>
                <a:tab algn="l" pos="4114800"/>
                <a:tab algn="l" pos="4800600"/>
                <a:tab algn="l" pos="5486400"/>
                <a:tab algn="l" pos="6172200"/>
                <a:tab algn="l" pos="6858000"/>
                <a:tab algn="l" pos="7543800"/>
                <a:tab algn="l" pos="8229600"/>
                <a:tab algn="l" pos="8915400"/>
                <a:tab algn="l" pos="9601200"/>
                <a:tab algn="l" pos="10287000"/>
              </a:tabLst>
            </a:pPr>
            <a:r>
              <a:rPr b="0" lang="en-US" sz="21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en-US" sz="21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514440" indent="-171360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•"/>
              <a:tabLst>
                <a:tab algn="l" pos="685800"/>
                <a:tab algn="l" pos="1371600"/>
                <a:tab algn="l" pos="2057400"/>
                <a:tab algn="l" pos="2743200"/>
                <a:tab algn="l" pos="3429000"/>
                <a:tab algn="l" pos="4114800"/>
                <a:tab algn="l" pos="4800600"/>
                <a:tab algn="l" pos="5486400"/>
                <a:tab algn="l" pos="6172200"/>
                <a:tab algn="l" pos="6858000"/>
                <a:tab algn="l" pos="7543800"/>
                <a:tab algn="l" pos="8229600"/>
                <a:tab algn="l" pos="8915400"/>
                <a:tab algn="l" pos="9601200"/>
                <a:tab algn="l" pos="10287000"/>
              </a:tabLst>
            </a:pPr>
            <a:r>
              <a:rPr b="0" lang="en-US" sz="21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en-US" sz="21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857160" indent="-171360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•"/>
              <a:tabLst>
                <a:tab algn="l" pos="685800"/>
                <a:tab algn="l" pos="1371600"/>
                <a:tab algn="l" pos="2057400"/>
                <a:tab algn="l" pos="2743200"/>
                <a:tab algn="l" pos="3429000"/>
                <a:tab algn="l" pos="4114800"/>
                <a:tab algn="l" pos="4800600"/>
                <a:tab algn="l" pos="5486400"/>
                <a:tab algn="l" pos="6172200"/>
                <a:tab algn="l" pos="6858000"/>
                <a:tab algn="l" pos="7543800"/>
                <a:tab algn="l" pos="8229600"/>
                <a:tab algn="l" pos="8915400"/>
                <a:tab algn="l" pos="9601200"/>
                <a:tab algn="l" pos="10287000"/>
              </a:tabLst>
            </a:pPr>
            <a:r>
              <a:rPr b="0" lang="en-US" sz="21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en-US" sz="21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200240" indent="-171360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•"/>
              <a:tabLst>
                <a:tab algn="l" pos="685800"/>
                <a:tab algn="l" pos="1371600"/>
                <a:tab algn="l" pos="2057400"/>
                <a:tab algn="l" pos="2743200"/>
                <a:tab algn="l" pos="3429000"/>
                <a:tab algn="l" pos="4114800"/>
                <a:tab algn="l" pos="4800600"/>
                <a:tab algn="l" pos="5486400"/>
                <a:tab algn="l" pos="6172200"/>
                <a:tab algn="l" pos="6858000"/>
                <a:tab algn="l" pos="7543800"/>
                <a:tab algn="l" pos="8229600"/>
                <a:tab algn="l" pos="8915400"/>
                <a:tab algn="l" pos="9601200"/>
                <a:tab algn="l" pos="10287000"/>
              </a:tabLst>
            </a:pPr>
            <a:r>
              <a:rPr b="0" lang="en-US" sz="21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en-US" sz="21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1542960" indent="-171360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•"/>
              <a:tabLst>
                <a:tab algn="l" pos="685800"/>
                <a:tab algn="l" pos="1371600"/>
                <a:tab algn="l" pos="2057400"/>
                <a:tab algn="l" pos="2743200"/>
                <a:tab algn="l" pos="3429000"/>
                <a:tab algn="l" pos="4114800"/>
                <a:tab algn="l" pos="4800600"/>
                <a:tab algn="l" pos="5486400"/>
                <a:tab algn="l" pos="6172200"/>
                <a:tab algn="l" pos="6858000"/>
                <a:tab algn="l" pos="7543800"/>
                <a:tab algn="l" pos="8229600"/>
                <a:tab algn="l" pos="8915400"/>
                <a:tab algn="l" pos="9601200"/>
                <a:tab algn="l" pos="10287000"/>
              </a:tabLst>
            </a:pPr>
            <a:r>
              <a:rPr b="0" lang="en-US" sz="21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en-US" sz="21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1542960" indent="-171360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•"/>
              <a:tabLst>
                <a:tab algn="l" pos="685800"/>
                <a:tab algn="l" pos="1371600"/>
                <a:tab algn="l" pos="2057400"/>
                <a:tab algn="l" pos="2743200"/>
                <a:tab algn="l" pos="3429000"/>
                <a:tab algn="l" pos="4114800"/>
                <a:tab algn="l" pos="4800600"/>
                <a:tab algn="l" pos="5486400"/>
                <a:tab algn="l" pos="6172200"/>
                <a:tab algn="l" pos="6858000"/>
                <a:tab algn="l" pos="7543800"/>
                <a:tab algn="l" pos="8229600"/>
                <a:tab algn="l" pos="8915400"/>
                <a:tab algn="l" pos="9601200"/>
                <a:tab algn="l" pos="10287000"/>
              </a:tabLst>
            </a:pPr>
            <a:r>
              <a:rPr b="0" lang="en-US" sz="21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en-US" sz="21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1542960" indent="-171360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•"/>
              <a:tabLst>
                <a:tab algn="l" pos="685800"/>
                <a:tab algn="l" pos="1371600"/>
                <a:tab algn="l" pos="2057400"/>
                <a:tab algn="l" pos="2743200"/>
                <a:tab algn="l" pos="3429000"/>
                <a:tab algn="l" pos="4114800"/>
                <a:tab algn="l" pos="4800600"/>
                <a:tab algn="l" pos="5486400"/>
                <a:tab algn="l" pos="6172200"/>
                <a:tab algn="l" pos="6858000"/>
                <a:tab algn="l" pos="7543800"/>
                <a:tab algn="l" pos="8229600"/>
                <a:tab algn="l" pos="8915400"/>
                <a:tab algn="l" pos="9601200"/>
                <a:tab algn="l" pos="10287000"/>
              </a:tabLst>
            </a:pPr>
            <a:r>
              <a:rPr b="0" lang="en-US" sz="21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en-US" sz="21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628200" y="6356520"/>
            <a:ext cx="20574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029040" y="6356520"/>
            <a:ext cx="308592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6457680" y="6356520"/>
            <a:ext cx="20574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en-US" sz="900" strike="noStrike" u="none">
                <a:solidFill>
                  <a:srgbClr val="898989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32FAF873-8D17-4D19-BE25-A59DE8E49243}" type="slidenum">
              <a:rPr b="0" lang="en-US" sz="900" strike="noStrike" u="none">
                <a:solidFill>
                  <a:srgbClr val="898989"/>
                </a:solidFill>
                <a:uFillTx/>
                <a:latin typeface="Times New Roman"/>
              </a:rPr>
              <a:t>&lt;number&gt;</a:t>
            </a:fld>
            <a:endParaRPr b="0" lang="en-US" sz="9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6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6.jpeg"/><Relationship Id="rId3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979640" y="1988640"/>
            <a:ext cx="4896000" cy="2087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marL="182520" indent="0" algn="ctr">
              <a:lnSpc>
                <a:spcPct val="90000"/>
              </a:lnSpc>
              <a:buNone/>
              <a:tabLst>
                <a:tab algn="l" pos="0"/>
                <a:tab algn="l" pos="685800"/>
                <a:tab algn="l" pos="1371600"/>
                <a:tab algn="l" pos="2057400"/>
                <a:tab algn="l" pos="2743200"/>
                <a:tab algn="l" pos="3429000"/>
                <a:tab algn="l" pos="4114800"/>
                <a:tab algn="l" pos="4800600"/>
                <a:tab algn="l" pos="5486400"/>
                <a:tab algn="l" pos="6172200"/>
                <a:tab algn="l" pos="6858000"/>
                <a:tab algn="l" pos="7543800"/>
                <a:tab algn="l" pos="8229600"/>
                <a:tab algn="l" pos="8915400"/>
                <a:tab algn="l" pos="9601200"/>
                <a:tab algn="l" pos="10287000"/>
              </a:tabLst>
            </a:pPr>
            <a:r>
              <a:rPr b="1" lang="kk-KZ" sz="7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Физика </a:t>
            </a:r>
            <a:br>
              <a:rPr sz="7200"/>
            </a:br>
            <a:r>
              <a:rPr b="1" lang="kk-KZ" sz="45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9-сынып</a:t>
            </a:r>
            <a:endParaRPr b="0" lang="en-US" sz="45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Рисунок 2" descr=""/>
          <p:cNvPicPr/>
          <p:nvPr/>
        </p:nvPicPr>
        <p:blipFill>
          <a:blip r:embed="rId1"/>
          <a:stretch/>
        </p:blipFill>
        <p:spPr>
          <a:xfrm>
            <a:off x="1982880" y="1593720"/>
            <a:ext cx="3757680" cy="1721160"/>
          </a:xfrm>
          <a:prstGeom prst="rect">
            <a:avLst/>
          </a:prstGeom>
          <a:ln w="0">
            <a:noFill/>
          </a:ln>
        </p:spPr>
      </p:pic>
      <p:sp>
        <p:nvSpPr>
          <p:cNvPr id="53" name="Прямоугольник 5"/>
          <p:cNvSpPr/>
          <p:nvPr/>
        </p:nvSpPr>
        <p:spPr>
          <a:xfrm>
            <a:off x="152280" y="909720"/>
            <a:ext cx="8664840" cy="680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7000"/>
              </a:lnSpc>
              <a:spcAft>
                <a:spcPts val="799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Суретте көрсетілген график бойынша тербелістің амплитудасын, периодын, жиілігін анықтаңыз.</a:t>
            </a:r>
            <a:endParaRPr b="0" lang="en-US" sz="18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54" name="Прямоугольник 6"/>
          <p:cNvSpPr/>
          <p:nvPr/>
        </p:nvSpPr>
        <p:spPr>
          <a:xfrm>
            <a:off x="181440" y="3348000"/>
            <a:ext cx="6393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</a:rPr>
              <a:t>№</a:t>
            </a: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</a:rPr>
              <a:t>2</a:t>
            </a: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pic>
        <p:nvPicPr>
          <p:cNvPr id="55" name="Рисунок 7" descr=""/>
          <p:cNvPicPr/>
          <p:nvPr/>
        </p:nvPicPr>
        <p:blipFill>
          <a:blip r:embed="rId2"/>
          <a:stretch/>
        </p:blipFill>
        <p:spPr>
          <a:xfrm>
            <a:off x="214200" y="5429160"/>
            <a:ext cx="8602920" cy="943200"/>
          </a:xfrm>
          <a:prstGeom prst="rect">
            <a:avLst/>
          </a:prstGeom>
          <a:ln w="0">
            <a:noFill/>
          </a:ln>
        </p:spPr>
      </p:pic>
      <p:sp>
        <p:nvSpPr>
          <p:cNvPr id="56" name="Прямоугольник 8"/>
          <p:cNvSpPr/>
          <p:nvPr/>
        </p:nvSpPr>
        <p:spPr>
          <a:xfrm>
            <a:off x="235080" y="4838760"/>
            <a:ext cx="706320" cy="514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№</a:t>
            </a: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3 </a:t>
            </a: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pic>
        <p:nvPicPr>
          <p:cNvPr id="57" name="Рисунок 9" descr=""/>
          <p:cNvPicPr/>
          <p:nvPr/>
        </p:nvPicPr>
        <p:blipFill>
          <a:blip r:embed="rId3"/>
          <a:stretch/>
        </p:blipFill>
        <p:spPr>
          <a:xfrm>
            <a:off x="235080" y="3941640"/>
            <a:ext cx="8602560" cy="685800"/>
          </a:xfrm>
          <a:prstGeom prst="rect">
            <a:avLst/>
          </a:prstGeom>
          <a:ln w="0">
            <a:noFill/>
          </a:ln>
        </p:spPr>
      </p:pic>
      <p:sp>
        <p:nvSpPr>
          <p:cNvPr id="58" name="Прямоугольник 6"/>
          <p:cNvSpPr/>
          <p:nvPr/>
        </p:nvSpPr>
        <p:spPr>
          <a:xfrm>
            <a:off x="218160" y="512640"/>
            <a:ext cx="6393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</a:rPr>
              <a:t>№</a:t>
            </a: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</a:rPr>
              <a:t>1</a:t>
            </a: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59" name="Прямоугольник 1"/>
          <p:cNvSpPr/>
          <p:nvPr/>
        </p:nvSpPr>
        <p:spPr>
          <a:xfrm>
            <a:off x="2327760" y="-28440"/>
            <a:ext cx="3505680" cy="654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ctr"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Бірлескен жұмыс </a:t>
            </a:r>
            <a:endParaRPr b="0" lang="en-US" sz="3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Прямоугольник 2"/>
          <p:cNvSpPr/>
          <p:nvPr/>
        </p:nvSpPr>
        <p:spPr>
          <a:xfrm>
            <a:off x="173160" y="190440"/>
            <a:ext cx="7869240" cy="1739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800" strike="noStrike" u="none">
                <a:solidFill>
                  <a:srgbClr val="383838"/>
                </a:solidFill>
                <a:uFillTx/>
                <a:latin typeface="Open Sans"/>
              </a:rPr>
              <a:t> </a:t>
            </a:r>
            <a:endParaRPr b="0" lang="en-US" sz="18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800" strike="noStrike" u="none">
                <a:solidFill>
                  <a:srgbClr val="383838"/>
                </a:solidFill>
                <a:uFillTx/>
                <a:latin typeface="Times New Roman"/>
                <a:ea typeface="Times New Roman"/>
              </a:rPr>
              <a:t>Тест.</a:t>
            </a:r>
            <a:endParaRPr b="0" lang="en-US" sz="18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800" strike="noStrike" u="none">
                <a:solidFill>
                  <a:srgbClr val="383838"/>
                </a:solidFill>
                <a:uFillTx/>
                <a:latin typeface="Times New Roman"/>
                <a:ea typeface="Times New Roman"/>
              </a:rPr>
              <a:t>1. Маятник 5 с ішінде 10 тербеліс жасайды. Дұрыс тұжырымды табыңдар ? </a:t>
            </a:r>
            <a:endParaRPr b="0" lang="en-US" sz="18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8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800" strike="noStrike" u="none">
                <a:solidFill>
                  <a:srgbClr val="383838"/>
                </a:solidFill>
                <a:uFillTx/>
                <a:latin typeface="Times New Roman"/>
                <a:ea typeface="Times New Roman"/>
              </a:rPr>
              <a:t>А. Тербеліс жиілігі 0,5 Гц </a:t>
            </a:r>
            <a:r>
              <a:rPr b="0" lang="en-US" sz="1800" strike="noStrike" u="none">
                <a:solidFill>
                  <a:srgbClr val="383838"/>
                </a:solidFill>
                <a:uFillTx/>
                <a:latin typeface="Times New Roman"/>
                <a:ea typeface="Times New Roman"/>
              </a:rPr>
              <a:t>   </a:t>
            </a:r>
            <a:r>
              <a:rPr b="0" lang="kk-KZ" sz="1800" strike="noStrike" u="none">
                <a:solidFill>
                  <a:srgbClr val="383838"/>
                </a:solidFill>
                <a:uFillTx/>
                <a:latin typeface="Times New Roman"/>
                <a:ea typeface="Times New Roman"/>
              </a:rPr>
              <a:t>              </a:t>
            </a:r>
            <a:r>
              <a:rPr b="0" lang="ru-RU" sz="1800" strike="noStrike" u="none">
                <a:solidFill>
                  <a:srgbClr val="383838"/>
                </a:solidFill>
                <a:uFillTx/>
                <a:latin typeface="Times New Roman"/>
                <a:ea typeface="Times New Roman"/>
              </a:rPr>
              <a:t>В. Тербеліс жиілігі 2 Гц </a:t>
            </a:r>
            <a:endParaRPr b="0" lang="en-US" sz="18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383838"/>
                </a:solidFill>
                <a:uFillTx/>
                <a:latin typeface="Times New Roman"/>
                <a:ea typeface="Times New Roman"/>
              </a:rPr>
              <a:t>C</a:t>
            </a:r>
            <a:r>
              <a:rPr b="0" lang="kk-KZ" sz="1800" strike="noStrike" u="none">
                <a:solidFill>
                  <a:srgbClr val="383838"/>
                </a:solidFill>
                <a:uFillTx/>
                <a:latin typeface="Times New Roman"/>
                <a:ea typeface="Times New Roman"/>
              </a:rPr>
              <a:t>. </a:t>
            </a:r>
            <a:r>
              <a:rPr b="0" lang="ru-RU" sz="1800" strike="noStrike" u="none">
                <a:solidFill>
                  <a:srgbClr val="383838"/>
                </a:solidFill>
                <a:uFillTx/>
                <a:latin typeface="Times New Roman"/>
                <a:ea typeface="Times New Roman"/>
              </a:rPr>
              <a:t>Тербеліс жиілігі 50 Гц                   </a:t>
            </a:r>
            <a:r>
              <a:rPr b="0" lang="en-US" sz="1800" strike="noStrike" u="none">
                <a:solidFill>
                  <a:srgbClr val="383838"/>
                </a:solidFill>
                <a:uFillTx/>
                <a:latin typeface="Times New Roman"/>
                <a:ea typeface="Times New Roman"/>
              </a:rPr>
              <a:t>D</a:t>
            </a: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.</a:t>
            </a:r>
            <a:r>
              <a:rPr b="0" lang="ru-RU" sz="1800" strike="noStrike" u="none">
                <a:solidFill>
                  <a:srgbClr val="383838"/>
                </a:solidFill>
                <a:uFillTx/>
                <a:latin typeface="Times New Roman"/>
                <a:ea typeface="Times New Roman"/>
              </a:rPr>
              <a:t>Тербеліс жиілігі 0,2 Гц</a:t>
            </a:r>
            <a:endParaRPr b="0" lang="en-US" sz="18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61" name="Прямоугольник 1"/>
          <p:cNvSpPr/>
          <p:nvPr/>
        </p:nvSpPr>
        <p:spPr>
          <a:xfrm>
            <a:off x="173160" y="3228840"/>
            <a:ext cx="7483320" cy="916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8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 algn="just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3</a:t>
            </a:r>
            <a:r>
              <a:rPr b="0" lang="ru-RU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. Дененің тепе- теңдік күйінен ең үлкен ығысуы?</a:t>
            </a:r>
            <a:endParaRPr b="0" lang="en-US" sz="18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 algn="just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0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A</a:t>
            </a: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. </a:t>
            </a:r>
            <a:r>
              <a:rPr b="0" lang="ru-RU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амплитуда   </a:t>
            </a:r>
            <a:r>
              <a:rPr b="0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    B</a:t>
            </a: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.</a:t>
            </a:r>
            <a:r>
              <a:rPr b="0" lang="ru-RU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жиілік   </a:t>
            </a:r>
            <a:r>
              <a:rPr b="0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   </a:t>
            </a:r>
            <a:r>
              <a:rPr b="0" lang="ru-RU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С. пероид </a:t>
            </a:r>
            <a:r>
              <a:rPr b="0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</a:t>
            </a: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 </a:t>
            </a:r>
            <a:r>
              <a:rPr b="0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D</a:t>
            </a: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. Тербеліс фазасы </a:t>
            </a:r>
            <a:endParaRPr b="0" lang="en-US" sz="18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62" name="Прямоугольник 10"/>
          <p:cNvSpPr/>
          <p:nvPr/>
        </p:nvSpPr>
        <p:spPr>
          <a:xfrm>
            <a:off x="173160" y="1668600"/>
            <a:ext cx="7483320" cy="1154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7000"/>
              </a:lnSpc>
              <a:spcAft>
                <a:spcPts val="799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8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>
              <a:lnSpc>
                <a:spcPct val="107000"/>
              </a:lnSpc>
              <a:spcAft>
                <a:spcPts val="799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2</a:t>
            </a: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. Қатаңдығы K серіппеде тербеліп жатқан массасы m дене тепе-теңдік күйінен қандай жылдамдықпен өтеді? Тербеліс амплитудасы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А.</a:t>
            </a: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pic>
        <p:nvPicPr>
          <p:cNvPr id="63" name="Рисунок 12" descr=""/>
          <p:cNvPicPr/>
          <p:nvPr/>
        </p:nvPicPr>
        <p:blipFill>
          <a:blip r:embed="rId1"/>
          <a:stretch/>
        </p:blipFill>
        <p:spPr>
          <a:xfrm>
            <a:off x="357120" y="2827440"/>
            <a:ext cx="5086440" cy="601560"/>
          </a:xfrm>
          <a:prstGeom prst="rect">
            <a:avLst/>
          </a:prstGeom>
          <a:ln w="0">
            <a:noFill/>
          </a:ln>
        </p:spPr>
      </p:pic>
      <p:pic>
        <p:nvPicPr>
          <p:cNvPr id="64" name="Рисунок 17" descr=""/>
          <p:cNvPicPr/>
          <p:nvPr/>
        </p:nvPicPr>
        <p:blipFill>
          <a:blip r:embed="rId2"/>
          <a:stretch/>
        </p:blipFill>
        <p:spPr>
          <a:xfrm>
            <a:off x="173160" y="4214880"/>
            <a:ext cx="6759360" cy="936720"/>
          </a:xfrm>
          <a:prstGeom prst="rect">
            <a:avLst/>
          </a:prstGeom>
          <a:ln w="0">
            <a:noFill/>
          </a:ln>
        </p:spPr>
      </p:pic>
      <p:pic>
        <p:nvPicPr>
          <p:cNvPr id="65" name="Рисунок 18" descr=""/>
          <p:cNvPicPr/>
          <p:nvPr/>
        </p:nvPicPr>
        <p:blipFill>
          <a:blip r:embed="rId3"/>
          <a:stretch/>
        </p:blipFill>
        <p:spPr>
          <a:xfrm>
            <a:off x="228600" y="5272200"/>
            <a:ext cx="4705200" cy="771480"/>
          </a:xfrm>
          <a:prstGeom prst="rect">
            <a:avLst/>
          </a:prstGeom>
          <a:ln w="0">
            <a:noFill/>
          </a:ln>
        </p:spPr>
      </p:pic>
      <p:pic>
        <p:nvPicPr>
          <p:cNvPr id="66" name="Рисунок 19" descr=""/>
          <p:cNvPicPr/>
          <p:nvPr/>
        </p:nvPicPr>
        <p:blipFill>
          <a:blip r:embed="rId4"/>
          <a:stretch/>
        </p:blipFill>
        <p:spPr>
          <a:xfrm>
            <a:off x="5443560" y="5478480"/>
            <a:ext cx="1959120" cy="1130400"/>
          </a:xfrm>
          <a:prstGeom prst="rect">
            <a:avLst/>
          </a:prstGeom>
          <a:ln w="0">
            <a:noFill/>
          </a:ln>
        </p:spPr>
      </p:pic>
      <p:pic>
        <p:nvPicPr>
          <p:cNvPr id="67" name="Рисунок 20" descr=""/>
          <p:cNvPicPr/>
          <p:nvPr/>
        </p:nvPicPr>
        <p:blipFill>
          <a:blip r:embed="rId5"/>
          <a:stretch/>
        </p:blipFill>
        <p:spPr>
          <a:xfrm>
            <a:off x="228600" y="6164280"/>
            <a:ext cx="4838760" cy="542880"/>
          </a:xfrm>
          <a:prstGeom prst="rect">
            <a:avLst/>
          </a:prstGeom>
          <a:ln w="0">
            <a:noFill/>
          </a:ln>
        </p:spPr>
      </p:pic>
      <p:sp>
        <p:nvSpPr>
          <p:cNvPr id="68" name="Прямоугольник 1"/>
          <p:cNvSpPr/>
          <p:nvPr/>
        </p:nvSpPr>
        <p:spPr>
          <a:xfrm>
            <a:off x="2591640" y="6480"/>
            <a:ext cx="2554560" cy="654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ctr"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Жеке жұмыс</a:t>
            </a:r>
            <a:endParaRPr b="0" lang="en-US" sz="3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880" cy="1325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685800"/>
                <a:tab algn="l" pos="1371600"/>
                <a:tab algn="l" pos="2057400"/>
                <a:tab algn="l" pos="2743200"/>
                <a:tab algn="l" pos="3429000"/>
                <a:tab algn="l" pos="4114800"/>
                <a:tab algn="l" pos="4800600"/>
                <a:tab algn="l" pos="5486400"/>
                <a:tab algn="l" pos="6172200"/>
                <a:tab algn="l" pos="6858000"/>
                <a:tab algn="l" pos="7543800"/>
                <a:tab algn="l" pos="8229600"/>
                <a:tab algn="l" pos="8915400"/>
                <a:tab algn="l" pos="9601200"/>
                <a:tab algn="l" pos="102870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Жауабы</a:t>
            </a:r>
            <a:r>
              <a:rPr b="0" lang="en-US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:</a:t>
            </a:r>
            <a:br>
              <a:rPr sz="2800"/>
            </a:b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1.</a:t>
            </a:r>
            <a:r>
              <a:rPr b="0" lang="en-US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B   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2.</a:t>
            </a:r>
            <a:r>
              <a:rPr b="0" lang="en-US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D  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3. </a:t>
            </a:r>
            <a:r>
              <a:rPr b="0" lang="en-US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A   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4. С</a:t>
            </a:r>
            <a:r>
              <a:rPr b="0" lang="en-US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 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5. А</a:t>
            </a:r>
            <a:endParaRPr b="0" lang="en-US" sz="28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738000" y="2576520"/>
            <a:ext cx="7886520" cy="1325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>
              <a:lnSpc>
                <a:spcPct val="90000"/>
              </a:lnSpc>
              <a:buNone/>
              <a:tabLst>
                <a:tab algn="l" pos="0"/>
                <a:tab algn="l" pos="685800"/>
                <a:tab algn="l" pos="1371600"/>
                <a:tab algn="l" pos="2057400"/>
                <a:tab algn="l" pos="2743200"/>
                <a:tab algn="l" pos="3429000"/>
                <a:tab algn="l" pos="4114800"/>
                <a:tab algn="l" pos="4800600"/>
                <a:tab algn="l" pos="5486400"/>
                <a:tab algn="l" pos="6172200"/>
                <a:tab algn="l" pos="6858000"/>
                <a:tab algn="l" pos="7543800"/>
                <a:tab algn="l" pos="8229600"/>
                <a:tab algn="l" pos="8915400"/>
                <a:tab algn="l" pos="9601200"/>
                <a:tab algn="l" pos="10287000"/>
              </a:tabLst>
            </a:pPr>
            <a:r>
              <a:rPr b="1" lang="kk-KZ" sz="33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НАЗАРЛАРЫҢЫЗҒА РАХМЕТ!!!</a:t>
            </a:r>
            <a:endParaRPr b="0" lang="en-US" sz="33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"/>
          <p:cNvSpPr txBox="1"/>
          <p:nvPr/>
        </p:nvSpPr>
        <p:spPr>
          <a:xfrm>
            <a:off x="385920" y="1125360"/>
            <a:ext cx="8229600" cy="37008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514440" indent="-514440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Times New Roman"/>
              <a:buAutoNum type="arabicPeriod"/>
              <a:tabLst>
                <a:tab algn="l" pos="685800"/>
                <a:tab algn="l" pos="1371600"/>
                <a:tab algn="l" pos="2057400"/>
                <a:tab algn="l" pos="2743200"/>
                <a:tab algn="l" pos="3429000"/>
                <a:tab algn="l" pos="4114800"/>
                <a:tab algn="l" pos="4800600"/>
                <a:tab algn="l" pos="5486400"/>
                <a:tab algn="l" pos="6172200"/>
                <a:tab algn="l" pos="6858000"/>
                <a:tab algn="l" pos="7543800"/>
                <a:tab algn="l" pos="8229600"/>
                <a:tab algn="l" pos="8915400"/>
                <a:tab algn="l" pos="9601200"/>
                <a:tab algn="l" pos="102870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Серіппелі маятник тербеліс кезінде энергияның қандай түрлері жүзеге асады?</a:t>
            </a:r>
            <a:endParaRPr b="0" lang="en-US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514440" indent="-514440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Times New Roman"/>
              <a:buAutoNum type="arabicPeriod"/>
              <a:tabLst>
                <a:tab algn="l" pos="685800"/>
                <a:tab algn="l" pos="1371600"/>
                <a:tab algn="l" pos="2057400"/>
                <a:tab algn="l" pos="2743200"/>
                <a:tab algn="l" pos="3429000"/>
                <a:tab algn="l" pos="4114800"/>
                <a:tab algn="l" pos="4800600"/>
                <a:tab algn="l" pos="5486400"/>
                <a:tab algn="l" pos="6172200"/>
                <a:tab algn="l" pos="6858000"/>
                <a:tab algn="l" pos="7543800"/>
                <a:tab algn="l" pos="8229600"/>
                <a:tab algn="l" pos="8915400"/>
                <a:tab algn="l" pos="9601200"/>
                <a:tab algn="l" pos="102870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Математикалық маятник тербелісі кезінде энергияның қандай түрлері жүзеге асады?</a:t>
            </a:r>
            <a:endParaRPr b="0" lang="en-US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514440" indent="-514440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Times New Roman"/>
              <a:buAutoNum type="arabicPeriod"/>
              <a:tabLst>
                <a:tab algn="l" pos="685800"/>
                <a:tab algn="l" pos="1371600"/>
                <a:tab algn="l" pos="2057400"/>
                <a:tab algn="l" pos="2743200"/>
                <a:tab algn="l" pos="3429000"/>
                <a:tab algn="l" pos="4114800"/>
                <a:tab algn="l" pos="4800600"/>
                <a:tab algn="l" pos="5486400"/>
                <a:tab algn="l" pos="6172200"/>
                <a:tab algn="l" pos="6858000"/>
                <a:tab algn="l" pos="7543800"/>
                <a:tab algn="l" pos="8229600"/>
                <a:tab algn="l" pos="8915400"/>
                <a:tab algn="l" pos="9601200"/>
                <a:tab algn="l" pos="102870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Тербелістегі дененің жылдамдығын қалай анықтауға болады?</a:t>
            </a:r>
            <a:endParaRPr b="0" lang="en-US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514440" indent="-514440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Times New Roman"/>
              <a:buAutoNum type="arabicPeriod"/>
              <a:tabLst>
                <a:tab algn="l" pos="685800"/>
                <a:tab algn="l" pos="1371600"/>
                <a:tab algn="l" pos="2057400"/>
                <a:tab algn="l" pos="2743200"/>
                <a:tab algn="l" pos="3429000"/>
                <a:tab algn="l" pos="4114800"/>
                <a:tab algn="l" pos="4800600"/>
                <a:tab algn="l" pos="5486400"/>
                <a:tab algn="l" pos="6172200"/>
                <a:tab algn="l" pos="6858000"/>
                <a:tab algn="l" pos="7543800"/>
                <a:tab algn="l" pos="8229600"/>
                <a:tab algn="l" pos="8915400"/>
                <a:tab algn="l" pos="9601200"/>
                <a:tab algn="l" pos="102870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Тербелмелі қозғалыс дегеніміз не?</a:t>
            </a:r>
            <a:endParaRPr b="0" lang="en-US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514440" indent="-514440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Times New Roman"/>
              <a:buAutoNum type="arabicPeriod"/>
              <a:tabLst>
                <a:tab algn="l" pos="685800"/>
                <a:tab algn="l" pos="1371600"/>
                <a:tab algn="l" pos="2057400"/>
                <a:tab algn="l" pos="2743200"/>
                <a:tab algn="l" pos="3429000"/>
                <a:tab algn="l" pos="4114800"/>
                <a:tab algn="l" pos="4800600"/>
                <a:tab algn="l" pos="5486400"/>
                <a:tab algn="l" pos="6172200"/>
                <a:tab algn="l" pos="6858000"/>
                <a:tab algn="l" pos="7543800"/>
                <a:tab algn="l" pos="8229600"/>
                <a:tab algn="l" pos="8915400"/>
                <a:tab algn="l" pos="9601200"/>
                <a:tab algn="l" pos="10287000"/>
              </a:tabLst>
            </a:pPr>
            <a:endParaRPr b="0" lang="en-US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7" name="Прямоугольник 3" descr=""/>
          <p:cNvPicPr/>
          <p:nvPr/>
        </p:nvPicPr>
        <p:blipFill>
          <a:blip r:embed="rId1"/>
          <a:stretch/>
        </p:blipFill>
        <p:spPr>
          <a:xfrm>
            <a:off x="176040" y="152280"/>
            <a:ext cx="8643960" cy="1073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nodeType="clickEffect" fill="hold">
                      <p:stCondLst>
                        <p:cond delay="indefinite"/>
                      </p:stCondLst>
                      <p:childTnLst>
                        <p:par>
                          <p:cTn id="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nodeType="clickEffect" fill="hold">
                      <p:stCondLst>
                        <p:cond delay="indefinite"/>
                      </p:stCondLst>
                      <p:childTnLst>
                        <p:par>
                          <p:cTn id="1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nodeType="clickEffect" fill="hold">
                      <p:stCondLst>
                        <p:cond delay="indefinite"/>
                      </p:stCondLst>
                      <p:childTnLst>
                        <p:par>
                          <p:cTn id="1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nodeType="clickEffect" fill="hold">
                      <p:stCondLst>
                        <p:cond delay="indefinite"/>
                      </p:stCondLst>
                      <p:childTnLst>
                        <p:par>
                          <p:cTn id="2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nodeType="clickEffect" fill="hold">
                      <p:stCondLst>
                        <p:cond delay="indefinite"/>
                      </p:stCondLst>
                      <p:childTnLst>
                        <p:par>
                          <p:cTn id="2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41360" y="1330200"/>
            <a:ext cx="8702640" cy="3043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685800"/>
                <a:tab algn="l" pos="1371600"/>
                <a:tab algn="l" pos="2057400"/>
                <a:tab algn="l" pos="2743200"/>
                <a:tab algn="l" pos="3429000"/>
                <a:tab algn="l" pos="4114800"/>
                <a:tab algn="l" pos="4800600"/>
                <a:tab algn="l" pos="5486400"/>
                <a:tab algn="l" pos="6172200"/>
                <a:tab algn="l" pos="6858000"/>
                <a:tab algn="l" pos="7543800"/>
                <a:tab algn="l" pos="8229600"/>
                <a:tab algn="l" pos="8915400"/>
                <a:tab algn="l" pos="9601200"/>
                <a:tab algn="l" pos="10287000"/>
              </a:tabLst>
            </a:pPr>
            <a:br>
              <a:rPr sz="3200"/>
            </a:br>
            <a:br>
              <a:rPr sz="3200"/>
            </a:br>
            <a:br>
              <a:rPr sz="3200"/>
            </a:br>
            <a:r>
              <a:rPr b="1" lang="ru-RU" sz="4300" strike="noStrike" u="none">
                <a:solidFill>
                  <a:srgbClr val="385723"/>
                </a:solidFill>
                <a:uFillTx/>
                <a:latin typeface="Times New Roman"/>
                <a:ea typeface="Times New Roman"/>
              </a:rPr>
              <a:t>Тербелмелі қозғалыстың теңдеуі</a:t>
            </a:r>
            <a:br>
              <a:rPr sz="3200"/>
            </a:br>
            <a:br>
              <a:rPr sz="3200"/>
            </a:br>
            <a:endParaRPr b="0" lang="en-US" sz="43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27120" y="215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685800"/>
                <a:tab algn="l" pos="1371600"/>
                <a:tab algn="l" pos="2057400"/>
                <a:tab algn="l" pos="2743200"/>
                <a:tab algn="l" pos="3429000"/>
                <a:tab algn="l" pos="4114800"/>
                <a:tab algn="l" pos="4800600"/>
                <a:tab algn="l" pos="5486400"/>
                <a:tab algn="l" pos="6172200"/>
                <a:tab algn="l" pos="6858000"/>
                <a:tab algn="l" pos="7543800"/>
                <a:tab algn="l" pos="8229600"/>
                <a:tab algn="l" pos="8915400"/>
                <a:tab algn="l" pos="9601200"/>
                <a:tab algn="l" pos="10287000"/>
              </a:tabLst>
            </a:pPr>
            <a:r>
              <a:rPr b="1" lang="kk-KZ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Оқу мақсаты:</a:t>
            </a:r>
            <a:endParaRPr b="0" lang="en-US" sz="32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10" name="Rectangle 6"/>
          <p:cNvSpPr/>
          <p:nvPr/>
        </p:nvSpPr>
        <p:spPr>
          <a:xfrm>
            <a:off x="819000" y="1195560"/>
            <a:ext cx="8120160" cy="2045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0000"/>
                </a:solidFill>
                <a:uFillTx/>
                <a:latin typeface="Times New Roman"/>
              </a:rPr>
              <a:t>9.2.5.5 - гармониялық тербелістердің графиктері бойынша координатаның, жылдамдықтың және үдеудің теңдеулерін жаза білу</a:t>
            </a:r>
            <a:endParaRPr b="0" lang="en-US" sz="3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54120" y="215640"/>
            <a:ext cx="7772400" cy="1143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685800"/>
                <a:tab algn="l" pos="1371600"/>
                <a:tab algn="l" pos="2057400"/>
                <a:tab algn="l" pos="2743200"/>
                <a:tab algn="l" pos="3429000"/>
                <a:tab algn="l" pos="4114800"/>
                <a:tab algn="l" pos="4800600"/>
                <a:tab algn="l" pos="5486400"/>
                <a:tab algn="l" pos="6172200"/>
                <a:tab algn="l" pos="6858000"/>
                <a:tab algn="l" pos="7543800"/>
                <a:tab algn="l" pos="8229600"/>
                <a:tab algn="l" pos="8915400"/>
                <a:tab algn="l" pos="9601200"/>
                <a:tab algn="l" pos="10287000"/>
              </a:tabLst>
            </a:pPr>
            <a:r>
              <a:rPr b="1" lang="kk-KZ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Бағалау критерийі:</a:t>
            </a:r>
            <a:endParaRPr b="0" lang="en-US" sz="32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12" name="Rectangle 6"/>
          <p:cNvSpPr/>
          <p:nvPr/>
        </p:nvSpPr>
        <p:spPr>
          <a:xfrm>
            <a:off x="819000" y="1195560"/>
            <a:ext cx="8120160" cy="2415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marL="343080" indent="-343080">
              <a:spcBef>
                <a:spcPts val="1001"/>
              </a:spcBef>
              <a:buClr>
                <a:srgbClr val="5b9bd5"/>
              </a:buClr>
              <a:buSzPct val="80000"/>
              <a:buFont typeface="Wingdings 3" charset="2"/>
              <a:buChar char="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гармониялық тербелістердің графиктері бойынша координатаның, жылдамдықтың және үдеудің теңдеулерін сипаттайды;</a:t>
            </a: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 marL="343080" indent="-343080">
              <a:spcBef>
                <a:spcPts val="1001"/>
              </a:spcBef>
              <a:buClr>
                <a:srgbClr val="5b9bd5"/>
              </a:buClr>
              <a:buSzPct val="80000"/>
              <a:buFont typeface="Wingdings 3" charset="2"/>
              <a:buChar char="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гармониялық тербелістердің графиктері бойынша координатаның, жылдамдықтың және үдеудің теңдеулерін есептер шығаруда қолданады;</a:t>
            </a: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31720" y="149400"/>
            <a:ext cx="7997760" cy="955440"/>
          </a:xfrm>
          <a:prstGeom prst="rect">
            <a:avLst/>
          </a:prstGeom>
          <a:solidFill>
            <a:srgbClr val="dddddd"/>
          </a:solidFill>
          <a:ln w="9360">
            <a:solidFill>
              <a:srgbClr val="b2b2b2"/>
            </a:solidFill>
            <a:miter/>
          </a:ln>
        </p:spPr>
        <p:txBody>
          <a:bodyPr lIns="90000" rIns="90000" tIns="46800" bIns="46800" anchor="t">
            <a:noAutofit/>
          </a:bodyPr>
          <a:p>
            <a:pPr indent="0">
              <a:lnSpc>
                <a:spcPct val="90000"/>
              </a:lnSpc>
              <a:spcBef>
                <a:spcPts val="1749"/>
              </a:spcBef>
              <a:buNone/>
              <a:tabLst>
                <a:tab algn="l" pos="0"/>
                <a:tab algn="l" pos="685800"/>
                <a:tab algn="l" pos="1371600"/>
                <a:tab algn="l" pos="2057400"/>
                <a:tab algn="l" pos="2743200"/>
                <a:tab algn="l" pos="3429000"/>
                <a:tab algn="l" pos="4114800"/>
                <a:tab algn="l" pos="4800600"/>
                <a:tab algn="l" pos="5486400"/>
                <a:tab algn="l" pos="6172200"/>
                <a:tab algn="l" pos="6858000"/>
                <a:tab algn="l" pos="7543800"/>
                <a:tab algn="l" pos="8229600"/>
                <a:tab algn="l" pos="8915400"/>
                <a:tab algn="l" pos="9601200"/>
                <a:tab algn="l" pos="10287000"/>
              </a:tabLst>
            </a:pPr>
            <a:r>
              <a:rPr b="1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Тербелістегі дененің координатасы. Тербелмелі қозғалыс теңдеуі</a:t>
            </a:r>
            <a:endParaRPr b="0" lang="en-US" sz="28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pic>
        <p:nvPicPr>
          <p:cNvPr id="14" name="Объект 3" descr=""/>
          <p:cNvPicPr/>
          <p:nvPr/>
        </p:nvPicPr>
        <p:blipFill>
          <a:blip r:embed="rId1"/>
          <a:stretch/>
        </p:blipFill>
        <p:spPr>
          <a:xfrm>
            <a:off x="5327640" y="3206880"/>
            <a:ext cx="2028960" cy="685800"/>
          </a:xfrm>
          <a:prstGeom prst="rect">
            <a:avLst/>
          </a:prstGeom>
          <a:ln w="0">
            <a:noFill/>
          </a:ln>
        </p:spPr>
      </p:pic>
      <p:pic>
        <p:nvPicPr>
          <p:cNvPr id="15" name="Рисунок 4" descr=""/>
          <p:cNvPicPr/>
          <p:nvPr/>
        </p:nvPicPr>
        <p:blipFill>
          <a:blip r:embed="rId2"/>
          <a:stretch/>
        </p:blipFill>
        <p:spPr>
          <a:xfrm>
            <a:off x="1347840" y="3206880"/>
            <a:ext cx="1704960" cy="685800"/>
          </a:xfrm>
          <a:prstGeom prst="rect">
            <a:avLst/>
          </a:prstGeom>
          <a:ln w="0">
            <a:noFill/>
          </a:ln>
        </p:spPr>
      </p:pic>
      <p:pic>
        <p:nvPicPr>
          <p:cNvPr id="16" name="Рисунок 5" descr=""/>
          <p:cNvPicPr/>
          <p:nvPr/>
        </p:nvPicPr>
        <p:blipFill>
          <a:blip r:embed="rId3"/>
          <a:stretch/>
        </p:blipFill>
        <p:spPr>
          <a:xfrm>
            <a:off x="1347840" y="4255920"/>
            <a:ext cx="6145200" cy="2279880"/>
          </a:xfrm>
          <a:prstGeom prst="rect">
            <a:avLst/>
          </a:prstGeom>
          <a:ln w="0">
            <a:noFill/>
          </a:ln>
        </p:spPr>
      </p:pic>
      <p:sp>
        <p:nvSpPr>
          <p:cNvPr id="17" name="Прямоугольник 1"/>
          <p:cNvSpPr/>
          <p:nvPr/>
        </p:nvSpPr>
        <p:spPr>
          <a:xfrm>
            <a:off x="1177920" y="1442880"/>
            <a:ext cx="6927840" cy="1557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Гармониялық тербелістер — физикалық шамасы уақыт өтуімен синусоидалы немесе косинусоидалы заңдылықтар бойынша өзгеріп тұратын тербелістер.</a:t>
            </a: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3" dur="indefinite" restart="never" nodeType="tmRoot">
          <p:childTnLst>
            <p:seq>
              <p:cTn id="34" dur="indefinite" nodeType="mainSeq">
                <p:childTnLst>
                  <p:par>
                    <p:cTn id="35" nodeType="clickEffect" fill="hold">
                      <p:stCondLst>
                        <p:cond delay="indefinite"/>
                      </p:stCondLst>
                      <p:childTnLst>
                        <p:par>
                          <p:cTn id="3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nodeType="clickEffect" fill="hold">
                      <p:stCondLst>
                        <p:cond delay="indefinite"/>
                      </p:stCondLst>
                      <p:childTnLst>
                        <p:par>
                          <p:cTn id="43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4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nodeType="clickEffect" fill="hold">
                      <p:stCondLst>
                        <p:cond delay="indefinite"/>
                      </p:stCondLst>
                      <p:childTnLst>
                        <p:par>
                          <p:cTn id="49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0" nodeType="clickEffect" fill="hold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 additive="repl"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nodeType="clickEffect" fill="hold">
                      <p:stCondLst>
                        <p:cond delay="indefinite"/>
                      </p:stCondLst>
                      <p:childTnLst>
                        <p:par>
                          <p:cTn id="5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5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 additive="repl"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nodeType="clickEffect" fill="hold">
                      <p:stCondLst>
                        <p:cond delay="indefinite"/>
                      </p:stCondLst>
                      <p:childTnLst>
                        <p:par>
                          <p:cTn id="59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0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6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235080" y="272520"/>
            <a:ext cx="8426160" cy="538200"/>
          </a:xfrm>
          <a:prstGeom prst="rect">
            <a:avLst/>
          </a:prstGeom>
          <a:solidFill>
            <a:srgbClr val="dddddd"/>
          </a:solidFill>
          <a:ln w="9360">
            <a:solidFill>
              <a:srgbClr val="b2b2b2"/>
            </a:solidFill>
            <a:miter/>
          </a:ln>
        </p:spPr>
        <p:txBody>
          <a:bodyPr lIns="90000" rIns="90000" tIns="46800" bIns="46800" anchor="t">
            <a:noAutofit/>
          </a:bodyPr>
          <a:p>
            <a:pPr indent="0">
              <a:lnSpc>
                <a:spcPct val="90000"/>
              </a:lnSpc>
              <a:spcBef>
                <a:spcPts val="2001"/>
              </a:spcBef>
              <a:buNone/>
              <a:tabLst>
                <a:tab algn="l" pos="0"/>
                <a:tab algn="l" pos="685800"/>
                <a:tab algn="l" pos="1371600"/>
                <a:tab algn="l" pos="2057400"/>
                <a:tab algn="l" pos="2743200"/>
                <a:tab algn="l" pos="3429000"/>
                <a:tab algn="l" pos="4114800"/>
                <a:tab algn="l" pos="4800600"/>
                <a:tab algn="l" pos="5486400"/>
                <a:tab algn="l" pos="6172200"/>
                <a:tab algn="l" pos="6858000"/>
                <a:tab algn="l" pos="7543800"/>
                <a:tab algn="l" pos="8229600"/>
                <a:tab algn="l" pos="8915400"/>
                <a:tab algn="l" pos="9601200"/>
                <a:tab algn="l" pos="10287000"/>
              </a:tabLst>
            </a:pPr>
            <a:r>
              <a:rPr b="1" lang="kk-KZ" sz="3200" strike="noStrike" u="none">
                <a:solidFill>
                  <a:srgbClr val="000000"/>
                </a:solidFill>
                <a:uFillTx/>
                <a:latin typeface="Times New Roman"/>
                <a:ea typeface="楷体_GB2312"/>
              </a:rPr>
              <a:t>Гармониялық тербелістің сипаттамалары</a:t>
            </a:r>
            <a:r>
              <a:rPr b="1" lang="zh-CN" sz="3200" strike="noStrike" u="none">
                <a:solidFill>
                  <a:srgbClr val="000000"/>
                </a:solidFill>
                <a:uFillTx/>
                <a:latin typeface="Times New Roman"/>
                <a:ea typeface="楷体_GB2312"/>
              </a:rPr>
              <a:t>：</a:t>
            </a:r>
            <a:endParaRPr b="0" lang="en-US" sz="32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19" name="Text Box 7"/>
          <p:cNvSpPr/>
          <p:nvPr/>
        </p:nvSpPr>
        <p:spPr>
          <a:xfrm>
            <a:off x="450720" y="5186520"/>
            <a:ext cx="838368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spcBef>
                <a:spcPts val="15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cc0000"/>
                </a:solidFill>
                <a:uFillTx/>
                <a:latin typeface="Times New Roman"/>
                <a:ea typeface="楷体_GB2312"/>
              </a:rPr>
              <a:t>Период </a:t>
            </a:r>
            <a:r>
              <a:rPr b="1" i="1" lang="en-US" sz="2400" strike="noStrike" u="none">
                <a:solidFill>
                  <a:srgbClr val="cc0000"/>
                </a:solidFill>
                <a:uFillTx/>
                <a:latin typeface="Times New Roman"/>
                <a:ea typeface="楷体_GB2312"/>
              </a:rPr>
              <a:t>T</a:t>
            </a:r>
            <a:r>
              <a:rPr b="1" lang="zh-CN" sz="2400" strike="noStrike" u="none">
                <a:solidFill>
                  <a:srgbClr val="cc0000"/>
                </a:solidFill>
                <a:uFillTx/>
                <a:latin typeface="Times New Roman"/>
                <a:ea typeface="楷体_GB2312"/>
              </a:rPr>
              <a:t>：</a:t>
            </a:r>
            <a:r>
              <a:rPr b="1" lang="kk-KZ" sz="2400" strike="noStrike" u="none">
                <a:solidFill>
                  <a:srgbClr val="cc0000"/>
                </a:solidFill>
                <a:uFillTx/>
                <a:latin typeface="Times New Roman"/>
                <a:ea typeface="楷体_GB2312"/>
              </a:rPr>
              <a:t>толық бір тербеліске кеткен уақыт</a:t>
            </a:r>
            <a:r>
              <a:rPr b="1" lang="zh-CN" sz="2400" strike="noStrike" u="none">
                <a:solidFill>
                  <a:srgbClr val="cc0000"/>
                </a:solidFill>
                <a:uFillTx/>
                <a:latin typeface="Arial"/>
                <a:ea typeface="楷体_GB2312"/>
              </a:rPr>
              <a:t>。</a:t>
            </a: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mc:AlternateContent>
        <mc:Choice xmlns:a14="http://schemas.microsoft.com/office/drawing/2010/main" Requires="a14">
          <p:sp>
            <p:nvSpPr>
              <p:cNvPr id="20" name="Object 8"/>
              <p:cNvSpPr txBox="1"/>
              <p:nvPr/>
            </p:nvSpPr>
            <p:spPr>
              <a:xfrm>
                <a:off x="1133640" y="5808600"/>
                <a:ext cx="1071360" cy="852480"/>
              </a:xfrm>
              <a:prstGeom prst="rect">
                <a:avLst/>
              </a:prstGeom>
            </p:spPr>
            <p:txBody>
              <a:bodyPr/>
              <a:p>
                <a14:m>
                  <m:oMath xmlns:m="http://schemas.openxmlformats.org/officeDocument/2006/math">
                    <m:r>
                      <m:t xml:space="preserve">T</m:t>
                    </m:r>
                    <m:r>
                      <m:t xml:space="preserve">=</m:t>
                    </m:r>
                    <m:f>
                      <m:num>
                        <m:r>
                          <m:t xml:space="preserve">2</m:t>
                        </m:r>
                        <m:r>
                          <m:t xml:space="preserve">π</m:t>
                        </m:r>
                      </m:num>
                      <m:den>
                        <m:r>
                          <m:t xml:space="preserve">ω</m:t>
                        </m:r>
                        <m:r>
                          <m:t xml:space="preserve">0</m:t>
                        </m:r>
                      </m:den>
                    </m:f>
                  </m:oMath>
                </a14:m>
              </a:p>
            </p:txBody>
          </p:sp>
        </mc:Choice>
        <mc:Fallback/>
      </mc:AlternateContent>
      <p:sp>
        <p:nvSpPr>
          <p:cNvPr id="21" name="TextBox 1"/>
          <p:cNvSpPr/>
          <p:nvPr/>
        </p:nvSpPr>
        <p:spPr>
          <a:xfrm>
            <a:off x="2441520" y="6000840"/>
            <a:ext cx="37353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</a:rPr>
              <a:t>өлшем бірлігі секунд (с)</a:t>
            </a: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mc:AlternateContent>
        <mc:Choice xmlns:a14="http://schemas.microsoft.com/office/drawing/2010/main" Requires="a14">
          <p:sp>
            <p:nvSpPr>
              <p:cNvPr id="22" name="Object 2"/>
              <p:cNvSpPr txBox="1"/>
              <p:nvPr/>
            </p:nvSpPr>
            <p:spPr>
              <a:xfrm>
                <a:off x="1913040" y="1225440"/>
                <a:ext cx="5298840" cy="711360"/>
              </a:xfrm>
              <a:prstGeom prst="rect">
                <a:avLst/>
              </a:prstGeom>
            </p:spPr>
            <p:txBody>
              <a:bodyPr/>
              <a:p>
                <a14:m>
                  <m:oMath xmlns:m="http://schemas.openxmlformats.org/officeDocument/2006/math">
                    <m:r>
                      <m:t xml:space="preserve">x</m:t>
                    </m:r>
                    <m:r>
                      <m:t xml:space="preserve">=</m:t>
                    </m:r>
                    <m:r>
                      <m:t xml:space="preserve">A</m:t>
                    </m:r>
                    <m:r>
                      <m:t xml:space="preserve">⋅</m:t>
                    </m:r>
                    <m:r>
                      <m:rPr>
                        <m:lit/>
                        <m:nor/>
                      </m:rPr>
                      <m:t xml:space="preserve">cos</m:t>
                    </m:r>
                    <m:d>
                      <m:dPr>
                        <m:begChr m:val="("/>
                        <m:endChr m:val=")"/>
                      </m:dPr>
                      <m:e>
                        <m:r>
                          <m:t xml:space="preserve">ω</m:t>
                        </m:r>
                        <m:r>
                          <m:t xml:space="preserve">0</m:t>
                        </m:r>
                        <m:r>
                          <m:t xml:space="preserve">t</m:t>
                        </m:r>
                        <m:r>
                          <m:t xml:space="preserve">+</m:t>
                        </m:r>
                        <m:r>
                          <m:t xml:space="preserve">ϕ</m:t>
                        </m:r>
                        <m:r>
                          <m:t xml:space="preserve">0</m:t>
                        </m:r>
                      </m:e>
                    </m:d>
                  </m:oMath>
                </a14:m>
              </a:p>
            </p:txBody>
          </p:sp>
        </mc:Choice>
        <mc:Fallback/>
      </mc:AlternateContent>
      <p:sp>
        <p:nvSpPr>
          <p:cNvPr id="23" name="Text Box 4"/>
          <p:cNvSpPr/>
          <p:nvPr/>
        </p:nvSpPr>
        <p:spPr>
          <a:xfrm>
            <a:off x="189000" y="4411800"/>
            <a:ext cx="864864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spcBef>
                <a:spcPts val="15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楷体_GB2312"/>
              </a:rPr>
              <a:t>Гармониялық тербелістің периоды </a:t>
            </a:r>
            <a:r>
              <a:rPr b="1" i="1" lang="en-US" sz="2400" strike="noStrike" u="none">
                <a:solidFill>
                  <a:srgbClr val="000000"/>
                </a:solidFill>
                <a:uFillTx/>
                <a:latin typeface="Times New Roman"/>
                <a:ea typeface="楷体_GB2312"/>
              </a:rPr>
              <a:t>T</a:t>
            </a: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楷体_GB2312"/>
              </a:rPr>
              <a:t>, жиілігі </a:t>
            </a:r>
            <a:r>
              <a:rPr b="1" i="1" lang="en-US" sz="2400" strike="noStrike" u="none">
                <a:solidFill>
                  <a:srgbClr val="000000"/>
                </a:solidFill>
                <a:uFillTx/>
                <a:latin typeface="Times New Roman"/>
                <a:ea typeface="楷体_GB2312"/>
              </a:rPr>
              <a:t>ν</a:t>
            </a:r>
            <a:r>
              <a:rPr b="1" i="1" lang="kk-KZ" sz="2400" strike="noStrike" u="none">
                <a:solidFill>
                  <a:srgbClr val="000000"/>
                </a:solidFill>
                <a:uFillTx/>
                <a:latin typeface="Times New Roman"/>
                <a:ea typeface="楷体_GB2312"/>
              </a:rPr>
              <a:t>,</a:t>
            </a: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楷体_GB2312"/>
              </a:rPr>
              <a:t> циклдік жиілігі </a:t>
            </a:r>
            <a:r>
              <a:rPr b="1" i="1" lang="en-US" sz="2400" strike="noStrike" u="none">
                <a:solidFill>
                  <a:srgbClr val="000000"/>
                </a:solidFill>
                <a:uFillTx/>
                <a:latin typeface="Times New Roman"/>
                <a:ea typeface="楷体_GB2312"/>
              </a:rPr>
              <a:t>ω</a:t>
            </a: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pic>
        <p:nvPicPr>
          <p:cNvPr id="24" name="Рисунок 13" descr="http://edu.dvgups.ru/METDOC/ENF/PHIZIK/PHIZIK/METOD/M1/Image8923.gif"/>
          <p:cNvPicPr/>
          <p:nvPr/>
        </p:nvPicPr>
        <p:blipFill>
          <a:blip r:embed="rId1"/>
          <a:stretch/>
        </p:blipFill>
        <p:spPr>
          <a:xfrm>
            <a:off x="5114880" y="2379600"/>
            <a:ext cx="3632400" cy="1971720"/>
          </a:xfrm>
          <a:prstGeom prst="rect">
            <a:avLst/>
          </a:prstGeom>
          <a:ln w="0">
            <a:noFill/>
          </a:ln>
        </p:spPr>
      </p:pic>
      <mc:AlternateContent>
        <mc:Choice xmlns:a14="http://schemas.microsoft.com/office/drawing/2010/main" Requires="a14">
          <p:sp>
            <p:nvSpPr>
              <p:cNvPr id="25" name="Объект 2"/>
              <p:cNvSpPr txBox="1"/>
              <p:nvPr/>
            </p:nvSpPr>
            <p:spPr>
              <a:xfrm>
                <a:off x="7788240" y="4968720"/>
                <a:ext cx="852480" cy="852480"/>
              </a:xfrm>
              <a:prstGeom prst="rect">
                <a:avLst/>
              </a:prstGeom>
            </p:spPr>
            <p:txBody>
              <a:bodyPr/>
              <a:p>
                <a14:m>
                  <m:oMath xmlns:m="http://schemas.openxmlformats.org/officeDocument/2006/math">
                    <m:r>
                      <m:t xml:space="preserve">T</m:t>
                    </m:r>
                    <m:r>
                      <m:t xml:space="preserve">=</m:t>
                    </m:r>
                    <m:f>
                      <m:num>
                        <m:r>
                          <m:t xml:space="preserve">t</m:t>
                        </m:r>
                      </m:num>
                      <m:den>
                        <m:r>
                          <m:t xml:space="preserve">n</m:t>
                        </m:r>
                      </m:den>
                    </m:f>
                  </m:oMath>
                </a14:m>
              </a:p>
            </p:txBody>
          </p:sp>
        </mc:Choice>
        <mc:Fallback/>
      </mc:AlternateContent>
      <p:pic>
        <p:nvPicPr>
          <p:cNvPr id="26" name="Picture 11" descr="C:\Users\Lenovo\Desktop\Айжан\Суреттер\График.jpg"/>
          <p:cNvPicPr/>
          <p:nvPr/>
        </p:nvPicPr>
        <p:blipFill>
          <a:blip r:embed="rId2"/>
          <a:stretch/>
        </p:blipFill>
        <p:spPr>
          <a:xfrm>
            <a:off x="754200" y="2379600"/>
            <a:ext cx="3375000" cy="19447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65" dur="indefinite" restart="never" nodeType="tmRoot">
          <p:childTnLst>
            <p:seq>
              <p:cTn id="66" dur="indefinite" nodeType="mainSeq">
                <p:childTnLst>
                  <p:par>
                    <p:cTn id="67" nodeType="clickEffect" fill="hold">
                      <p:stCondLst>
                        <p:cond delay="indefinite"/>
                      </p:stCondLst>
                      <p:childTnLst>
                        <p:par>
                          <p:cTn id="6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9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7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7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nodeType="clickEffect" fill="hold">
                      <p:stCondLst>
                        <p:cond delay="indefinite"/>
                      </p:stCondLst>
                      <p:childTnLst>
                        <p:par>
                          <p:cTn id="75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76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7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7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nodeType="clickEffect" fill="hold">
                      <p:stCondLst>
                        <p:cond delay="indefinite"/>
                      </p:stCondLst>
                      <p:childTnLst>
                        <p:par>
                          <p:cTn id="8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83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8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nodeType="clickEffect" fill="hold">
                      <p:stCondLst>
                        <p:cond delay="indefinite"/>
                      </p:stCondLst>
                      <p:childTnLst>
                        <p:par>
                          <p:cTn id="89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90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92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93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4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nodeType="clickEffect" fill="hold">
                      <p:stCondLst>
                        <p:cond delay="indefinite"/>
                      </p:stCondLst>
                      <p:childTnLst>
                        <p:par>
                          <p:cTn id="9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97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99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00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1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nodeType="clickEffect" fill="hold">
                      <p:stCondLst>
                        <p:cond delay="indefinite"/>
                      </p:stCondLst>
                      <p:childTnLst>
                        <p:par>
                          <p:cTn id="103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04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0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0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nodeType="clickEffect" fill="hold">
                      <p:stCondLst>
                        <p:cond delay="indefinite"/>
                      </p:stCondLst>
                      <p:childTnLst>
                        <p:par>
                          <p:cTn id="11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11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1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nodeType="clickEffect" fill="hold">
                      <p:stCondLst>
                        <p:cond delay="indefinite"/>
                      </p:stCondLst>
                      <p:childTnLst>
                        <p:par>
                          <p:cTn id="11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18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20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21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2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>
        <mc:Choice xmlns:a14="http://schemas.microsoft.com/office/drawing/2010/main" Requires="a14">
          <p:sp>
            <p:nvSpPr>
              <p:cNvPr id="27" name="Object 3"/>
              <p:cNvSpPr txBox="1"/>
              <p:nvPr/>
            </p:nvSpPr>
            <p:spPr>
              <a:xfrm>
                <a:off x="1469880" y="2881440"/>
                <a:ext cx="2200320" cy="911160"/>
              </a:xfrm>
              <a:prstGeom prst="rect">
                <a:avLst/>
              </a:prstGeom>
            </p:spPr>
            <p:txBody>
              <a:bodyPr/>
              <a:p>
                <a14:m>
                  <m:oMath xmlns:m="http://schemas.openxmlformats.org/officeDocument/2006/math">
                    <m:r>
                      <m:t xml:space="preserve">ω</m:t>
                    </m:r>
                    <m:r>
                      <m:t xml:space="preserve">0</m:t>
                    </m:r>
                    <m:r>
                      <m:t xml:space="preserve">=</m:t>
                    </m:r>
                    <m:r>
                      <m:t xml:space="preserve">2</m:t>
                    </m:r>
                    <m:r>
                      <m:rPr>
                        <m:lit/>
                        <m:nor/>
                      </m:rPr>
                      <m:t xml:space="preserve">πν</m:t>
                    </m:r>
                    <m:r>
                      <m:t xml:space="preserve">=</m:t>
                    </m:r>
                    <m:f>
                      <m:num>
                        <m:r>
                          <m:t xml:space="preserve">2</m:t>
                        </m:r>
                        <m:r>
                          <m:t xml:space="preserve">π</m:t>
                        </m:r>
                      </m:num>
                      <m:den>
                        <m:r>
                          <m:t xml:space="preserve">T</m:t>
                        </m:r>
                      </m:den>
                    </m:f>
                  </m:oMath>
                </a14:m>
              </a:p>
            </p:txBody>
          </p:sp>
        </mc:Choice>
        <mc:Fallback/>
      </mc:AlternateContent>
      <p:sp>
        <p:nvSpPr>
          <p:cNvPr id="28" name="Text Box 5"/>
          <p:cNvSpPr/>
          <p:nvPr/>
        </p:nvSpPr>
        <p:spPr>
          <a:xfrm>
            <a:off x="4108320" y="3011400"/>
            <a:ext cx="331488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spcBef>
                <a:spcPts val="174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en-US" sz="2800" strike="noStrike" u="none">
                <a:solidFill>
                  <a:srgbClr val="000000"/>
                </a:solidFill>
                <a:uFillTx/>
                <a:latin typeface="Times New Roman"/>
                <a:ea typeface="楷体_GB2312"/>
              </a:rPr>
              <a:t>ω </a:t>
            </a:r>
            <a:r>
              <a:rPr b="1" lang="zh-CN" sz="2800" strike="noStrike" u="none">
                <a:solidFill>
                  <a:srgbClr val="000000"/>
                </a:solidFill>
                <a:uFillTx/>
                <a:latin typeface="Times New Roman"/>
                <a:ea typeface="楷体_GB2312"/>
              </a:rPr>
              <a:t>─</a:t>
            </a:r>
            <a:r>
              <a:rPr b="1" lang="kk-KZ" sz="2800" strike="noStrike" u="none">
                <a:solidFill>
                  <a:srgbClr val="000000"/>
                </a:solidFill>
                <a:uFillTx/>
                <a:latin typeface="Times New Roman"/>
                <a:ea typeface="楷体_GB2312"/>
              </a:rPr>
              <a:t> </a:t>
            </a:r>
            <a:r>
              <a:rPr b="1" lang="kk-KZ" sz="2800" strike="noStrike" u="none">
                <a:solidFill>
                  <a:srgbClr val="ff0000"/>
                </a:solidFill>
                <a:uFillTx/>
                <a:latin typeface="Times New Roman"/>
                <a:ea typeface="楷体_GB2312"/>
              </a:rPr>
              <a:t>циклдік жиілік</a:t>
            </a:r>
            <a:endParaRPr b="0" lang="en-US" sz="28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9" name="Text Box 6"/>
          <p:cNvSpPr/>
          <p:nvPr/>
        </p:nvSpPr>
        <p:spPr>
          <a:xfrm>
            <a:off x="326880" y="4003560"/>
            <a:ext cx="8477280" cy="9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000000"/>
                </a:solidFill>
                <a:uFillTx/>
                <a:latin typeface="Times New Roman"/>
                <a:ea typeface="楷体_GB2312"/>
              </a:rPr>
              <a:t>Гармониялық тербелістің қозғалыс теңдеуін келесі </a:t>
            </a:r>
            <a:endParaRPr b="0" lang="en-US" sz="2800" strike="noStrike" u="none">
              <a:solidFill>
                <a:srgbClr val="000000"/>
              </a:solidFill>
              <a:uFillTx/>
              <a:latin typeface="Times New Roman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000000"/>
                </a:solidFill>
                <a:uFillTx/>
                <a:latin typeface="Times New Roman"/>
                <a:ea typeface="楷体_GB2312"/>
              </a:rPr>
              <a:t>түрде де жазуға болады </a:t>
            </a:r>
            <a:r>
              <a:rPr b="1" lang="zh-CN" sz="2800" strike="noStrike" u="none">
                <a:solidFill>
                  <a:srgbClr val="000000"/>
                </a:solidFill>
                <a:uFillTx/>
                <a:latin typeface="Times New Roman"/>
                <a:ea typeface="楷体_GB2312"/>
              </a:rPr>
              <a:t>：</a:t>
            </a:r>
            <a:endParaRPr b="0" lang="en-US" sz="28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mc:AlternateContent>
        <mc:Choice xmlns:a14="http://schemas.microsoft.com/office/drawing/2010/main" Requires="a14">
          <p:sp>
            <p:nvSpPr>
              <p:cNvPr id="30" name="Object 7"/>
              <p:cNvSpPr txBox="1"/>
              <p:nvPr/>
            </p:nvSpPr>
            <p:spPr>
              <a:xfrm>
                <a:off x="503280" y="5580000"/>
                <a:ext cx="3057480" cy="511200"/>
              </a:xfrm>
              <a:prstGeom prst="rect">
                <a:avLst/>
              </a:prstGeom>
            </p:spPr>
            <p:txBody>
              <a:bodyPr/>
              <a:p>
                <a14:m>
                  <m:oMath xmlns:m="http://schemas.openxmlformats.org/officeDocument/2006/math">
                    <m:r>
                      <m:t xml:space="preserve">x</m:t>
                    </m:r>
                    <m:r>
                      <m:t xml:space="preserve">=</m:t>
                    </m:r>
                    <m:r>
                      <m:t xml:space="preserve">A</m:t>
                    </m:r>
                    <m:r>
                      <m:rPr>
                        <m:lit/>
                        <m:nor/>
                      </m:rPr>
                      <m:t xml:space="preserve">cos</m:t>
                    </m:r>
                    <m:r>
                      <m:t xml:space="preserve">(</m:t>
                    </m:r>
                    <m:r>
                      <m:t xml:space="preserve">2</m:t>
                    </m:r>
                    <m:r>
                      <m:rPr>
                        <m:lit/>
                        <m:nor/>
                      </m:rPr>
                      <m:t xml:space="preserve">πν</m:t>
                    </m:r>
                    <m:r>
                      <m:t xml:space="preserve">t</m:t>
                    </m:r>
                    <m:r>
                      <m:t xml:space="preserve">+</m:t>
                    </m:r>
                    <m:r>
                      <m:t xml:space="preserve">ϕ</m:t>
                    </m:r>
                    <m:r>
                      <m:t xml:space="preserve">0</m:t>
                    </m:r>
                    <m:r>
                      <m:t xml:space="preserve">)</m:t>
                    </m:r>
                  </m:oMath>
                </a14:m>
              </a:p>
            </p:txBody>
          </p:sp>
        </mc:Choice>
        <mc:Fallback/>
      </mc:AlternateContent>
      <p:grpSp>
        <p:nvGrpSpPr>
          <p:cNvPr id="31" name="Group 10"/>
          <p:cNvGrpSpPr/>
          <p:nvPr/>
        </p:nvGrpSpPr>
        <p:grpSpPr>
          <a:xfrm>
            <a:off x="4075560" y="5305320"/>
            <a:ext cx="4023360" cy="874800"/>
            <a:chOff x="4075560" y="5305320"/>
            <a:chExt cx="4023360" cy="874800"/>
          </a:xfrm>
        </p:grpSpPr>
        <p:sp>
          <p:nvSpPr>
            <p:cNvPr id="32" name="Text Box 8"/>
            <p:cNvSpPr/>
            <p:nvPr/>
          </p:nvSpPr>
          <p:spPr>
            <a:xfrm>
              <a:off x="4075560" y="5500800"/>
              <a:ext cx="125748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 anchor="t">
              <a:spAutoFit/>
            </a:bodyPr>
            <a:p>
              <a:pPr>
                <a:spcBef>
                  <a:spcPts val="1749"/>
                </a:spcBef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000000"/>
                  </a:solidFill>
                  <a:uFillTx/>
                  <a:latin typeface="Times New Roman"/>
                  <a:ea typeface="楷体_GB2312"/>
                </a:rPr>
                <a:t>немесе</a:t>
              </a:r>
              <a:endParaRPr b="0" lang="en-US" sz="2800" strike="noStrike" u="none">
                <a:solidFill>
                  <a:srgbClr val="000000"/>
                </a:solidFill>
                <a:uFillTx/>
                <a:latin typeface="Times New Roman"/>
              </a:endParaRPr>
            </a:p>
          </p:txBody>
        </p:sp>
        <mc:AlternateContent>
          <mc:Choice xmlns:a14="http://schemas.microsoft.com/office/drawing/2010/main" Requires="a14">
            <p:sp>
              <p:nvSpPr>
                <p:cNvPr id="33" name="Object 9"/>
                <p:cNvSpPr txBox="1"/>
                <p:nvPr/>
              </p:nvSpPr>
              <p:spPr>
                <a:xfrm>
                  <a:off x="5392440" y="5305320"/>
                  <a:ext cx="2706480" cy="874800"/>
                </a:xfrm>
                <a:prstGeom prst="rect">
                  <a:avLst/>
                </a:prstGeom>
              </p:spPr>
              <p:txBody>
                <a:bodyPr/>
                <a:p>
                  <a14:m>
                    <m:oMath xmlns:m="http://schemas.openxmlformats.org/officeDocument/2006/math">
                      <m:r>
                        <m:t xml:space="preserve">x</m:t>
                      </m:r>
                      <m:r>
                        <m:t xml:space="preserve">=</m:t>
                      </m:r>
                      <m:r>
                        <m:t xml:space="preserve">A</m:t>
                      </m:r>
                      <m:r>
                        <m:rPr>
                          <m:lit/>
                          <m:nor/>
                        </m:rPr>
                        <m:t xml:space="preserve">cos</m:t>
                      </m:r>
                      <m:r>
                        <m:t xml:space="preserve">(</m:t>
                      </m:r>
                      <m:f>
                        <m:num>
                          <m:r>
                            <m:t xml:space="preserve">2</m:t>
                          </m:r>
                          <m:r>
                            <m:t xml:space="preserve">π</m:t>
                          </m:r>
                        </m:num>
                        <m:den>
                          <m:r>
                            <m:t xml:space="preserve">T</m:t>
                          </m:r>
                        </m:den>
                      </m:f>
                      <m:r>
                        <m:t xml:space="preserve">t</m:t>
                      </m:r>
                      <m:r>
                        <m:t xml:space="preserve">+</m:t>
                      </m:r>
                      <m:r>
                        <m:t xml:space="preserve">ϕ</m:t>
                      </m:r>
                      <m:r>
                        <m:t xml:space="preserve">0</m:t>
                      </m:r>
                      <m:r>
                        <m:t xml:space="preserve">)</m:t>
                      </m:r>
                    </m:oMath>
                  </a14:m>
                </a:p>
              </p:txBody>
            </p:sp>
          </mc:Choice>
          <mc:Fallback/>
        </mc:AlternateContent>
      </p:grpSp>
      <mc:AlternateContent>
        <mc:Choice xmlns:a14="http://schemas.microsoft.com/office/drawing/2010/main" Requires="a14">
          <p:sp>
            <p:nvSpPr>
              <p:cNvPr id="34" name="Object 11"/>
              <p:cNvSpPr txBox="1"/>
              <p:nvPr/>
            </p:nvSpPr>
            <p:spPr>
              <a:xfrm>
                <a:off x="1733400" y="1492200"/>
                <a:ext cx="1032120" cy="838080"/>
              </a:xfrm>
              <a:prstGeom prst="rect">
                <a:avLst/>
              </a:prstGeom>
            </p:spPr>
            <p:txBody>
              <a:bodyPr/>
              <a:p>
                <a14:m>
                  <m:oMath xmlns:m="http://schemas.openxmlformats.org/officeDocument/2006/math">
                    <m:r>
                      <m:t xml:space="preserve">ν</m:t>
                    </m:r>
                    <m:r>
                      <m:t xml:space="preserve">=</m:t>
                    </m:r>
                    <m:f>
                      <m:num>
                        <m:r>
                          <m:t xml:space="preserve">ω</m:t>
                        </m:r>
                        <m:r>
                          <m:t xml:space="preserve">0</m:t>
                        </m:r>
                      </m:num>
                      <m:den>
                        <m:r>
                          <m:t xml:space="preserve">2</m:t>
                        </m:r>
                        <m:r>
                          <m:t xml:space="preserve">π</m:t>
                        </m:r>
                      </m:den>
                    </m:f>
                  </m:oMath>
                </a14:m>
              </a:p>
            </p:txBody>
          </p:sp>
        </mc:Choice>
        <mc:Fallback/>
      </mc:AlternateContent>
      <p:sp>
        <p:nvSpPr>
          <p:cNvPr id="35" name="TextBox 10"/>
          <p:cNvSpPr/>
          <p:nvPr/>
        </p:nvSpPr>
        <p:spPr>
          <a:xfrm>
            <a:off x="4089240" y="1619280"/>
            <a:ext cx="480240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</a:rPr>
              <a:t>өлшем бірлігі Герц</a:t>
            </a:r>
            <a:r>
              <a:rPr b="1" lang="en-US" sz="2400" strike="noStrike" u="none">
                <a:solidFill>
                  <a:srgbClr val="000000"/>
                </a:solidFill>
                <a:uFillTx/>
                <a:latin typeface="Times New Roman"/>
              </a:rPr>
              <a:t>=1/c</a:t>
            </a: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6" name="Text Box 10"/>
          <p:cNvSpPr/>
          <p:nvPr/>
        </p:nvSpPr>
        <p:spPr>
          <a:xfrm>
            <a:off x="603000" y="639720"/>
            <a:ext cx="807444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spcBef>
                <a:spcPts val="174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cc0000"/>
                </a:solidFill>
                <a:uFillTx/>
                <a:latin typeface="Times New Roman"/>
                <a:ea typeface="楷体_GB2312"/>
              </a:rPr>
              <a:t>Жиілік</a:t>
            </a:r>
            <a:r>
              <a:rPr b="1" lang="kk-KZ" sz="2800" strike="noStrike" u="none">
                <a:solidFill>
                  <a:srgbClr val="cc0000"/>
                </a:solidFill>
                <a:uFillTx/>
                <a:latin typeface="Arial"/>
                <a:ea typeface="楷体_GB2312"/>
              </a:rPr>
              <a:t> </a:t>
            </a:r>
            <a:r>
              <a:rPr b="1" i="1" lang="en-US" sz="2800" strike="noStrike" u="none">
                <a:solidFill>
                  <a:srgbClr val="cc0000"/>
                </a:solidFill>
                <a:uFillTx/>
                <a:latin typeface="Times New Roman"/>
                <a:ea typeface="Times New Roman"/>
              </a:rPr>
              <a:t>ν</a:t>
            </a:r>
            <a:r>
              <a:rPr b="1" i="1" lang="en-US" sz="2800" strike="noStrike" u="none">
                <a:solidFill>
                  <a:srgbClr val="cc0000"/>
                </a:solidFill>
                <a:uFillTx/>
                <a:latin typeface="Times New Roman"/>
                <a:ea typeface="楷体_GB2312"/>
              </a:rPr>
              <a:t> </a:t>
            </a:r>
            <a:r>
              <a:rPr b="1" lang="zh-CN" sz="2800" strike="noStrike" u="none">
                <a:solidFill>
                  <a:srgbClr val="cc0000"/>
                </a:solidFill>
                <a:uFillTx/>
                <a:latin typeface="Arial"/>
                <a:ea typeface="楷体_GB2312"/>
              </a:rPr>
              <a:t>：</a:t>
            </a:r>
            <a:r>
              <a:rPr b="1" lang="kk-KZ" sz="2800" strike="noStrike" u="none">
                <a:solidFill>
                  <a:srgbClr val="cc0000"/>
                </a:solidFill>
                <a:uFillTx/>
                <a:latin typeface="Times New Roman"/>
                <a:ea typeface="楷体_GB2312"/>
              </a:rPr>
              <a:t>уақыт бірлігіндегі тербелістер саны.</a:t>
            </a:r>
            <a:endParaRPr b="0" lang="en-US" sz="28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23" dur="indefinite" restart="never" nodeType="tmRoot">
          <p:childTnLst>
            <p:seq>
              <p:cTn id="124" dur="indefinite" nodeType="mainSeq">
                <p:childTnLst>
                  <p:par>
                    <p:cTn id="125" nodeType="clickEffect" fill="hold">
                      <p:stCondLst>
                        <p:cond delay="indefinite"/>
                      </p:stCondLst>
                      <p:childTnLst>
                        <p:par>
                          <p:cTn id="12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27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29" dur="10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30" dur="1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1" dur="1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nodeType="clickEffect" fill="hold">
                      <p:stCondLst>
                        <p:cond delay="indefinite"/>
                      </p:stCondLst>
                      <p:childTnLst>
                        <p:par>
                          <p:cTn id="133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34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3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3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nodeType="clickEffect" fill="hold">
                      <p:stCondLst>
                        <p:cond delay="indefinite"/>
                      </p:stCondLst>
                      <p:childTnLst>
                        <p:par>
                          <p:cTn id="14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41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43" dur="10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44" dur="1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5" dur="1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nodeType="clickEffect" fill="hold">
                      <p:stCondLst>
                        <p:cond delay="indefinite"/>
                      </p:stCondLst>
                      <p:childTnLst>
                        <p:par>
                          <p:cTn id="14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48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5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nodeType="clickEffect" fill="hold">
                      <p:stCondLst>
                        <p:cond delay="indefinite"/>
                      </p:stCondLst>
                      <p:childTnLst>
                        <p:par>
                          <p:cTn id="15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55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57" dur="1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8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9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nodeType="clickEffect" fill="hold">
                      <p:stCondLst>
                        <p:cond delay="indefinite"/>
                      </p:stCondLst>
                      <p:childTnLst>
                        <p:par>
                          <p:cTn id="161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62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64" dur="1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65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6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nodeType="with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69" dur="10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70" dur="100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1" dur="100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nodeType="clickEffect" fill="hold">
                      <p:stCondLst>
                        <p:cond delay="indefinite"/>
                      </p:stCondLst>
                      <p:childTnLst>
                        <p:par>
                          <p:cTn id="173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74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7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7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nodeType="clickEffect" fill="hold">
                      <p:stCondLst>
                        <p:cond delay="indefinite"/>
                      </p:stCondLst>
                      <p:childTnLst>
                        <p:par>
                          <p:cTn id="18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81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8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8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5"/>
          <p:cNvSpPr/>
          <p:nvPr/>
        </p:nvSpPr>
        <p:spPr>
          <a:xfrm>
            <a:off x="0" y="0"/>
            <a:ext cx="9144000" cy="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-46440" bIns="-4644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mc:AlternateContent>
        <mc:Choice xmlns:a14="http://schemas.microsoft.com/office/drawing/2010/main" Requires="a14">
          <p:sp>
            <p:nvSpPr>
              <p:cNvPr id="38" name="Object 2"/>
              <p:cNvSpPr txBox="1"/>
              <p:nvPr/>
            </p:nvSpPr>
            <p:spPr>
              <a:xfrm>
                <a:off x="531720" y="1801800"/>
                <a:ext cx="3179880" cy="449280"/>
              </a:xfrm>
              <a:prstGeom prst="rect">
                <a:avLst/>
              </a:prstGeom>
            </p:spPr>
            <p:txBody>
              <a:bodyPr/>
              <a:p>
                <a14:m>
                  <m:oMath xmlns:m="http://schemas.openxmlformats.org/officeDocument/2006/math">
                    <m:r>
                      <m:t xml:space="preserve">x</m:t>
                    </m:r>
                    <m:r>
                      <m:t xml:space="preserve">=</m:t>
                    </m:r>
                    <m:r>
                      <m:t xml:space="preserve">A</m:t>
                    </m:r>
                    <m:r>
                      <m:t xml:space="preserve">⋅</m:t>
                    </m:r>
                    <m:r>
                      <m:rPr>
                        <m:lit/>
                        <m:nor/>
                      </m:rPr>
                      <m:t xml:space="preserve">cos</m:t>
                    </m:r>
                    <m:d>
                      <m:dPr>
                        <m:begChr m:val="("/>
                        <m:endChr m:val=")"/>
                      </m:dPr>
                      <m:e>
                        <m:r>
                          <m:t xml:space="preserve">ω</m:t>
                        </m:r>
                        <m:r>
                          <m:t xml:space="preserve">0</m:t>
                        </m:r>
                        <m:r>
                          <m:t xml:space="preserve">t</m:t>
                        </m:r>
                        <m:r>
                          <m:t xml:space="preserve">+</m:t>
                        </m:r>
                        <m:r>
                          <m:t xml:space="preserve">ϕ</m:t>
                        </m:r>
                        <m:r>
                          <m:t xml:space="preserve">0</m:t>
                        </m:r>
                      </m:e>
                    </m:d>
                  </m:oMath>
                </a14:m>
              </a:p>
            </p:txBody>
          </p:sp>
        </mc:Choice>
        <mc:Fallback/>
      </mc:AlternateContent>
      <p:sp>
        <p:nvSpPr>
          <p:cNvPr id="39" name="Rectangle 7"/>
          <p:cNvSpPr/>
          <p:nvPr/>
        </p:nvSpPr>
        <p:spPr>
          <a:xfrm>
            <a:off x="0" y="0"/>
            <a:ext cx="9144000" cy="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-46440" bIns="-4644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0" name="Rectangle 9"/>
          <p:cNvSpPr/>
          <p:nvPr/>
        </p:nvSpPr>
        <p:spPr>
          <a:xfrm>
            <a:off x="0" y="0"/>
            <a:ext cx="9144000" cy="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-46440" bIns="-4644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1" name="Rectangle 11"/>
          <p:cNvSpPr/>
          <p:nvPr/>
        </p:nvSpPr>
        <p:spPr>
          <a:xfrm>
            <a:off x="0" y="0"/>
            <a:ext cx="9144000" cy="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-46440" bIns="-4644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2" name="Rectangle 14"/>
          <p:cNvSpPr/>
          <p:nvPr/>
        </p:nvSpPr>
        <p:spPr>
          <a:xfrm>
            <a:off x="0" y="0"/>
            <a:ext cx="9144000" cy="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-46440" bIns="-4644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3" name="Rectangle 16"/>
          <p:cNvSpPr/>
          <p:nvPr/>
        </p:nvSpPr>
        <p:spPr>
          <a:xfrm>
            <a:off x="0" y="0"/>
            <a:ext cx="9144000" cy="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-46440" bIns="-4644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4" name="Rectangle 18"/>
          <p:cNvSpPr/>
          <p:nvPr/>
        </p:nvSpPr>
        <p:spPr>
          <a:xfrm>
            <a:off x="0" y="0"/>
            <a:ext cx="9144000" cy="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-46440" bIns="-4644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5" name="Rectangle 261"/>
          <p:cNvSpPr/>
          <p:nvPr/>
        </p:nvSpPr>
        <p:spPr>
          <a:xfrm>
            <a:off x="2793960" y="2286000"/>
            <a:ext cx="9144000" cy="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-46440" bIns="-46440" anchor="ctr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mc:AlternateContent>
        <mc:Choice xmlns:a14="http://schemas.microsoft.com/office/drawing/2010/main" Requires="a14">
          <p:sp>
            <p:nvSpPr>
              <p:cNvPr id="46" name="Объект 2"/>
              <p:cNvSpPr txBox="1"/>
              <p:nvPr/>
            </p:nvSpPr>
            <p:spPr>
              <a:xfrm>
                <a:off x="725400" y="3459240"/>
                <a:ext cx="2665440" cy="449280"/>
              </a:xfrm>
              <a:prstGeom prst="rect">
                <a:avLst/>
              </a:prstGeom>
            </p:spPr>
            <p:txBody>
              <a:bodyPr/>
              <a:p>
                <a14:m>
                  <m:oMath xmlns:m="http://schemas.openxmlformats.org/officeDocument/2006/math">
                    <m:r>
                      <m:t xml:space="preserve">υ</m:t>
                    </m:r>
                    <m:r>
                      <m:t xml:space="preserve">=</m:t>
                    </m:r>
                    <m:r>
                      <m:t xml:space="preserve">−</m:t>
                    </m:r>
                    <m:r>
                      <m:t xml:space="preserve">Aω</m:t>
                    </m:r>
                    <m:r>
                      <m:t xml:space="preserve">0</m:t>
                    </m:r>
                    <m:r>
                      <m:t xml:space="preserve">⋅</m:t>
                    </m:r>
                    <m:r>
                      <m:rPr>
                        <m:lit/>
                        <m:nor/>
                      </m:rPr>
                      <m:t xml:space="preserve">sin</m:t>
                    </m:r>
                    <m:d>
                      <m:dPr>
                        <m:begChr m:val="("/>
                        <m:endChr m:val=")"/>
                      </m:dPr>
                      <m:e>
                        <m:r>
                          <m:t xml:space="preserve">ω</m:t>
                        </m:r>
                        <m:r>
                          <m:t xml:space="preserve">0</m:t>
                        </m:r>
                        <m:r>
                          <m:t xml:space="preserve">t</m:t>
                        </m:r>
                        <m:r>
                          <m:t xml:space="preserve">+</m:t>
                        </m:r>
                        <m:r>
                          <m:t xml:space="preserve">ϕ</m:t>
                        </m:r>
                        <m:r>
                          <m:t xml:space="preserve">0</m:t>
                        </m:r>
                      </m:e>
                    </m:d>
                  </m:oMath>
                </a14:m>
              </a:p>
            </p:txBody>
          </p:sp>
        </mc:Choice>
        <mc:Fallback/>
      </mc:AlternateContent>
      <p:sp>
        <p:nvSpPr>
          <p:cNvPr id="47" name="Rectangle 263"/>
          <p:cNvSpPr/>
          <p:nvPr/>
        </p:nvSpPr>
        <p:spPr>
          <a:xfrm>
            <a:off x="0" y="0"/>
            <a:ext cx="9144000" cy="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-46440" bIns="-46440" anchor="ctr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pic>
        <p:nvPicPr>
          <p:cNvPr id="48" name="Рисунок 22" descr="http://infofiz.ru/joom1/images/stories/lkft/kol/lk13f-13.jpg"/>
          <p:cNvPicPr/>
          <p:nvPr/>
        </p:nvPicPr>
        <p:blipFill>
          <a:blip r:embed="rId1"/>
          <a:stretch/>
        </p:blipFill>
        <p:spPr>
          <a:xfrm>
            <a:off x="4270320" y="1287360"/>
            <a:ext cx="4491000" cy="5222880"/>
          </a:xfrm>
          <a:prstGeom prst="rect">
            <a:avLst/>
          </a:prstGeom>
          <a:ln w="0">
            <a:noFill/>
          </a:ln>
        </p:spPr>
      </p:pic>
      <p:sp>
        <p:nvSpPr>
          <p:cNvPr id="49" name="Rectangle 448"/>
          <p:cNvSpPr/>
          <p:nvPr/>
        </p:nvSpPr>
        <p:spPr>
          <a:xfrm flipV="1">
            <a:off x="142920" y="5253480"/>
            <a:ext cx="12582360" cy="49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2520" bIns="2520" anchor="ctr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mc:AlternateContent>
        <mc:Choice xmlns:a14="http://schemas.microsoft.com/office/drawing/2010/main" Requires="a14">
          <p:sp>
            <p:nvSpPr>
              <p:cNvPr id="50" name="Объект 7"/>
              <p:cNvSpPr txBox="1"/>
              <p:nvPr/>
            </p:nvSpPr>
            <p:spPr>
              <a:xfrm>
                <a:off x="701640" y="5146560"/>
                <a:ext cx="2952720" cy="500040"/>
              </a:xfrm>
              <a:prstGeom prst="rect">
                <a:avLst/>
              </a:prstGeom>
            </p:spPr>
            <p:txBody>
              <a:bodyPr/>
              <a:p>
                <a14:m>
                  <m:oMath xmlns:m="http://schemas.openxmlformats.org/officeDocument/2006/math">
                    <m:r>
                      <m:t xml:space="preserve">a</m:t>
                    </m:r>
                    <m:r>
                      <m:t xml:space="preserve">=</m:t>
                    </m:r>
                    <m:r>
                      <m:t xml:space="preserve">−</m:t>
                    </m:r>
                    <m:r>
                      <m:t xml:space="preserve">Aω</m:t>
                    </m:r>
                    <m:sSup>
                      <m:e>
                        <m:r>
                          <m:t xml:space="preserve">0</m:t>
                        </m:r>
                      </m:e>
                      <m:sup>
                        <m:r>
                          <m:t xml:space="preserve">2</m:t>
                        </m:r>
                      </m:sup>
                    </m:sSup>
                    <m:r>
                      <m:rPr>
                        <m:lit/>
                        <m:nor/>
                      </m:rPr>
                      <m:t xml:space="preserve">cos</m:t>
                    </m:r>
                    <m:d>
                      <m:dPr>
                        <m:begChr m:val="("/>
                        <m:endChr m:val=")"/>
                      </m:dPr>
                      <m:e>
                        <m:r>
                          <m:t xml:space="preserve">ω</m:t>
                        </m:r>
                        <m:r>
                          <m:t xml:space="preserve">0</m:t>
                        </m:r>
                        <m:r>
                          <m:t xml:space="preserve">t</m:t>
                        </m:r>
                        <m:r>
                          <m:t xml:space="preserve">+</m:t>
                        </m:r>
                        <m:r>
                          <m:t xml:space="preserve">ϕ</m:t>
                        </m:r>
                        <m:r>
                          <m:t xml:space="preserve">0</m:t>
                        </m:r>
                      </m:e>
                    </m:d>
                  </m:oMath>
                </a14:m>
              </a:p>
            </p:txBody>
          </p:sp>
        </mc:Choice>
        <mc:Fallback/>
      </mc:AlternateContent>
      <p:sp>
        <p:nvSpPr>
          <p:cNvPr id="51" name="Rectangle 3"/>
          <p:cNvSpPr/>
          <p:nvPr/>
        </p:nvSpPr>
        <p:spPr>
          <a:xfrm>
            <a:off x="560520" y="69840"/>
            <a:ext cx="7846920" cy="1075320"/>
          </a:xfrm>
          <a:prstGeom prst="rect">
            <a:avLst/>
          </a:prstGeom>
          <a:solidFill>
            <a:srgbClr val="dddddd"/>
          </a:solidFill>
          <a:ln w="9360">
            <a:solidFill>
              <a:srgbClr val="b2b2b2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Тербелмелі қозғалыстың жылдамдығы мен үдеуін график бойынша анықтау</a:t>
            </a:r>
            <a:endParaRPr b="0" lang="en-US" sz="28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86" dur="indefinite" restart="never" nodeType="tmRoot">
          <p:childTnLst>
            <p:seq>
              <p:cTn id="187" dur="indefinite" nodeType="mainSeq">
                <p:childTnLst>
                  <p:par>
                    <p:cTn id="188" nodeType="clickEffect" fill="hold">
                      <p:stCondLst>
                        <p:cond delay="indefinite"/>
                      </p:stCondLst>
                      <p:childTnLst>
                        <p:par>
                          <p:cTn id="189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90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9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9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nodeType="clickEffect" fill="hold">
                      <p:stCondLst>
                        <p:cond delay="indefinite"/>
                      </p:stCondLst>
                      <p:childTnLst>
                        <p:par>
                          <p:cTn id="19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9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nodeType="clickEffect" fill="hold">
                      <p:stCondLst>
                        <p:cond delay="indefinite"/>
                      </p:stCondLst>
                      <p:childTnLst>
                        <p:par>
                          <p:cTn id="20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01" nodeType="clickEffect" fill="hold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 additive="repl">
                                        <p:cTn id="203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nodeType="clickEffect" fill="hold">
                      <p:stCondLst>
                        <p:cond delay="indefinite"/>
                      </p:stCondLst>
                      <p:childTnLst>
                        <p:par>
                          <p:cTn id="205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0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nodeType="clickEffect" fill="hold">
                      <p:stCondLst>
                        <p:cond delay="indefinite"/>
                      </p:stCondLst>
                      <p:childTnLst>
                        <p:par>
                          <p:cTn id="209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10" nodeType="clickEffect" fill="hold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 additive="repl">
                                        <p:cTn id="2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5543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2004-02-07T19:43:38Z</dcterms:created>
  <dc:creator>qz</dc:creator>
  <dc:description/>
  <dc:language>en-US</dc:language>
  <cp:lastModifiedBy>Пользователь Lenovo</cp:lastModifiedBy>
  <dcterms:modified xsi:type="dcterms:W3CDTF">2020-12-11T22:58:51Z</dcterms:modified>
  <cp:revision>304</cp:revision>
  <dc:subject/>
  <dc:title>第六章 振动</dc:title>
</cp:coreProperties>
</file>