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81" r:id="rId6"/>
    <p:sldId id="279" r:id="rId7"/>
    <p:sldId id="288" r:id="rId8"/>
    <p:sldId id="276" r:id="rId9"/>
    <p:sldId id="277" r:id="rId10"/>
    <p:sldId id="289" r:id="rId11"/>
    <p:sldId id="290" r:id="rId12"/>
    <p:sldId id="287" r:id="rId13"/>
    <p:sldId id="291" r:id="rId14"/>
    <p:sldId id="274" r:id="rId15"/>
    <p:sldId id="268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3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10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5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8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2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9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2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7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3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C647-4679-4780-9498-F7CE7C761B2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7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m.kz/kz/nesipbek-aytuly-kazak-ushin-otan-zhalgyz-tu-zhalgyz_a369985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m.kz/kz/nesipbek-aytuly-kazak-ushin-otan-zhalgyz-tu-zhalgyz_a369985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8">
            <a:extLst>
              <a:ext uri="{FF2B5EF4-FFF2-40B4-BE49-F238E27FC236}">
                <a16:creationId xmlns="" xmlns:a16="http://schemas.microsoft.com/office/drawing/2014/main" id="{FACA545B-5535-4F1B-A5DE-1489FD45B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bject 2">
            <a:extLst>
              <a:ext uri="{FF2B5EF4-FFF2-40B4-BE49-F238E27FC236}">
                <a16:creationId xmlns="" xmlns:a16="http://schemas.microsoft.com/office/drawing/2014/main" id="{67212CB3-7407-4553-B4CC-F9F910CE9728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Прямоугольник 73">
            <a:extLst>
              <a:ext uri="{FF2B5EF4-FFF2-40B4-BE49-F238E27FC236}">
                <a16:creationId xmlns="" xmlns:a16="http://schemas.microsoft.com/office/drawing/2014/main" id="{89573DA0-E1BC-4E45-9D35-53F2D1DAD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1343025"/>
            <a:ext cx="1573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37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Частных детских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сада</a:t>
            </a:r>
          </a:p>
        </p:txBody>
      </p:sp>
      <p:sp>
        <p:nvSpPr>
          <p:cNvPr id="2053" name="Прямоугольник 74">
            <a:extLst>
              <a:ext uri="{FF2B5EF4-FFF2-40B4-BE49-F238E27FC236}">
                <a16:creationId xmlns="" xmlns:a16="http://schemas.microsoft.com/office/drawing/2014/main" id="{450CF7BD-55BB-4DFD-A124-AE436C26F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6D6870A9-5FF7-47F8-AA72-CD2E072CB6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569" y="6621463"/>
            <a:ext cx="11728450" cy="25400"/>
          </a:xfrm>
          <a:prstGeom prst="straightConnector1">
            <a:avLst/>
          </a:prstGeom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900B3A37-585E-4C82-98E6-BC824169E3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2488" y="3284607"/>
            <a:ext cx="10723627" cy="3105"/>
          </a:xfrm>
          <a:prstGeom prst="straightConnector1">
            <a:avLst/>
          </a:prstGeom>
          <a:ln>
            <a:solidFill>
              <a:srgbClr val="613BCD"/>
            </a:solidFill>
            <a:headEnd type="none" w="sm" len="sm"/>
            <a:tailEnd type="none" w="sm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56" name="TextBox 25">
            <a:extLst>
              <a:ext uri="{FF2B5EF4-FFF2-40B4-BE49-F238E27FC236}">
                <a16:creationId xmlns="" xmlns:a16="http://schemas.microsoft.com/office/drawing/2014/main" id="{5ACEC9EA-4024-4AF1-B6EC-969D12B60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897" y="3619090"/>
            <a:ext cx="107124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err="1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Сабақтың</a:t>
            </a:r>
            <a:r>
              <a:rPr lang="ru-RU" altLang="ru-RU" sz="3200" b="1" dirty="0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тақырыбы</a:t>
            </a:r>
            <a:r>
              <a:rPr lang="ru-RU" altLang="ru-RU" sz="3200" b="1" dirty="0" smtClean="0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b="1" dirty="0" smtClean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kk-KZ" sz="3200" b="1" dirty="0" smtClean="0">
                <a:latin typeface="Times New Roman"/>
                <a:ea typeface="Tahoma" panose="020B0604030504040204" pitchFamily="34" charset="0"/>
              </a:rPr>
              <a:t>Несіпбек Айтұлы </a:t>
            </a:r>
            <a:r>
              <a:rPr lang="kk-KZ" sz="3200" b="1" dirty="0" smtClean="0">
                <a:latin typeface="Times New Roman"/>
                <a:ea typeface="Calibri"/>
              </a:rPr>
              <a:t> «Бәйтерек» поэмасының көркемдік ерекшелігі </a:t>
            </a:r>
            <a:endParaRPr lang="ru-RU" altLang="ru-RU" sz="3200" b="1" dirty="0" smtClean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7" name="TextBox 9">
            <a:extLst>
              <a:ext uri="{FF2B5EF4-FFF2-40B4-BE49-F238E27FC236}">
                <a16:creationId xmlns="" xmlns:a16="http://schemas.microsoft.com/office/drawing/2014/main" id="{7E802B37-094E-4B7B-90BC-B71C1DF94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105" y="209620"/>
            <a:ext cx="2103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600" b="1" dirty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ҚАЗАҚ </a:t>
            </a:r>
            <a:r>
              <a:rPr lang="kk-KZ" altLang="ru-RU" sz="1600" b="1" dirty="0" smtClean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ӘДЕБИЕТІ </a:t>
            </a:r>
            <a:endParaRPr lang="ru-RU" altLang="ru-RU" sz="1600" b="1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9 - СЫНЫП</a:t>
            </a:r>
            <a:endParaRPr lang="ru-RU" altLang="ru-RU" sz="1600" b="1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058" name="TextBox 1">
            <a:extLst>
              <a:ext uri="{FF2B5EF4-FFF2-40B4-BE49-F238E27FC236}">
                <a16:creationId xmlns="" xmlns:a16="http://schemas.microsoft.com/office/drawing/2014/main" id="{CBEB090A-F387-40AC-83CB-EE3B22C5A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320675"/>
            <a:ext cx="3567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en-US" sz="3200" b="1" dirty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Бөлім тақырыбы:</a:t>
            </a:r>
            <a:endParaRPr lang="ru-RU" altLang="en-US" sz="3200" b="1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20" name="Google Shape;78;p1">
            <a:extLst>
              <a:ext uri="{FF2B5EF4-FFF2-40B4-BE49-F238E27FC236}">
                <a16:creationId xmlns="" xmlns:a16="http://schemas.microsoft.com/office/drawing/2014/main" id="{C7A6CEF6-C964-4E0D-B652-5DC2B572F8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2969" y="6408977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79349" y="1574284"/>
            <a:ext cx="9674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 smtClean="0">
                <a:latin typeface="Times New Roman"/>
                <a:ea typeface="Calibri"/>
              </a:rPr>
              <a:t>     «Мәңгілік ел-мәңгілік мұрат»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5634586"/>
      </p:ext>
    </p:extLst>
  </p:cSld>
  <p:clrMapOvr>
    <a:masterClrMapping/>
  </p:clrMapOvr>
  <p:transition spd="slow" advTm="2066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="" xmlns:a16="http://schemas.microsoft.com/office/drawing/2014/main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="" xmlns:a16="http://schemas.microsoft.com/office/drawing/2014/main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7" y="1120442"/>
            <a:ext cx="9983702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Ақын қолданысындағы айшықтаудың түрлерін сәйкестендіріңіз 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="" xmlns:a16="http://schemas.microsoft.com/office/drawing/2014/main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7" y="228887"/>
            <a:ext cx="3454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3-тапсырма  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6457"/>
              </p:ext>
            </p:extLst>
          </p:nvPr>
        </p:nvGraphicFramePr>
        <p:xfrm>
          <a:off x="852488" y="2285858"/>
          <a:ext cx="10346555" cy="3840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92473"/>
                <a:gridCol w="5154082"/>
              </a:tblGrid>
              <a:tr h="1002774">
                <a:tc>
                  <a:txBody>
                    <a:bodyPr/>
                    <a:lstStyle/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Ошақтың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үш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бұтындай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үшкіл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қазақ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Ел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болып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еңсе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көтер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күш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қыл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қазақ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Сиырдың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бүйрегіндей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бытырасаң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Қашанда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көрер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күнің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мүшкіл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қазақ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           Аллитерация</a:t>
                      </a:r>
                    </a:p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6063">
                <a:tc>
                  <a:txBody>
                    <a:bodyPr/>
                    <a:lstStyle/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Көсемге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көштің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түсер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салмағы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бар,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толқын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кеме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жүзсе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жарылар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Көреген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қол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бастаған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дара батыр,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Көкжалдай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мұз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төсеніп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жамылар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            Ассонанс</a:t>
                      </a:r>
                      <a:endParaRPr lang="ru-RU" sz="1600" dirty="0" smtClean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6063">
                <a:tc>
                  <a:txBody>
                    <a:bodyPr/>
                    <a:lstStyle/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Ұлтының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табанынан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ызғар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өтсе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Ұлтарақ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ұлтаны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да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болуға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бар!</a:t>
                      </a: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             Эпифора</a:t>
                      </a:r>
                      <a:r>
                        <a:rPr lang="kk-KZ" sz="1600" baseline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076153"/>
      </p:ext>
    </p:extLst>
  </p:cSld>
  <p:clrMapOvr>
    <a:masterClrMapping/>
  </p:clrMapOvr>
  <p:transition spd="slow" advTm="4119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="" xmlns:a16="http://schemas.microsoft.com/office/drawing/2014/main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="" xmlns:a16="http://schemas.microsoft.com/office/drawing/2014/main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5" y="1185863"/>
            <a:ext cx="10031829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Ақын қолданысындағы айшықтаудың түрлерін сәйкестендіріңіз 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="" xmlns:a16="http://schemas.microsoft.com/office/drawing/2014/main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273050"/>
            <a:ext cx="3454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46906"/>
              </p:ext>
            </p:extLst>
          </p:nvPr>
        </p:nvGraphicFramePr>
        <p:xfrm>
          <a:off x="852488" y="2285858"/>
          <a:ext cx="10346555" cy="3566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307680"/>
                <a:gridCol w="5038875"/>
              </a:tblGrid>
              <a:tr h="1002774">
                <a:tc>
                  <a:txBody>
                    <a:bodyPr/>
                    <a:lstStyle/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Ошақтың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үш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бұтындай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үшкіл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қазақ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Ел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болып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еңсе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көтер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күш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қыл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қазақ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Сиырдың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бүйрегіндей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бытырасаң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Қашанда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көрер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күнің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мүшкіл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қазақ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           Аллитерация</a:t>
                      </a:r>
                    </a:p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6063">
                <a:tc>
                  <a:txBody>
                    <a:bodyPr/>
                    <a:lstStyle/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Көсемге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көштің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түсер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салмағы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бар,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толқын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кеме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жүзсе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жарылар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Көреген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қол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бастаған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дара батыр,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Көкжалдай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мұз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төсеніп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жамылар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            Ассонанс</a:t>
                      </a:r>
                      <a:endParaRPr lang="ru-RU" sz="1600" dirty="0" smtClean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6063">
                <a:tc>
                  <a:txBody>
                    <a:bodyPr/>
                    <a:lstStyle/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Ұлтының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табанынан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ызғар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өтсе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Ұлтарақ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ұлтаны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да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болуға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бар!</a:t>
                      </a: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             Эпифора</a:t>
                      </a:r>
                      <a:r>
                        <a:rPr lang="kk-KZ" sz="1600" baseline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293895" y="3160295"/>
            <a:ext cx="1524000" cy="198922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792976" y="4154906"/>
            <a:ext cx="2024919" cy="98658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113818" y="2727160"/>
            <a:ext cx="1884153" cy="142774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1411"/>
      </p:ext>
    </p:extLst>
  </p:cSld>
  <p:clrMapOvr>
    <a:masterClrMapping/>
  </p:clrMapOvr>
  <p:transition spd="slow" advTm="4119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="" xmlns:a16="http://schemas.microsoft.com/office/drawing/2014/main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="" xmlns:a16="http://schemas.microsoft.com/office/drawing/2014/main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8" y="6327776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6" y="1185863"/>
            <a:ext cx="8822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</a:t>
            </a:r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қынның қолданған символдық мағынадағы</a:t>
            </a:r>
          </a:p>
          <a:p>
            <a:pPr lvl="0"/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айшықты сөз тіркестерін теріп жазыңыз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="" xmlns:a16="http://schemas.microsoft.com/office/drawing/2014/main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273050"/>
            <a:ext cx="3454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4-тапсырма  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5964" y="3318136"/>
            <a:ext cx="23381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2977" y="2370146"/>
            <a:ext cx="2433234" cy="80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73" y="1379952"/>
            <a:ext cx="2892866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0" y="5325785"/>
            <a:ext cx="314162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60" y="4337811"/>
            <a:ext cx="3101034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71" y="5418932"/>
            <a:ext cx="27368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94" y="4478195"/>
            <a:ext cx="2736850" cy="78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90" y="2470651"/>
            <a:ext cx="27368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20" y="3527927"/>
            <a:ext cx="2736850" cy="80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195830"/>
      </p:ext>
    </p:extLst>
  </p:cSld>
  <p:clrMapOvr>
    <a:masterClrMapping/>
  </p:clrMapOvr>
  <p:transition spd="slow" advTm="3837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="" xmlns:a16="http://schemas.microsoft.com/office/drawing/2014/main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="" xmlns:a16="http://schemas.microsoft.com/office/drawing/2014/main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8" y="6327776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6" y="1185863"/>
            <a:ext cx="8822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</a:t>
            </a:r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қынның қолданған символдық мағынадағы</a:t>
            </a:r>
          </a:p>
          <a:p>
            <a:pPr lvl="0"/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айшықты сөз тіркестерін теріп жазыңыз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="" xmlns:a16="http://schemas.microsoft.com/office/drawing/2014/main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273050"/>
            <a:ext cx="3454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Өзіңді тексер ! 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5964" y="3318136"/>
            <a:ext cx="23381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Таңдайымның тамшысы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2977" y="2370147"/>
            <a:ext cx="24332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Азаттық аясы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73" y="1379952"/>
            <a:ext cx="2892866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0" y="5325785"/>
            <a:ext cx="314162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60" y="4337811"/>
            <a:ext cx="3101034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39917" y="4478195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Қазақтың құты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4432" y="5466169"/>
            <a:ext cx="15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Жер кіндігі  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71" y="5418932"/>
            <a:ext cx="27368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94" y="4478195"/>
            <a:ext cx="2736850" cy="78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21" y="2470651"/>
            <a:ext cx="27368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20143" y="2749535"/>
            <a:ext cx="165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Нардың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жүгі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98573" y="4681714"/>
            <a:ext cx="2153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Тәуекелдің тауы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41717" y="5682427"/>
            <a:ext cx="172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Сарай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нұры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01" y="3482568"/>
            <a:ext cx="2736850" cy="7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893966" y="3718245"/>
            <a:ext cx="1924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Бөрінің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бекінісі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66211" y="1601361"/>
            <a:ext cx="281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Тәуелсіздік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падишасы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180295"/>
      </p:ext>
    </p:extLst>
  </p:cSld>
  <p:clrMapOvr>
    <a:masterClrMapping/>
  </p:clrMapOvr>
  <p:transition spd="slow" advTm="3837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8">
            <a:extLst>
              <a:ext uri="{FF2B5EF4-FFF2-40B4-BE49-F238E27FC236}">
                <a16:creationId xmlns="" xmlns:a16="http://schemas.microsoft.com/office/drawing/2014/main" id="{BF8ACCE4-6737-4B94-9A4A-F9738A357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bject 2">
            <a:extLst>
              <a:ext uri="{FF2B5EF4-FFF2-40B4-BE49-F238E27FC236}">
                <a16:creationId xmlns="" xmlns:a16="http://schemas.microsoft.com/office/drawing/2014/main" id="{FD95E4E3-082A-4BB3-B23A-2B13F33D8BCA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3" name="Прямоугольник 74">
            <a:extLst>
              <a:ext uri="{FF2B5EF4-FFF2-40B4-BE49-F238E27FC236}">
                <a16:creationId xmlns="" xmlns:a16="http://schemas.microsoft.com/office/drawing/2014/main" id="{BF101E31-0D03-488D-A865-9ACF5410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1B3DB49B-4A7F-4BB4-9202-9ACA0D7784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66EDCD85-1906-45D8-906A-B3BDE60CD8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176" name="TextBox 8">
            <a:extLst>
              <a:ext uri="{FF2B5EF4-FFF2-40B4-BE49-F238E27FC236}">
                <a16:creationId xmlns="" xmlns:a16="http://schemas.microsoft.com/office/drawing/2014/main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316" y="290702"/>
            <a:ext cx="3216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Ағалар сөзі </a:t>
            </a:r>
            <a:endParaRPr lang="ru-RU" alt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7050" y="1795373"/>
            <a:ext cx="7818158" cy="42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/>
              <a:t> 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4442" y="1105858"/>
            <a:ext cx="93204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Мұқағали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МАҚАТАЕВ</a:t>
            </a:r>
          </a:p>
          <a:p>
            <a:pPr lvl="0" fontAlgn="base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жастығы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творчествосына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лайық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аңғардым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жатық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анық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Өлеңдерінен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жасандылық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байқалмайды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жастыққа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 бар.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Ағынан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жарылып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таусыла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талаптану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ізденіс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Қайсыбір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жастарда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ұшыраса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бермейтін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мүлде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бөлек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сарын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еседі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dirty="0" smtClean="0">
                <a:solidFill>
                  <a:srgbClr val="000000"/>
                </a:solidFill>
                <a:latin typeface="Scada"/>
                <a:hlinkClick r:id="rId3"/>
              </a:rPr>
              <a:t>https</a:t>
            </a:r>
            <a:r>
              <a:rPr lang="en-US" dirty="0">
                <a:solidFill>
                  <a:srgbClr val="000000"/>
                </a:solidFill>
                <a:latin typeface="Scada"/>
                <a:hlinkClick r:id="rId3"/>
              </a:rPr>
              <a:t>://www.inform.kz/kz/nesipbek-aytuly-kazak-ushin-otan-zhalgyz-tu-zhalgyz_a3699858</a:t>
            </a:r>
            <a:endParaRPr lang="en-US" dirty="0">
              <a:solidFill>
                <a:srgbClr val="000000"/>
              </a:solidFill>
              <a:latin typeface="Scad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4484" y="3747925"/>
            <a:ext cx="56789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Жүрсін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ЕРМАН</a:t>
            </a:r>
          </a:p>
          <a:p>
            <a:pPr lvl="0" fontAlgn="base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ұйықтасаң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түсіңе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кірмейтін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асыл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теңеулер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оқыс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ойлар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басындай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алтынға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бергісіз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оқша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образдар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бастысы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поэзияның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жөргегіне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бөленіп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бесігінде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тербелуі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бекті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қаламдастарынан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мүлдем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оқшаулай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Scada"/>
              </a:rPr>
              <a:t> </a:t>
            </a:r>
            <a:r>
              <a:rPr lang="en-US" dirty="0">
                <a:solidFill>
                  <a:srgbClr val="000000"/>
                </a:solidFill>
                <a:latin typeface="Scada"/>
                <a:hlinkClick r:id="rId3"/>
              </a:rPr>
              <a:t>https://www.inform.kz/kz/nesipbek-aytuly-kazak-ushin-otan-zhalgyz-tu-zhalgyz_a3699858</a:t>
            </a:r>
            <a:endParaRPr lang="en-US" dirty="0">
              <a:solidFill>
                <a:srgbClr val="000000"/>
              </a:solidFill>
              <a:latin typeface="Scada"/>
            </a:endParaRPr>
          </a:p>
        </p:txBody>
      </p:sp>
      <p:pic>
        <p:nvPicPr>
          <p:cNvPr id="1026" name="Picture 2" descr="https://sun9-16.userapi.com/c858220/v858220755/e6c5d/QJgctNcRf-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5" y="1066171"/>
            <a:ext cx="1986655" cy="24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782" y="3335761"/>
            <a:ext cx="1844842" cy="288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Несіпбек Айтұлының шығармалары IІІ т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aitysker.org/wp-content/uploads/2020/04/%D0%96.-%D0%95%D1%80%D0%BC%D0%B0%D0%BD-1024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50" y="3747925"/>
            <a:ext cx="2616362" cy="26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04037"/>
      </p:ext>
    </p:extLst>
  </p:cSld>
  <p:clrMapOvr>
    <a:masterClrMapping/>
  </p:clrMapOvr>
  <p:transition spd="slow" advTm="5819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8">
            <a:extLst>
              <a:ext uri="{FF2B5EF4-FFF2-40B4-BE49-F238E27FC236}">
                <a16:creationId xmlns="" xmlns:a16="http://schemas.microsoft.com/office/drawing/2014/main" id="{13F14A16-8287-4777-8075-F03DD4CA0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ject 2">
            <a:extLst>
              <a:ext uri="{FF2B5EF4-FFF2-40B4-BE49-F238E27FC236}">
                <a16:creationId xmlns="" xmlns:a16="http://schemas.microsoft.com/office/drawing/2014/main" id="{1BB94500-3A74-4ED4-B4E5-87593F08E7A7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Прямоугольник 73">
            <a:extLst>
              <a:ext uri="{FF2B5EF4-FFF2-40B4-BE49-F238E27FC236}">
                <a16:creationId xmlns="" xmlns:a16="http://schemas.microsoft.com/office/drawing/2014/main" id="{633395AF-6872-4116-B57E-75A3E1F96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1343025"/>
            <a:ext cx="1573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37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Частных детских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сада</a:t>
            </a:r>
          </a:p>
        </p:txBody>
      </p:sp>
      <p:sp>
        <p:nvSpPr>
          <p:cNvPr id="10245" name="Прямоугольник 74">
            <a:extLst>
              <a:ext uri="{FF2B5EF4-FFF2-40B4-BE49-F238E27FC236}">
                <a16:creationId xmlns="" xmlns:a16="http://schemas.microsoft.com/office/drawing/2014/main" id="{07A17B7A-6ED7-4EEA-9F27-C27C9BAFA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78FFEC7D-8FF6-440C-9C4E-B9EBE8388A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569" y="6423500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4F52A0DB-7E46-4C2D-A43F-7ABED3537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2475" y="6138044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248" name="TextBox 8">
            <a:extLst>
              <a:ext uri="{FF2B5EF4-FFF2-40B4-BE49-F238E27FC236}">
                <a16:creationId xmlns="" xmlns:a16="http://schemas.microsoft.com/office/drawing/2014/main" id="{94596D5E-CB59-4160-8BE9-1C1890FFE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420020"/>
            <a:ext cx="3189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Бүгінгі сабақта:</a:t>
            </a:r>
            <a:endParaRPr lang="ru-RU" altLang="ru-RU" sz="32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A5656ADC-3625-450E-87E1-9E2DF5E6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273050"/>
            <a:ext cx="36194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3475" y="2300288"/>
            <a:ext cx="8915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- шығармадағы көркемдегіш құралдарды таптыңыздар</a:t>
            </a:r>
          </a:p>
          <a:p>
            <a:pPr lvl="0"/>
            <a:r>
              <a:rPr lang="kk-KZ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- айшықтау амалдарының қызметін талдадыңыздар</a:t>
            </a:r>
          </a:p>
          <a:p>
            <a:pPr lvl="0"/>
            <a:r>
              <a:rPr lang="kk-KZ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- автор стилін анықтадыңыздар </a:t>
            </a:r>
            <a:endParaRPr lang="kk-KZ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05901"/>
      </p:ext>
    </p:extLst>
  </p:cSld>
  <p:clrMapOvr>
    <a:masterClrMapping/>
  </p:clrMapOvr>
  <p:transition spd="slow" advTm="1802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8">
            <a:extLst>
              <a:ext uri="{FF2B5EF4-FFF2-40B4-BE49-F238E27FC236}">
                <a16:creationId xmlns="" xmlns:a16="http://schemas.microsoft.com/office/drawing/2014/main" id="{13F14A16-8287-4777-8075-F03DD4CA0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ject 2">
            <a:extLst>
              <a:ext uri="{FF2B5EF4-FFF2-40B4-BE49-F238E27FC236}">
                <a16:creationId xmlns="" xmlns:a16="http://schemas.microsoft.com/office/drawing/2014/main" id="{1BB94500-3A74-4ED4-B4E5-87593F08E7A7}"/>
              </a:ext>
            </a:extLst>
          </p:cNvPr>
          <p:cNvSpPr>
            <a:spLocks/>
          </p:cNvSpPr>
          <p:nvPr/>
        </p:nvSpPr>
        <p:spPr bwMode="auto">
          <a:xfrm>
            <a:off x="8732" y="-74822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245" name="Прямоугольник 74">
            <a:extLst>
              <a:ext uri="{FF2B5EF4-FFF2-40B4-BE49-F238E27FC236}">
                <a16:creationId xmlns="" xmlns:a16="http://schemas.microsoft.com/office/drawing/2014/main" id="{07A17B7A-6ED7-4EEA-9F27-C27C9BAFA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78FFEC7D-8FF6-440C-9C4E-B9EBE8388A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4F52A0DB-7E46-4C2D-A43F-7ABED3537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A5656ADC-3625-450E-87E1-9E2DF5E6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273050"/>
            <a:ext cx="49149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Қосымша  тапсырма</a:t>
            </a:r>
            <a:endParaRPr lang="en-US" sz="3200" b="1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2345" y="1772439"/>
            <a:ext cx="5335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1600" b="0" i="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endParaRPr lang="en-US" sz="1200" b="0" i="0" dirty="0" smtClean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3475" y="1170037"/>
            <a:ext cx="9951620" cy="40934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Несіпбек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Айтұлының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поэмасын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жазушысы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Ә.Нұршайықов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«Поэма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Елбасына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арналғанымен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Президент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өмірін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бастан-аяқ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тәптіштеп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отырмайды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қадау-қадау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тұстарын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көркем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сөзбен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кестелейді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кесек-кесек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картиналар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бағалаған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шығарманың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бекер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ертегілерінде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даладағы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бәйтерекке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қиналып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кейіпкер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қиындықтардан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құтылатындығы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етіледі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монументі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ешбір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қиындыққа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мойынсұнбай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дамитын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Несіпбек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Айтұлының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поэмасы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жарқын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болашағын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танытуға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Поэмада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тәуелсіздік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алғаннан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елімізде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өзгерістерге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көзқарасын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сезімін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толғанысын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Поэмадағы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ақынның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баяндалады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Автор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поэмада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Нұр-Сұлтан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Егеменді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еліміздің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монументі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еліміздің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азаттық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символы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жырлайды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89095" y="54640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/>
            <a:r>
              <a:rPr lang="en-US" dirty="0">
                <a:solidFill>
                  <a:srgbClr val="000000"/>
                </a:solidFill>
                <a:latin typeface="Scada"/>
                <a:hlinkClick r:id="rId3"/>
              </a:rPr>
              <a:t>https://www.inform.kz/kz/nesipbek-aytuly-kazak-ushin-otan-zhalgyz-tu-zhalgyz_a3699858</a:t>
            </a:r>
            <a:endParaRPr lang="en-US" dirty="0">
              <a:solidFill>
                <a:srgbClr val="000000"/>
              </a:solidFill>
              <a:latin typeface="Scada"/>
            </a:endParaRPr>
          </a:p>
        </p:txBody>
      </p:sp>
    </p:spTree>
    <p:extLst>
      <p:ext uri="{BB962C8B-B14F-4D97-AF65-F5344CB8AC3E}">
        <p14:creationId xmlns:p14="http://schemas.microsoft.com/office/powerpoint/2010/main" val="2476444086"/>
      </p:ext>
    </p:extLst>
  </p:cSld>
  <p:clrMapOvr>
    <a:masterClrMapping/>
  </p:clrMapOvr>
  <p:transition spd="slow" advTm="11316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8">
            <a:extLst>
              <a:ext uri="{FF2B5EF4-FFF2-40B4-BE49-F238E27FC236}">
                <a16:creationId xmlns="" xmlns:a16="http://schemas.microsoft.com/office/drawing/2014/main" id="{EA9CE064-BAF5-48EF-B462-68B81618D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object 2">
            <a:extLst>
              <a:ext uri="{FF2B5EF4-FFF2-40B4-BE49-F238E27FC236}">
                <a16:creationId xmlns="" xmlns:a16="http://schemas.microsoft.com/office/drawing/2014/main" id="{94A4B16A-2D08-4E49-9A03-C282B6EC3178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Прямоугольник 73">
            <a:extLst>
              <a:ext uri="{FF2B5EF4-FFF2-40B4-BE49-F238E27FC236}">
                <a16:creationId xmlns="" xmlns:a16="http://schemas.microsoft.com/office/drawing/2014/main" id="{068823E9-4032-4882-8CB7-2CFEBF7A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4" y="1343025"/>
            <a:ext cx="5270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Neo Sans Cyr"/>
              </a:rPr>
              <a:t>37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FFFFFF"/>
                </a:solidFill>
                <a:latin typeface="Neo Sans Cyr"/>
              </a:rPr>
              <a:t>Частных детских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FFFFFF"/>
                </a:solidFill>
                <a:latin typeface="Neo Sans Cyr"/>
              </a:rPr>
              <a:t>сада</a:t>
            </a:r>
          </a:p>
        </p:txBody>
      </p:sp>
      <p:sp>
        <p:nvSpPr>
          <p:cNvPr id="3077" name="Прямоугольник 74">
            <a:extLst>
              <a:ext uri="{FF2B5EF4-FFF2-40B4-BE49-F238E27FC236}">
                <a16:creationId xmlns="" xmlns:a16="http://schemas.microsoft.com/office/drawing/2014/main" id="{D8110133-7C7C-4F33-B9B5-E2E549691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399731E4-4B1B-487D-BF7C-67F766DDB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C7A6CEF6-C964-4E0D-B652-5DC2B572F8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2969" y="6408977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80" name="TextBox 8">
            <a:extLst>
              <a:ext uri="{FF2B5EF4-FFF2-40B4-BE49-F238E27FC236}">
                <a16:creationId xmlns="" xmlns:a16="http://schemas.microsoft.com/office/drawing/2014/main" id="{C5F6AA2A-DA22-4500-9B51-F1422CF6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258763"/>
            <a:ext cx="4246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мақсат</a:t>
            </a:r>
            <a:r>
              <a:rPr lang="ru-RU" alt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(тар)ы</a:t>
            </a:r>
          </a:p>
        </p:txBody>
      </p:sp>
      <p:sp>
        <p:nvSpPr>
          <p:cNvPr id="3081" name="TextBox 1">
            <a:extLst>
              <a:ext uri="{FF2B5EF4-FFF2-40B4-BE49-F238E27FC236}">
                <a16:creationId xmlns="" xmlns:a16="http://schemas.microsoft.com/office/drawing/2014/main" id="{1D222CE4-BEF8-4687-98F2-C5336D458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69" y="3549728"/>
            <a:ext cx="1017420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en-US" sz="3200" b="1" dirty="0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Сабақ </a:t>
            </a:r>
            <a:r>
              <a:rPr lang="kk-KZ" altLang="en-US" sz="3200" b="1" dirty="0" smtClean="0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мақсаттары:</a:t>
            </a:r>
          </a:p>
          <a:p>
            <a:pPr eaLnBrk="1" hangingPunct="1"/>
            <a:endParaRPr lang="kk-K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шығармадағы </a:t>
            </a:r>
            <a:r>
              <a:rPr lang="kk-KZ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көркемдегіш құралдар мен айшықтау амалдарының қызметін талдай отырып, автор стилін анықтайсыз.</a:t>
            </a:r>
            <a:endParaRPr lang="kk-KZ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eaLnBrk="1" hangingPunct="1"/>
            <a:endParaRPr lang="ru-RU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598" y="1351290"/>
            <a:ext cx="10173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Шығармадағы әдеби </a:t>
            </a:r>
            <a:r>
              <a:rPr lang="kk-KZ" sz="28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тілді құбылту мен айшықтаудың   (троп пен фигура) түрлерін талдай отырып, автор стиліне баға </a:t>
            </a:r>
            <a:r>
              <a:rPr lang="kk-KZ" sz="2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беру. </a:t>
            </a:r>
            <a:endParaRPr lang="ru-RU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11" name="Google Shape;78;p1">
            <a:extLst>
              <a:ext uri="{FF2B5EF4-FFF2-40B4-BE49-F238E27FC236}">
                <a16:creationId xmlns="" xmlns:a16="http://schemas.microsoft.com/office/drawing/2014/main" id="{900B3A37-585E-4C82-98E6-BC824169E3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51347" y="3212711"/>
            <a:ext cx="10128843" cy="11256"/>
          </a:xfrm>
          <a:prstGeom prst="straightConnector1">
            <a:avLst/>
          </a:prstGeom>
          <a:ln w="38100">
            <a:solidFill>
              <a:srgbClr val="613BCD"/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1069"/>
      </p:ext>
    </p:extLst>
  </p:cSld>
  <p:clrMapOvr>
    <a:masterClrMapping/>
  </p:clrMapOvr>
  <p:transition spd="slow" advTm="252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8">
            <a:extLst>
              <a:ext uri="{FF2B5EF4-FFF2-40B4-BE49-F238E27FC236}">
                <a16:creationId xmlns="" xmlns:a16="http://schemas.microsoft.com/office/drawing/2014/main" id="{EA9CE064-BAF5-48EF-B462-68B81618D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object 2">
            <a:extLst>
              <a:ext uri="{FF2B5EF4-FFF2-40B4-BE49-F238E27FC236}">
                <a16:creationId xmlns="" xmlns:a16="http://schemas.microsoft.com/office/drawing/2014/main" id="{94A4B16A-2D08-4E49-9A03-C282B6EC3178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Прямоугольник 74">
            <a:extLst>
              <a:ext uri="{FF2B5EF4-FFF2-40B4-BE49-F238E27FC236}">
                <a16:creationId xmlns="" xmlns:a16="http://schemas.microsoft.com/office/drawing/2014/main" id="{D8110133-7C7C-4F33-B9B5-E2E549691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399731E4-4B1B-487D-BF7C-67F766DDB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C7A6CEF6-C964-4E0D-B652-5DC2B572F8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2969" y="6408977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80" name="TextBox 8">
            <a:extLst>
              <a:ext uri="{FF2B5EF4-FFF2-40B4-BE49-F238E27FC236}">
                <a16:creationId xmlns="" xmlns:a16="http://schemas.microsoft.com/office/drawing/2014/main" id="{C5F6AA2A-DA22-4500-9B51-F1422CF6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258763"/>
            <a:ext cx="5314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критерийі 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32108"/>
              </p:ext>
            </p:extLst>
          </p:nvPr>
        </p:nvGraphicFramePr>
        <p:xfrm>
          <a:off x="1543844" y="1715657"/>
          <a:ext cx="9105900" cy="3540442"/>
        </p:xfrm>
        <a:graphic>
          <a:graphicData uri="http://schemas.openxmlformats.org/drawingml/2006/table">
            <a:tbl>
              <a:tblPr/>
              <a:tblGrid>
                <a:gridCol w="2923323"/>
                <a:gridCol w="4868126"/>
                <a:gridCol w="1314451"/>
              </a:tblGrid>
              <a:tr h="9040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 критерийі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Дескриптор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04875" indent="-5461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75" marR="0" lvl="0" indent="-5461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26289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just"/>
                      <a:r>
                        <a:rPr lang="kk-KZ" sz="18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Шығармадағы әдеби тілді құбылту мен айшықтаудың   (троп пен фигура) түрлерін талдай отырып, автор стиліне баға беру. </a:t>
                      </a:r>
                      <a:endParaRPr lang="ru-RU" sz="1800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kk-KZ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kk-KZ" sz="18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өлеңнен көркемдегіш құралдарды табады.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7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kk-KZ" sz="20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көркемдегіш құралдар мен айшықтау амалдарының қызметін талдай отырып, автор стилін анықтайды.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kk-KZ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341" y="1972002"/>
            <a:ext cx="341041" cy="262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1375317"/>
      </p:ext>
    </p:extLst>
  </p:cSld>
  <p:clrMapOvr>
    <a:masterClrMapping/>
  </p:clrMapOvr>
  <p:transition spd="slow" advTm="352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8">
            <a:extLst>
              <a:ext uri="{FF2B5EF4-FFF2-40B4-BE49-F238E27FC236}">
                <a16:creationId xmlns="" xmlns:a16="http://schemas.microsoft.com/office/drawing/2014/main" id="{E4CFE9CD-131C-48AC-B96E-4F95A34E9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ject 2">
            <a:extLst>
              <a:ext uri="{FF2B5EF4-FFF2-40B4-BE49-F238E27FC236}">
                <a16:creationId xmlns="" xmlns:a16="http://schemas.microsoft.com/office/drawing/2014/main" id="{4BCFD0D3-2521-4C1E-93BC-CDA6C7CF5906}"/>
              </a:ext>
            </a:extLst>
          </p:cNvPr>
          <p:cNvSpPr>
            <a:spLocks/>
          </p:cNvSpPr>
          <p:nvPr/>
        </p:nvSpPr>
        <p:spPr bwMode="auto">
          <a:xfrm>
            <a:off x="-17921" y="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2981E2A0-95CE-45E3-81D2-3B7C9B4534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8EEB5994-6CC3-4F4C-ADB1-DD9D626FC0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38100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8">
            <a:extLst>
              <a:ext uri="{FF2B5EF4-FFF2-40B4-BE49-F238E27FC236}">
                <a16:creationId xmlns="" xmlns:a16="http://schemas.microsoft.com/office/drawing/2014/main" id="{C5F6AA2A-DA22-4500-9B51-F1422CF6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896" y="291139"/>
            <a:ext cx="2533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Ой қозғау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9073" y="1251609"/>
            <a:ext cx="4908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Несіпбек</a:t>
            </a:r>
            <a:r>
              <a:rPr lang="ru-RU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Айтұлының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поэмасы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Арқа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төсінде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бой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көтерген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Бәйтеректі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жырға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қосқан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тұтастай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дастан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арнау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елі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жеріне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сүйіспеншілігін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таныта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білді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Азаттықты</a:t>
            </a:r>
            <a:r>
              <a:rPr lang="ru-RU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тәуелсіздікті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ата-бабамыз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ғасырлар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көксеген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майданда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құрбан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бабалар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арман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еткен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тәуелсіздік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туы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желбіреп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астанамызбен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ғасырға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басқан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тұста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дастаны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күнге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құлпырған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елорданың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сәні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салтанаты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дәлелі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Елдіктің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ерліктің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жыршысы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елінің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жетістігіне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осылай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қуанып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шабытқа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бөленіп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1284018"/>
            <a:ext cx="2841415" cy="357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5760"/>
          <a:stretch/>
        </p:blipFill>
        <p:spPr bwMode="auto">
          <a:xfrm>
            <a:off x="8267959" y="1251609"/>
            <a:ext cx="3673216" cy="375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989177"/>
      </p:ext>
    </p:extLst>
  </p:cSld>
  <p:clrMapOvr>
    <a:masterClrMapping/>
  </p:clrMapOvr>
  <p:transition spd="slow" advTm="5278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8">
            <a:extLst>
              <a:ext uri="{FF2B5EF4-FFF2-40B4-BE49-F238E27FC236}">
                <a16:creationId xmlns="" xmlns:a16="http://schemas.microsoft.com/office/drawing/2014/main" id="{07D77DA3-D036-4E30-BB42-B08CCC7C4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object 2">
            <a:extLst>
              <a:ext uri="{FF2B5EF4-FFF2-40B4-BE49-F238E27FC236}">
                <a16:creationId xmlns="" xmlns:a16="http://schemas.microsoft.com/office/drawing/2014/main" id="{EBC570DB-AB4F-46EA-B917-2EF7EF52B753}"/>
              </a:ext>
            </a:extLst>
          </p:cNvPr>
          <p:cNvSpPr>
            <a:spLocks/>
          </p:cNvSpPr>
          <p:nvPr/>
        </p:nvSpPr>
        <p:spPr bwMode="auto">
          <a:xfrm>
            <a:off x="8732" y="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1" name="Прямоугольник 74">
            <a:extLst>
              <a:ext uri="{FF2B5EF4-FFF2-40B4-BE49-F238E27FC236}">
                <a16:creationId xmlns="" xmlns:a16="http://schemas.microsoft.com/office/drawing/2014/main" id="{F515A256-347F-4CA5-A039-99F05374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1417D4C6-4E19-4AE6-A347-ADE8E63E25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89A944C1-3E0C-4D14-90B1-2772E4D2E1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04" name="TextBox 8">
            <a:extLst>
              <a:ext uri="{FF2B5EF4-FFF2-40B4-BE49-F238E27FC236}">
                <a16:creationId xmlns="" xmlns:a16="http://schemas.microsoft.com/office/drawing/2014/main" id="{7323277E-9A26-4957-8278-8DFAB80D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19923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5" name="TextBox 9">
            <a:extLst>
              <a:ext uri="{FF2B5EF4-FFF2-40B4-BE49-F238E27FC236}">
                <a16:creationId xmlns="" xmlns:a16="http://schemas.microsoft.com/office/drawing/2014/main" id="{FAB6042D-66ED-4E22-A2AC-076DF169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258763"/>
            <a:ext cx="4970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Тақырыптық ақпарат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475" y="1439625"/>
            <a:ext cx="3069063" cy="2554545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Теңеу</a:t>
            </a:r>
            <a:r>
              <a:rPr lang="kk-KZ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- заттың, нәрсенің, құбылыстың белгісін, қасиетін, сапасын өзге затпен не құбылыспен салыстыра суреттеу арқылы көрсететін көркемдік ұғым. Олар –дай, -дей, -тай, -тей,- дайын,-дейін, -ша, -ше жұрнақтары мен секілді, сияқты, тәрізді, бейне, тең, ұқсас сөздерінің көмегімен жасалады.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4085" y="1808956"/>
            <a:ext cx="3126557" cy="2062103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Эпитет– </a:t>
            </a:r>
            <a:r>
              <a:rPr lang="kk-KZ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заттың, яки құбылыстың ерекшелігін, сыр-сипатын бейнелі түрде танытатын поэтикалық және стилистикалық ұғым. Мысалы: </a:t>
            </a:r>
          </a:p>
          <a:p>
            <a:pPr algn="just"/>
            <a:r>
              <a:rPr lang="kk-KZ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Қараңғы түнде тау қалғып... «қараңғы» – эпитет, түннің қандай екенін ерекшелеп тұр.</a:t>
            </a:r>
            <a:endParaRPr lang="ru-RU" sz="16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33189" y="1427329"/>
            <a:ext cx="3481011" cy="2308324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Метафора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троптың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бір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түрі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Құбылыстар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мен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заттардың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ұқсастық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белгілері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негізінде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астарлы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мағынада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қолданылуы</a:t>
            </a: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Мен-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ақсұңқар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құстың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сойы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едім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... </a:t>
            </a:r>
          </a:p>
          <a:p>
            <a:pPr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Жалынмын</a:t>
            </a:r>
            <a:r>
              <a:rPr lang="ru-RU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мен,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келме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жақын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жанарсың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</a:t>
            </a:r>
            <a:r>
              <a:rPr lang="kk-KZ" sz="1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балаң жарық күнде </a:t>
            </a:r>
            <a: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сәуле қуған</a:t>
            </a:r>
            <a:r>
              <a:rPr lang="kk-KZ" sz="1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186187" y="780998"/>
            <a:ext cx="5917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850" y="4506734"/>
            <a:ext cx="9457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Метонимия</a:t>
            </a:r>
            <a:r>
              <a:rPr lang="kk-K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–троптың бір түрі, ауыстыру,қайтадан атау.Өзара байланысты балама ұғымдарды</a:t>
            </a:r>
          </a:p>
          <a:p>
            <a:pPr lvl="0"/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қолдану </a:t>
            </a:r>
            <a:r>
              <a:rPr lang="kk-K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құбылыс  орнына оның ерекше қасиетін көрсету .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әскерді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– “</a:t>
            </a:r>
            <a:r>
              <a:rPr lang="ru-RU" i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 lvl="0"/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бүркітті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– “</a:t>
            </a:r>
            <a:r>
              <a:rPr lang="ru-RU" i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ақиық</a:t>
            </a:r>
            <a:r>
              <a:rPr lang="ru-RU" i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мұзбалақ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қылышты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– “</a:t>
            </a:r>
            <a:r>
              <a:rPr lang="ru-RU" i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наркескен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айту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метонимияға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Синекдоха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–мегзеу, бүтіннің орнына бөлшекті, жалпының орнына жалқыны қолдану.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Мысалы , «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тайлы –тұяғы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қалмай келді»,  «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бағар көбейсін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90069496"/>
      </p:ext>
    </p:extLst>
  </p:cSld>
  <p:clrMapOvr>
    <a:masterClrMapping/>
  </p:clrMapOvr>
  <p:transition spd="slow" advTm="14444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="" xmlns:a16="http://schemas.microsoft.com/office/drawing/2014/main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="" xmlns:a16="http://schemas.microsoft.com/office/drawing/2014/main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1" name="Прямоугольник 74">
            <a:extLst>
              <a:ext uri="{FF2B5EF4-FFF2-40B4-BE49-F238E27FC236}">
                <a16:creationId xmlns="" xmlns:a16="http://schemas.microsoft.com/office/drawing/2014/main" id="{0B8EFA9A-0D1A-4C7B-BC8A-33FE5446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65629"/>
              </p:ext>
            </p:extLst>
          </p:nvPr>
        </p:nvGraphicFramePr>
        <p:xfrm>
          <a:off x="657727" y="1955800"/>
          <a:ext cx="10356594" cy="443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3691"/>
                <a:gridCol w="1945504"/>
                <a:gridCol w="373739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Қараса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Қазақстан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алабына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Құрамы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қырық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қылау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ала-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құла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Эпитет</a:t>
                      </a:r>
                      <a:r>
                        <a:rPr lang="kk-KZ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0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Түсімде</a:t>
                      </a:r>
                      <a:r>
                        <a:rPr lang="kk-KZ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Тәуелсіздік Падишасы,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k-KZ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Ақ қағаз, алтын қалам </a:t>
                      </a:r>
                      <a:r>
                        <a:rPr lang="kk-KZ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берді маған!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Синекдоха 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6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Ақтүтек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қайта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айналып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соққанменен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Ақсүйек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заман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жұты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оралмайды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Теңеу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34155">
                <a:tc>
                  <a:txBody>
                    <a:bodyPr/>
                    <a:lstStyle/>
                    <a:p>
                      <a:r>
                        <a:rPr lang="kk-K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Көреген, қол бастаған дара батыр,</a:t>
                      </a:r>
                    </a:p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Көкжалдай</a:t>
                      </a:r>
                      <a:r>
                        <a:rPr lang="kk-K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мұз</a:t>
                      </a:r>
                      <a:r>
                        <a:rPr lang="kk-KZ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төсеніп , қар жамылар.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Метонимия</a:t>
                      </a:r>
                      <a:r>
                        <a:rPr lang="kk-KZ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70" y="214640"/>
            <a:ext cx="27032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т</a:t>
            </a:r>
            <a:r>
              <a:rPr lang="kk-KZ" altLang="ru-RU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апсырма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212" y="1096635"/>
            <a:ext cx="967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Ерекшеленіп берілген сөз, сөз тіркестерін көркемдегіш құралдармен сәйкестендіріңіз.</a:t>
            </a:r>
            <a:endParaRPr lang="ru-RU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38694"/>
      </p:ext>
    </p:extLst>
  </p:cSld>
  <p:clrMapOvr>
    <a:masterClrMapping/>
  </p:clrMapOvr>
  <p:transition spd="slow" advTm="10104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="" xmlns:a16="http://schemas.microsoft.com/office/drawing/2014/main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="" xmlns:a16="http://schemas.microsoft.com/office/drawing/2014/main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1" name="Прямоугольник 74">
            <a:extLst>
              <a:ext uri="{FF2B5EF4-FFF2-40B4-BE49-F238E27FC236}">
                <a16:creationId xmlns="" xmlns:a16="http://schemas.microsoft.com/office/drawing/2014/main" id="{0B8EFA9A-0D1A-4C7B-BC8A-33FE5446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89138"/>
              </p:ext>
            </p:extLst>
          </p:nvPr>
        </p:nvGraphicFramePr>
        <p:xfrm>
          <a:off x="757238" y="1955800"/>
          <a:ext cx="10257082" cy="443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4179"/>
                <a:gridCol w="1945504"/>
                <a:gridCol w="373739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Қараса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Қазақстан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алабына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Құрамы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қырық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қылау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ала-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құла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Эпитет</a:t>
                      </a:r>
                      <a:r>
                        <a:rPr lang="kk-KZ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0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Түсімде</a:t>
                      </a:r>
                      <a:r>
                        <a:rPr lang="kk-KZ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Тәуелсіздік Падишасы, синекдоха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k-KZ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Ақ қағаз, алтын қалам </a:t>
                      </a:r>
                      <a:r>
                        <a:rPr lang="kk-KZ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берді маған!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Синекдоха</a:t>
                      </a:r>
                      <a:r>
                        <a:rPr lang="kk-KZ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6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Ақтүтек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қайта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айналып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соққанменен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Ақсүйек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заман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жұты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оралмайды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Теңеу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34155">
                <a:tc>
                  <a:txBody>
                    <a:bodyPr/>
                    <a:lstStyle/>
                    <a:p>
                      <a:r>
                        <a:rPr lang="kk-K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Көреген, қол бастаған дара батыр,</a:t>
                      </a:r>
                    </a:p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Көкжалдай</a:t>
                      </a:r>
                      <a:r>
                        <a:rPr lang="kk-K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мұз</a:t>
                      </a:r>
                      <a:r>
                        <a:rPr lang="kk-KZ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төсеніп , қар жамылар. синекдоха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Метонимия</a:t>
                      </a:r>
                      <a:r>
                        <a:rPr lang="kk-KZ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69" y="214640"/>
            <a:ext cx="315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212" y="1096635"/>
            <a:ext cx="967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Ерекшеленіп берілген сөз, сөз тіркестерін көркемдегіш құралдармен сәйкестендіріңіз.</a:t>
            </a:r>
            <a:endParaRPr lang="ru-RU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881730" y="4588043"/>
            <a:ext cx="2967789" cy="117909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011110" y="2550694"/>
            <a:ext cx="2709027" cy="117909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16730" y="2550695"/>
            <a:ext cx="3697788" cy="91795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569701" y="4483771"/>
            <a:ext cx="3283702" cy="117909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96494"/>
      </p:ext>
    </p:extLst>
  </p:cSld>
  <p:clrMapOvr>
    <a:masterClrMapping/>
  </p:clrMapOvr>
  <p:transition spd="slow" advTm="10104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="" xmlns:a16="http://schemas.microsoft.com/office/drawing/2014/main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="" xmlns:a16="http://schemas.microsoft.com/office/drawing/2014/main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6" y="1185863"/>
            <a:ext cx="8822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Берілген үзіндіден метафоралық қолданыстарды тауып, автор ойын талдаңыз.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="" xmlns:a16="http://schemas.microsoft.com/office/drawing/2014/main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273050"/>
            <a:ext cx="2703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-т</a:t>
            </a:r>
            <a:r>
              <a:rPr lang="kk-KZ" alt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апсырма</a:t>
            </a:r>
            <a:endParaRPr lang="ru-RU" alt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404988"/>
              </p:ext>
            </p:extLst>
          </p:nvPr>
        </p:nvGraphicFramePr>
        <p:xfrm>
          <a:off x="852488" y="2069431"/>
          <a:ext cx="10346555" cy="379235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92473"/>
                <a:gridCol w="5154082"/>
              </a:tblGrid>
              <a:tr h="1780674">
                <a:tc>
                  <a:txBody>
                    <a:bodyPr/>
                    <a:lstStyle/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Саңқ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етті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Алатаудың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мұзбалағы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Жаңғырып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жартас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біткен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күз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қарады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Шарықтап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шырқау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көкте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жүрді-дағы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Бетке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алып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тартып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кетті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түз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даланы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0674">
                <a:tc>
                  <a:txBody>
                    <a:bodyPr/>
                    <a:lstStyle/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Өлеңнің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ақтаңгері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арғы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бабам,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Басынан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ешкім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асып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қарғымаған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Түсімде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Тәуелсіздік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Падишасы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қағаз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алтын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қалам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берді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маған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243521"/>
      </p:ext>
    </p:extLst>
  </p:cSld>
  <p:clrMapOvr>
    <a:masterClrMapping/>
  </p:clrMapOvr>
  <p:transition spd="slow" advTm="554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="" xmlns:a16="http://schemas.microsoft.com/office/drawing/2014/main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="" xmlns:a16="http://schemas.microsoft.com/office/drawing/2014/main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="" xmlns:a16="http://schemas.microsoft.com/office/drawing/2014/main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="" xmlns:a16="http://schemas.microsoft.com/office/drawing/2014/main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6" y="1185863"/>
            <a:ext cx="8822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Берілген </a:t>
            </a:r>
            <a:r>
              <a:rPr lang="kk-KZ" sz="24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үзіндіден метафоралық қолданыстарды тауып, автор ойын талдаңыз.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="" xmlns:a16="http://schemas.microsoft.com/office/drawing/2014/main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273050"/>
            <a:ext cx="3454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Өзіңді тексер !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397066"/>
              </p:ext>
            </p:extLst>
          </p:nvPr>
        </p:nvGraphicFramePr>
        <p:xfrm>
          <a:off x="852488" y="2285858"/>
          <a:ext cx="10346555" cy="34232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92473"/>
                <a:gridCol w="5154082"/>
              </a:tblGrid>
              <a:tr h="1711622">
                <a:tc>
                  <a:txBody>
                    <a:bodyPr/>
                    <a:lstStyle/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Саңқ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етті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Алатаудың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мұзбалағы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Жаңғырып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жартас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біткен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күз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қарады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Шарықтап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шырқау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көкте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жүрді-дағы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Бетке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алып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тартып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кетті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түз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даланы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Ақын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Алатаудың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мұзбалағы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деп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көшбасшыны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ел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билеуші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тұлғаны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айтып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тұр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Алатаудың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деуі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оның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туған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жерімен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тікелей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байланысты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1711622">
                <a:tc>
                  <a:txBody>
                    <a:bodyPr/>
                    <a:lstStyle/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Өлеңнің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ақтаңгері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арғы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бабам,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Басынан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ешкім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асып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қарғымаған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Түсімде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Тәуелсіздік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Падишасы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975" indent="0" algn="l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қағаз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алтын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қалам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берді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маған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Өлеңнің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ақтаңгері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деп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сөзге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жүйрік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тілге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шешен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қазақ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халқын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меңзесе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Тәуелсіздік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Падишасы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деп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тәуелсіз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елдің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іргетасын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қалаған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еркіндік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туын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көтеруге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ықпал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еткен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көшбасшы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бейнесін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атайды</a:t>
                      </a:r>
                      <a:r>
                        <a:rPr lang="ru-RU" sz="16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839292"/>
      </p:ext>
    </p:extLst>
  </p:cSld>
  <p:clrMapOvr>
    <a:masterClrMapping/>
  </p:clrMapOvr>
  <p:transition spd="slow" advTm="4119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1827</TotalTime>
  <Words>1122</Words>
  <Application>Microsoft Office PowerPoint</Application>
  <PresentationFormat>Произвольный</PresentationFormat>
  <Paragraphs>174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122</cp:revision>
  <dcterms:created xsi:type="dcterms:W3CDTF">2020-11-19T04:55:18Z</dcterms:created>
  <dcterms:modified xsi:type="dcterms:W3CDTF">2021-04-02T16:31:04Z</dcterms:modified>
</cp:coreProperties>
</file>