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jpeg" ContentType="image/jpeg"/>
  <Override PartName="/ppt/media/image4.png" ContentType="image/png"/>
  <Override PartName="/ppt/media/image5.jpeg" ContentType="image/jpeg"/>
  <Override PartName="/ppt/media/image6.jpeg" ContentType="image/jpe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B9D2AC8-7653-4594-AEC9-154B2D9C076B}"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21DB8A1-530D-4E64-8B4B-D34FD2DF482C}"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image" Target="../media/image6.jpeg"/><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image" Target="../media/image6.jpeg"/><Relationship Id="rId4"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image" Target="../media/image4.png"/><Relationship Id="rId4"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image" Target="../media/image4.png"/><Relationship Id="rId4"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729320" y="138600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6364080"/>
            <a:ext cx="10694160" cy="37080"/>
          </a:xfrm>
          <a:prstGeom prst="straightConnector1">
            <a:avLst/>
          </a:prstGeom>
          <a:ln w="57240">
            <a:solidFill>
              <a:srgbClr val="4472c4"/>
            </a:solidFill>
            <a:miter/>
          </a:ln>
        </p:spPr>
      </p:cxnSp>
      <p:sp>
        <p:nvSpPr>
          <p:cNvPr id="11" name="TextBox 25"/>
          <p:cNvSpPr/>
          <p:nvPr/>
        </p:nvSpPr>
        <p:spPr>
          <a:xfrm>
            <a:off x="1270080" y="2174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Бөлім  тақырыбы</a:t>
            </a:r>
            <a:endParaRPr b="0" lang="ru-RU" sz="2400" strike="noStrike" u="none">
              <a:solidFill>
                <a:srgbClr val="000000"/>
              </a:solidFill>
              <a:uFillTx/>
              <a:latin typeface="Calibri"/>
            </a:endParaRPr>
          </a:p>
        </p:txBody>
      </p:sp>
      <p:sp>
        <p:nvSpPr>
          <p:cNvPr id="12" name="TextBox 9"/>
          <p:cNvSpPr/>
          <p:nvPr/>
        </p:nvSpPr>
        <p:spPr>
          <a:xfrm>
            <a:off x="9980640" y="177840"/>
            <a:ext cx="19098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(Т</a:t>
            </a:r>
            <a:r>
              <a:rPr b="1" lang="ru-RU" sz="1600" strike="noStrike" u="none">
                <a:solidFill>
                  <a:srgbClr val="ffffff"/>
                </a:solidFill>
                <a:uFillTx/>
                <a:latin typeface="Tahoma"/>
                <a:ea typeface="Tahoma"/>
              </a:rPr>
              <a:t>1)</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9-СЫНЫП</a:t>
            </a:r>
            <a:endParaRPr b="0" lang="ru-RU" sz="1600" strike="noStrike" u="none">
              <a:solidFill>
                <a:srgbClr val="000000"/>
              </a:solidFill>
              <a:uFillTx/>
              <a:latin typeface="Calibri"/>
            </a:endParaRPr>
          </a:p>
        </p:txBody>
      </p:sp>
      <p:sp>
        <p:nvSpPr>
          <p:cNvPr id="13" name="object 2"/>
          <p:cNvSpPr/>
          <p:nvPr/>
        </p:nvSpPr>
        <p:spPr>
          <a:xfrm>
            <a:off x="1440" y="2541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lvl="1" marL="743040" indent="-285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Сабақтың тақырыбы</a:t>
            </a:r>
            <a:endParaRPr b="0" lang="ru-RU" sz="2400" strike="noStrike" u="none">
              <a:solidFill>
                <a:srgbClr val="000000"/>
              </a:solidFill>
              <a:uFillTx/>
              <a:latin typeface="Calibri"/>
            </a:endParaRPr>
          </a:p>
        </p:txBody>
      </p:sp>
      <p:sp>
        <p:nvSpPr>
          <p:cNvPr id="14" name="Прямоугольник 1"/>
          <p:cNvSpPr/>
          <p:nvPr/>
        </p:nvSpPr>
        <p:spPr>
          <a:xfrm>
            <a:off x="1292400" y="1362240"/>
            <a:ext cx="541908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2e77e2"/>
                </a:solidFill>
                <a:uFillTx/>
                <a:latin typeface="Tahoma"/>
                <a:ea typeface="Tahoma"/>
              </a:rPr>
              <a:t>Адам жанының құпиясы</a:t>
            </a:r>
            <a:endParaRPr b="0" lang="ru-RU" sz="3200" strike="noStrike" u="none">
              <a:solidFill>
                <a:srgbClr val="000000"/>
              </a:solidFill>
              <a:uFillTx/>
              <a:latin typeface="Calibri"/>
            </a:endParaRPr>
          </a:p>
        </p:txBody>
      </p:sp>
      <p:sp>
        <p:nvSpPr>
          <p:cNvPr id="15" name="Прямоугольник 2"/>
          <p:cNvSpPr/>
          <p:nvPr/>
        </p:nvSpPr>
        <p:spPr>
          <a:xfrm>
            <a:off x="790200" y="3960720"/>
            <a:ext cx="8071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2e77e2"/>
                </a:solidFill>
                <a:uFillTx/>
                <a:latin typeface="Tahoma"/>
                <a:ea typeface="Tahoma"/>
              </a:rPr>
              <a:t>Б.Майлин «Шұғаның белгісі» хикаят</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Рисунок 48" descr=""/>
          <p:cNvPicPr/>
          <p:nvPr/>
        </p:nvPicPr>
        <p:blipFill>
          <a:blip r:embed="rId1"/>
          <a:stretch/>
        </p:blipFill>
        <p:spPr>
          <a:xfrm>
            <a:off x="652320" y="7978680"/>
            <a:ext cx="200160" cy="203400"/>
          </a:xfrm>
          <a:prstGeom prst="rect">
            <a:avLst/>
          </a:prstGeom>
          <a:ln w="0">
            <a:noFill/>
          </a:ln>
        </p:spPr>
      </p:pic>
      <p:sp>
        <p:nvSpPr>
          <p:cNvPr id="89" name="object 2"/>
          <p:cNvSpPr/>
          <p:nvPr/>
        </p:nvSpPr>
        <p:spPr>
          <a:xfrm>
            <a:off x="1440" y="-12600"/>
            <a:ext cx="12190680" cy="1157040"/>
          </a:xfrm>
          <a:custGeom>
            <a:avLst/>
            <a:gdLst>
              <a:gd name="textAreaLeft" fmla="*/ 0 w 12190680"/>
              <a:gd name="textAreaRight" fmla="*/ 12191040 w 12190680"/>
              <a:gd name="textAreaTop" fmla="*/ 0 h 1157040"/>
              <a:gd name="textAreaBottom" fmla="*/ 1157400 h 1157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1" name="Google Shape;77;p1"/>
          <p:cNvCxnSpPr/>
          <p:nvPr/>
        </p:nvCxnSpPr>
        <p:spPr>
          <a:xfrm>
            <a:off x="212400" y="6621120"/>
            <a:ext cx="11729160" cy="26280"/>
          </a:xfrm>
          <a:prstGeom prst="straightConnector1">
            <a:avLst/>
          </a:prstGeom>
          <a:ln w="57240">
            <a:solidFill>
              <a:srgbClr val="33cccc"/>
            </a:solidFill>
            <a:miter/>
          </a:ln>
        </p:spPr>
      </p:cxnSp>
      <p:cxnSp>
        <p:nvCxnSpPr>
          <p:cNvPr id="92" name="Google Shape;78;p1"/>
          <p:cNvCxnSpPr/>
          <p:nvPr/>
        </p:nvCxnSpPr>
        <p:spPr>
          <a:xfrm>
            <a:off x="757080" y="6364080"/>
            <a:ext cx="10694160" cy="37080"/>
          </a:xfrm>
          <a:prstGeom prst="straightConnector1">
            <a:avLst/>
          </a:prstGeom>
          <a:ln w="38160">
            <a:solidFill>
              <a:srgbClr val="4472c4"/>
            </a:solidFill>
            <a:miter/>
          </a:ln>
        </p:spPr>
      </p:cxnSp>
      <p:sp>
        <p:nvSpPr>
          <p:cNvPr id="93" name="Прямая соединительная линия 9"/>
          <p:cNvSpPr/>
          <p:nvPr/>
        </p:nvSpPr>
        <p:spPr>
          <a:xfrm>
            <a:off x="1293840" y="1495440"/>
            <a:ext cx="17280" cy="490536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94" name="TextBox 1"/>
          <p:cNvSpPr/>
          <p:nvPr/>
        </p:nvSpPr>
        <p:spPr>
          <a:xfrm>
            <a:off x="74520" y="66600"/>
            <a:ext cx="1206036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3-тапсырма. «Жұптық жұмыс» тәсілі арқылы «Шұғаның белгісі» шығармасынмен сөздік жұмыс жасау.</a:t>
            </a:r>
            <a:endParaRPr b="0" lang="ru-RU" sz="2800" strike="noStrike" u="none">
              <a:solidFill>
                <a:srgbClr val="000000"/>
              </a:solidFill>
              <a:uFillTx/>
              <a:latin typeface="Calibri"/>
            </a:endParaRPr>
          </a:p>
        </p:txBody>
      </p:sp>
      <p:sp>
        <p:nvSpPr>
          <p:cNvPr id="95" name="Прямоугольник 4"/>
          <p:cNvSpPr/>
          <p:nvPr/>
        </p:nvSpPr>
        <p:spPr>
          <a:xfrm>
            <a:off x="1639800" y="1476360"/>
            <a:ext cx="3022560" cy="5824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Обашық</a:t>
            </a:r>
            <a:endParaRPr b="0" lang="ru-RU" sz="1800" strike="noStrike" u="none">
              <a:solidFill>
                <a:srgbClr val="000000"/>
              </a:solidFill>
              <a:uFillTx/>
              <a:latin typeface="Calibri"/>
            </a:endParaRPr>
          </a:p>
        </p:txBody>
      </p:sp>
      <p:sp>
        <p:nvSpPr>
          <p:cNvPr id="96" name="Прямоугольник 17"/>
          <p:cNvSpPr/>
          <p:nvPr/>
        </p:nvSpPr>
        <p:spPr>
          <a:xfrm>
            <a:off x="1630440" y="216072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Қорым</a:t>
            </a:r>
            <a:endParaRPr b="0" lang="ru-RU" sz="1800" strike="noStrike" u="none">
              <a:solidFill>
                <a:srgbClr val="000000"/>
              </a:solidFill>
              <a:uFillTx/>
              <a:latin typeface="Calibri"/>
            </a:endParaRPr>
          </a:p>
        </p:txBody>
      </p:sp>
      <p:sp>
        <p:nvSpPr>
          <p:cNvPr id="97" name="Прямоугольник 19"/>
          <p:cNvSpPr/>
          <p:nvPr/>
        </p:nvSpPr>
        <p:spPr>
          <a:xfrm>
            <a:off x="1630440" y="282744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Қызойнақ</a:t>
            </a:r>
            <a:endParaRPr b="0" lang="ru-RU" sz="1800" strike="noStrike" u="none">
              <a:solidFill>
                <a:srgbClr val="000000"/>
              </a:solidFill>
              <a:uFillTx/>
              <a:latin typeface="Calibri"/>
            </a:endParaRPr>
          </a:p>
        </p:txBody>
      </p:sp>
      <p:sp>
        <p:nvSpPr>
          <p:cNvPr id="98" name="Прямоугольник 20"/>
          <p:cNvSpPr/>
          <p:nvPr/>
        </p:nvSpPr>
        <p:spPr>
          <a:xfrm>
            <a:off x="6727680" y="149544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9" name="Прямоугольник 21"/>
          <p:cNvSpPr/>
          <p:nvPr/>
        </p:nvSpPr>
        <p:spPr>
          <a:xfrm>
            <a:off x="1639800" y="547848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Сықырлауық</a:t>
            </a:r>
            <a:endParaRPr b="0" lang="ru-RU" sz="1800" strike="noStrike" u="none">
              <a:solidFill>
                <a:srgbClr val="000000"/>
              </a:solidFill>
              <a:uFillTx/>
              <a:latin typeface="Calibri"/>
            </a:endParaRPr>
          </a:p>
        </p:txBody>
      </p:sp>
      <p:sp>
        <p:nvSpPr>
          <p:cNvPr id="100" name="Прямоугольник 22"/>
          <p:cNvSpPr/>
          <p:nvPr/>
        </p:nvSpPr>
        <p:spPr>
          <a:xfrm>
            <a:off x="1630440" y="4146480"/>
            <a:ext cx="302400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Желпен</a:t>
            </a:r>
            <a:endParaRPr b="0" lang="ru-RU" sz="1800" strike="noStrike" u="none">
              <a:solidFill>
                <a:srgbClr val="000000"/>
              </a:solidFill>
              <a:uFillTx/>
              <a:latin typeface="Calibri"/>
            </a:endParaRPr>
          </a:p>
        </p:txBody>
      </p:sp>
      <p:sp>
        <p:nvSpPr>
          <p:cNvPr id="101" name="Прямоугольник 23"/>
          <p:cNvSpPr/>
          <p:nvPr/>
        </p:nvSpPr>
        <p:spPr>
          <a:xfrm>
            <a:off x="1630440" y="483408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Белес</a:t>
            </a:r>
            <a:endParaRPr b="0" lang="ru-RU" sz="1800" strike="noStrike" u="none">
              <a:solidFill>
                <a:srgbClr val="000000"/>
              </a:solidFill>
              <a:uFillTx/>
              <a:latin typeface="Calibri"/>
            </a:endParaRPr>
          </a:p>
        </p:txBody>
      </p:sp>
      <p:sp>
        <p:nvSpPr>
          <p:cNvPr id="102" name="Прямоугольник 24"/>
          <p:cNvSpPr/>
          <p:nvPr/>
        </p:nvSpPr>
        <p:spPr>
          <a:xfrm>
            <a:off x="1639800" y="349416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Бешпет</a:t>
            </a:r>
            <a:endParaRPr b="0" lang="ru-RU" sz="1800" strike="noStrike" u="none">
              <a:solidFill>
                <a:srgbClr val="000000"/>
              </a:solidFill>
              <a:uFillTx/>
              <a:latin typeface="Calibri"/>
            </a:endParaRPr>
          </a:p>
        </p:txBody>
      </p:sp>
      <p:sp>
        <p:nvSpPr>
          <p:cNvPr id="103" name="Прямоугольник 25"/>
          <p:cNvSpPr/>
          <p:nvPr/>
        </p:nvSpPr>
        <p:spPr>
          <a:xfrm>
            <a:off x="6727680" y="216540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4" name="Прямоугольник 27"/>
          <p:cNvSpPr/>
          <p:nvPr/>
        </p:nvSpPr>
        <p:spPr>
          <a:xfrm>
            <a:off x="6705720" y="5483160"/>
            <a:ext cx="302256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5" name="Прямоугольник 28"/>
          <p:cNvSpPr/>
          <p:nvPr/>
        </p:nvSpPr>
        <p:spPr>
          <a:xfrm>
            <a:off x="6713640" y="4813200"/>
            <a:ext cx="3024000" cy="5461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6" name="Прямоугольник 29"/>
          <p:cNvSpPr/>
          <p:nvPr/>
        </p:nvSpPr>
        <p:spPr>
          <a:xfrm>
            <a:off x="6727680" y="4146480"/>
            <a:ext cx="302292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7" name="Прямоугольник 30"/>
          <p:cNvSpPr/>
          <p:nvPr/>
        </p:nvSpPr>
        <p:spPr>
          <a:xfrm>
            <a:off x="6727680" y="349416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8" name="Прямоугольник 31"/>
          <p:cNvSpPr/>
          <p:nvPr/>
        </p:nvSpPr>
        <p:spPr>
          <a:xfrm>
            <a:off x="6727680" y="282888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cxnSp>
        <p:nvCxnSpPr>
          <p:cNvPr id="109" name="Прямая со стрелкой 6"/>
          <p:cNvCxnSpPr/>
          <p:nvPr/>
        </p:nvCxnSpPr>
        <p:spPr>
          <a:xfrm>
            <a:off x="4786200" y="1767960"/>
            <a:ext cx="1796400" cy="1080"/>
          </a:xfrm>
          <a:prstGeom prst="straightConnector1">
            <a:avLst/>
          </a:prstGeom>
          <a:ln w="6480">
            <a:solidFill>
              <a:srgbClr val="5b9bd5"/>
            </a:solidFill>
            <a:miter/>
            <a:tailEnd len="med" type="triangle" w="med"/>
          </a:ln>
        </p:spPr>
      </p:cxnSp>
      <p:cxnSp>
        <p:nvCxnSpPr>
          <p:cNvPr id="110" name="Прямая со стрелкой 34"/>
          <p:cNvCxnSpPr/>
          <p:nvPr/>
        </p:nvCxnSpPr>
        <p:spPr>
          <a:xfrm>
            <a:off x="4786200" y="2445840"/>
            <a:ext cx="1796400" cy="1080"/>
          </a:xfrm>
          <a:prstGeom prst="straightConnector1">
            <a:avLst/>
          </a:prstGeom>
          <a:ln w="6480">
            <a:solidFill>
              <a:srgbClr val="5b9bd5"/>
            </a:solidFill>
            <a:miter/>
            <a:tailEnd len="med" type="triangle" w="med"/>
          </a:ln>
        </p:spPr>
      </p:cxnSp>
      <p:cxnSp>
        <p:nvCxnSpPr>
          <p:cNvPr id="111" name="Прямая со стрелкой 35"/>
          <p:cNvCxnSpPr/>
          <p:nvPr/>
        </p:nvCxnSpPr>
        <p:spPr>
          <a:xfrm>
            <a:off x="4786200" y="3123720"/>
            <a:ext cx="1796400" cy="1080"/>
          </a:xfrm>
          <a:prstGeom prst="straightConnector1">
            <a:avLst/>
          </a:prstGeom>
          <a:ln w="6480">
            <a:solidFill>
              <a:srgbClr val="5b9bd5"/>
            </a:solidFill>
            <a:miter/>
            <a:tailEnd len="med" type="triangle" w="med"/>
          </a:ln>
        </p:spPr>
      </p:cxnSp>
      <p:cxnSp>
        <p:nvCxnSpPr>
          <p:cNvPr id="112" name="Прямая со стрелкой 36"/>
          <p:cNvCxnSpPr/>
          <p:nvPr/>
        </p:nvCxnSpPr>
        <p:spPr>
          <a:xfrm>
            <a:off x="4786200" y="5751000"/>
            <a:ext cx="1796400" cy="1080"/>
          </a:xfrm>
          <a:prstGeom prst="straightConnector1">
            <a:avLst/>
          </a:prstGeom>
          <a:ln w="6480">
            <a:solidFill>
              <a:srgbClr val="5b9bd5"/>
            </a:solidFill>
            <a:miter/>
            <a:tailEnd len="med" type="triangle" w="med"/>
          </a:ln>
        </p:spPr>
      </p:cxnSp>
      <p:cxnSp>
        <p:nvCxnSpPr>
          <p:cNvPr id="113" name="Прямая со стрелкой 37"/>
          <p:cNvCxnSpPr/>
          <p:nvPr/>
        </p:nvCxnSpPr>
        <p:spPr>
          <a:xfrm>
            <a:off x="4786200" y="5100120"/>
            <a:ext cx="1796400" cy="1080"/>
          </a:xfrm>
          <a:prstGeom prst="straightConnector1">
            <a:avLst/>
          </a:prstGeom>
          <a:ln w="6480">
            <a:solidFill>
              <a:srgbClr val="5b9bd5"/>
            </a:solidFill>
            <a:miter/>
            <a:tailEnd len="med" type="triangle" w="med"/>
          </a:ln>
        </p:spPr>
      </p:cxnSp>
      <p:cxnSp>
        <p:nvCxnSpPr>
          <p:cNvPr id="114" name="Прямая со стрелкой 38"/>
          <p:cNvCxnSpPr/>
          <p:nvPr/>
        </p:nvCxnSpPr>
        <p:spPr>
          <a:xfrm>
            <a:off x="4786200" y="4422240"/>
            <a:ext cx="1796400" cy="1080"/>
          </a:xfrm>
          <a:prstGeom prst="straightConnector1">
            <a:avLst/>
          </a:prstGeom>
          <a:ln w="6480">
            <a:solidFill>
              <a:srgbClr val="5b9bd5"/>
            </a:solidFill>
            <a:miter/>
            <a:tailEnd len="med" type="triangle" w="med"/>
          </a:ln>
        </p:spPr>
      </p:cxnSp>
      <p:cxnSp>
        <p:nvCxnSpPr>
          <p:cNvPr id="115" name="Прямая со стрелкой 39"/>
          <p:cNvCxnSpPr/>
          <p:nvPr/>
        </p:nvCxnSpPr>
        <p:spPr>
          <a:xfrm>
            <a:off x="4786200" y="3766680"/>
            <a:ext cx="1796400" cy="1080"/>
          </a:xfrm>
          <a:prstGeom prst="straightConnector1">
            <a:avLst/>
          </a:prstGeom>
          <a:ln w="6480">
            <a:solidFill>
              <a:srgbClr val="5b9bd5"/>
            </a:solidFill>
            <a:miter/>
            <a:tailEnd len="med" type="triangle" w="med"/>
          </a:ln>
        </p:spPr>
      </p:cxnSp>
      <p:pic>
        <p:nvPicPr>
          <p:cNvPr id="116" name="Рисунок 40" descr=""/>
          <p:cNvPicPr/>
          <p:nvPr/>
        </p:nvPicPr>
        <p:blipFill>
          <a:blip r:embed="rId2"/>
          <a:stretch/>
        </p:blipFill>
        <p:spPr>
          <a:xfrm>
            <a:off x="9761400" y="2690640"/>
            <a:ext cx="2237040" cy="1862280"/>
          </a:xfrm>
          <a:prstGeom prst="rect">
            <a:avLst/>
          </a:prstGeom>
          <a:ln w="0">
            <a:noFill/>
          </a:ln>
        </p:spPr>
      </p:pic>
      <p:pic>
        <p:nvPicPr>
          <p:cNvPr id="117" name="Рисунок 10" descr=""/>
          <p:cNvPicPr/>
          <p:nvPr/>
        </p:nvPicPr>
        <p:blipFill>
          <a:blip r:embed="rId3"/>
          <a:stretch/>
        </p:blipFill>
        <p:spPr>
          <a:xfrm>
            <a:off x="6480" y="1198440"/>
            <a:ext cx="1276200" cy="1276560"/>
          </a:xfrm>
          <a:prstGeom prst="rect">
            <a:avLst/>
          </a:prstGeom>
          <a:ln w="0">
            <a:noFill/>
          </a:ln>
        </p:spPr>
      </p:pic>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8" name="Рисунок 48" descr=""/>
          <p:cNvPicPr/>
          <p:nvPr/>
        </p:nvPicPr>
        <p:blipFill>
          <a:blip r:embed="rId1"/>
          <a:stretch/>
        </p:blipFill>
        <p:spPr>
          <a:xfrm>
            <a:off x="652320" y="7978680"/>
            <a:ext cx="200160" cy="203400"/>
          </a:xfrm>
          <a:prstGeom prst="rect">
            <a:avLst/>
          </a:prstGeom>
          <a:ln w="0">
            <a:noFill/>
          </a:ln>
        </p:spPr>
      </p:pic>
      <p:sp>
        <p:nvSpPr>
          <p:cNvPr id="119" name="object 2"/>
          <p:cNvSpPr/>
          <p:nvPr/>
        </p:nvSpPr>
        <p:spPr>
          <a:xfrm>
            <a:off x="1440" y="-12600"/>
            <a:ext cx="12190680" cy="1157040"/>
          </a:xfrm>
          <a:custGeom>
            <a:avLst/>
            <a:gdLst>
              <a:gd name="textAreaLeft" fmla="*/ 0 w 12190680"/>
              <a:gd name="textAreaRight" fmla="*/ 12191040 w 12190680"/>
              <a:gd name="textAreaTop" fmla="*/ 0 h 1157040"/>
              <a:gd name="textAreaBottom" fmla="*/ 1157400 h 1157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2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21" name="Google Shape;77;p1"/>
          <p:cNvCxnSpPr/>
          <p:nvPr/>
        </p:nvCxnSpPr>
        <p:spPr>
          <a:xfrm>
            <a:off x="212400" y="6621120"/>
            <a:ext cx="11729160" cy="26280"/>
          </a:xfrm>
          <a:prstGeom prst="straightConnector1">
            <a:avLst/>
          </a:prstGeom>
          <a:ln w="57240">
            <a:solidFill>
              <a:srgbClr val="33cccc"/>
            </a:solidFill>
            <a:miter/>
          </a:ln>
        </p:spPr>
      </p:cxnSp>
      <p:cxnSp>
        <p:nvCxnSpPr>
          <p:cNvPr id="122" name="Google Shape;78;p1"/>
          <p:cNvCxnSpPr/>
          <p:nvPr/>
        </p:nvCxnSpPr>
        <p:spPr>
          <a:xfrm>
            <a:off x="757080" y="6364080"/>
            <a:ext cx="10694160" cy="37080"/>
          </a:xfrm>
          <a:prstGeom prst="straightConnector1">
            <a:avLst/>
          </a:prstGeom>
          <a:ln w="38160">
            <a:solidFill>
              <a:srgbClr val="4472c4"/>
            </a:solidFill>
            <a:miter/>
          </a:ln>
        </p:spPr>
      </p:cxnSp>
      <p:sp>
        <p:nvSpPr>
          <p:cNvPr id="123" name="Прямая соединительная линия 9"/>
          <p:cNvSpPr/>
          <p:nvPr/>
        </p:nvSpPr>
        <p:spPr>
          <a:xfrm>
            <a:off x="1293840" y="1495440"/>
            <a:ext cx="17280" cy="490536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24" name="TextBox 1"/>
          <p:cNvSpPr/>
          <p:nvPr/>
        </p:nvSpPr>
        <p:spPr>
          <a:xfrm>
            <a:off x="74520" y="66600"/>
            <a:ext cx="120603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a:t>
            </a:r>
            <a:endParaRPr b="0" lang="ru-RU" sz="2800" strike="noStrike" u="none">
              <a:solidFill>
                <a:srgbClr val="000000"/>
              </a:solidFill>
              <a:uFillTx/>
              <a:latin typeface="Calibri"/>
            </a:endParaRPr>
          </a:p>
        </p:txBody>
      </p:sp>
      <p:sp>
        <p:nvSpPr>
          <p:cNvPr id="125" name="Прямоугольник 4"/>
          <p:cNvSpPr/>
          <p:nvPr/>
        </p:nvSpPr>
        <p:spPr>
          <a:xfrm>
            <a:off x="1639800" y="1476360"/>
            <a:ext cx="3022560" cy="5824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Обашық</a:t>
            </a:r>
            <a:endParaRPr b="0" lang="ru-RU" sz="1800" strike="noStrike" u="none">
              <a:solidFill>
                <a:srgbClr val="000000"/>
              </a:solidFill>
              <a:uFillTx/>
              <a:latin typeface="Calibri"/>
            </a:endParaRPr>
          </a:p>
        </p:txBody>
      </p:sp>
      <p:sp>
        <p:nvSpPr>
          <p:cNvPr id="126" name="Прямоугольник 17"/>
          <p:cNvSpPr/>
          <p:nvPr/>
        </p:nvSpPr>
        <p:spPr>
          <a:xfrm>
            <a:off x="1630440" y="216072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Қорым</a:t>
            </a:r>
            <a:endParaRPr b="0" lang="ru-RU" sz="1800" strike="noStrike" u="none">
              <a:solidFill>
                <a:srgbClr val="000000"/>
              </a:solidFill>
              <a:uFillTx/>
              <a:latin typeface="Calibri"/>
            </a:endParaRPr>
          </a:p>
        </p:txBody>
      </p:sp>
      <p:sp>
        <p:nvSpPr>
          <p:cNvPr id="127" name="Прямоугольник 19"/>
          <p:cNvSpPr/>
          <p:nvPr/>
        </p:nvSpPr>
        <p:spPr>
          <a:xfrm>
            <a:off x="1630440" y="282744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Қызойнақ</a:t>
            </a:r>
            <a:endParaRPr b="0" lang="ru-RU" sz="1800" strike="noStrike" u="none">
              <a:solidFill>
                <a:srgbClr val="000000"/>
              </a:solidFill>
              <a:uFillTx/>
              <a:latin typeface="Calibri"/>
            </a:endParaRPr>
          </a:p>
        </p:txBody>
      </p:sp>
      <p:sp>
        <p:nvSpPr>
          <p:cNvPr id="128" name="Прямоугольник 20"/>
          <p:cNvSpPr/>
          <p:nvPr/>
        </p:nvSpPr>
        <p:spPr>
          <a:xfrm>
            <a:off x="6727680" y="149544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Тастан,топырақтан үйіп жасалған белгі</a:t>
            </a:r>
            <a:endParaRPr b="0" lang="ru-RU" sz="1800" strike="noStrike" u="none">
              <a:solidFill>
                <a:srgbClr val="000000"/>
              </a:solidFill>
              <a:uFillTx/>
              <a:latin typeface="Calibri"/>
            </a:endParaRPr>
          </a:p>
        </p:txBody>
      </p:sp>
      <p:sp>
        <p:nvSpPr>
          <p:cNvPr id="129" name="Прямоугольник 21"/>
          <p:cNvSpPr/>
          <p:nvPr/>
        </p:nvSpPr>
        <p:spPr>
          <a:xfrm>
            <a:off x="1639800" y="547848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Сықырлауық</a:t>
            </a:r>
            <a:endParaRPr b="0" lang="ru-RU" sz="1800" strike="noStrike" u="none">
              <a:solidFill>
                <a:srgbClr val="000000"/>
              </a:solidFill>
              <a:uFillTx/>
              <a:latin typeface="Calibri"/>
            </a:endParaRPr>
          </a:p>
        </p:txBody>
      </p:sp>
      <p:sp>
        <p:nvSpPr>
          <p:cNvPr id="130" name="Прямоугольник 22"/>
          <p:cNvSpPr/>
          <p:nvPr/>
        </p:nvSpPr>
        <p:spPr>
          <a:xfrm>
            <a:off x="1630440" y="4146480"/>
            <a:ext cx="302400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Желпен</a:t>
            </a:r>
            <a:endParaRPr b="0" lang="ru-RU" sz="1800" strike="noStrike" u="none">
              <a:solidFill>
                <a:srgbClr val="000000"/>
              </a:solidFill>
              <a:uFillTx/>
              <a:latin typeface="Calibri"/>
            </a:endParaRPr>
          </a:p>
        </p:txBody>
      </p:sp>
      <p:sp>
        <p:nvSpPr>
          <p:cNvPr id="131" name="Прямоугольник 23"/>
          <p:cNvSpPr/>
          <p:nvPr/>
        </p:nvSpPr>
        <p:spPr>
          <a:xfrm>
            <a:off x="1630440" y="483408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Белес</a:t>
            </a:r>
            <a:endParaRPr b="0" lang="ru-RU" sz="1800" strike="noStrike" u="none">
              <a:solidFill>
                <a:srgbClr val="000000"/>
              </a:solidFill>
              <a:uFillTx/>
              <a:latin typeface="Calibri"/>
            </a:endParaRPr>
          </a:p>
        </p:txBody>
      </p:sp>
      <p:sp>
        <p:nvSpPr>
          <p:cNvPr id="132" name="Прямоугольник 24"/>
          <p:cNvSpPr/>
          <p:nvPr/>
        </p:nvSpPr>
        <p:spPr>
          <a:xfrm>
            <a:off x="1639800" y="349416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Бешпет</a:t>
            </a:r>
            <a:endParaRPr b="0" lang="ru-RU" sz="1800" strike="noStrike" u="none">
              <a:solidFill>
                <a:srgbClr val="000000"/>
              </a:solidFill>
              <a:uFillTx/>
              <a:latin typeface="Calibri"/>
            </a:endParaRPr>
          </a:p>
        </p:txBody>
      </p:sp>
      <p:sp>
        <p:nvSpPr>
          <p:cNvPr id="133" name="Прямоугольник 25"/>
          <p:cNvSpPr/>
          <p:nvPr/>
        </p:nvSpPr>
        <p:spPr>
          <a:xfrm>
            <a:off x="6727680" y="216540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Өлген адамдардың сүйегі қойылған қалың бейіт</a:t>
            </a:r>
            <a:endParaRPr b="0" lang="ru-RU" sz="1800" strike="noStrike" u="none">
              <a:solidFill>
                <a:srgbClr val="000000"/>
              </a:solidFill>
              <a:uFillTx/>
              <a:latin typeface="Calibri"/>
            </a:endParaRPr>
          </a:p>
        </p:txBody>
      </p:sp>
      <p:sp>
        <p:nvSpPr>
          <p:cNvPr id="134" name="Прямоугольник 27"/>
          <p:cNvSpPr/>
          <p:nvPr/>
        </p:nvSpPr>
        <p:spPr>
          <a:xfrm>
            <a:off x="6705720" y="5483160"/>
            <a:ext cx="302256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Киіз үйдің есігі</a:t>
            </a:r>
            <a:endParaRPr b="0" lang="ru-RU" sz="1800" strike="noStrike" u="none">
              <a:solidFill>
                <a:srgbClr val="000000"/>
              </a:solidFill>
              <a:uFillTx/>
              <a:latin typeface="Calibri"/>
            </a:endParaRPr>
          </a:p>
        </p:txBody>
      </p:sp>
      <p:sp>
        <p:nvSpPr>
          <p:cNvPr id="135" name="Прямоугольник 28"/>
          <p:cNvSpPr/>
          <p:nvPr/>
        </p:nvSpPr>
        <p:spPr>
          <a:xfrm>
            <a:off x="6713640" y="4813200"/>
            <a:ext cx="3024000" cy="5461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300" strike="noStrike" u="none">
                <a:solidFill>
                  <a:srgbClr val="ffffff"/>
                </a:solidFill>
                <a:uFillTx/>
                <a:latin typeface="Times New Roman"/>
                <a:ea typeface="Times New Roman"/>
              </a:rPr>
              <a:t>жазық жердегі</a:t>
            </a:r>
            <a:endParaRPr b="0" lang="ru-RU" sz="13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300" strike="noStrike" u="none">
                <a:solidFill>
                  <a:srgbClr val="ffffff"/>
                </a:solidFill>
                <a:uFillTx/>
                <a:latin typeface="Times New Roman"/>
                <a:ea typeface="Times New Roman"/>
              </a:rPr>
              <a:t>ұсақ шоқылар мен төбелердің</a:t>
            </a:r>
            <a:endParaRPr b="0" lang="ru-RU" sz="13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300" strike="noStrike" u="none">
                <a:solidFill>
                  <a:srgbClr val="ffffff"/>
                </a:solidFill>
                <a:uFillTx/>
                <a:latin typeface="Times New Roman"/>
                <a:ea typeface="Times New Roman"/>
              </a:rPr>
              <a:t>тізбегі</a:t>
            </a:r>
            <a:endParaRPr b="0" lang="ru-RU" sz="1300" strike="noStrike" u="none">
              <a:solidFill>
                <a:srgbClr val="000000"/>
              </a:solidFill>
              <a:uFillTx/>
              <a:latin typeface="Calibri"/>
            </a:endParaRPr>
          </a:p>
        </p:txBody>
      </p:sp>
      <p:sp>
        <p:nvSpPr>
          <p:cNvPr id="136" name="Прямоугольник 29"/>
          <p:cNvSpPr/>
          <p:nvPr/>
        </p:nvSpPr>
        <p:spPr>
          <a:xfrm>
            <a:off x="6727680" y="4146480"/>
            <a:ext cx="302292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Жеңіл бас киім</a:t>
            </a:r>
            <a:endParaRPr b="0" lang="ru-RU" sz="1800" strike="noStrike" u="none">
              <a:solidFill>
                <a:srgbClr val="000000"/>
              </a:solidFill>
              <a:uFillTx/>
              <a:latin typeface="Calibri"/>
            </a:endParaRPr>
          </a:p>
        </p:txBody>
      </p:sp>
      <p:sp>
        <p:nvSpPr>
          <p:cNvPr id="137" name="Прямоугольник 30"/>
          <p:cNvSpPr/>
          <p:nvPr/>
        </p:nvSpPr>
        <p:spPr>
          <a:xfrm>
            <a:off x="6727680" y="349416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Кеудеге киетін астарлы жеңіл сырт киім</a:t>
            </a:r>
            <a:endParaRPr b="0" lang="ru-RU" sz="1800" strike="noStrike" u="none">
              <a:solidFill>
                <a:srgbClr val="000000"/>
              </a:solidFill>
              <a:uFillTx/>
              <a:latin typeface="Calibri"/>
            </a:endParaRPr>
          </a:p>
        </p:txBody>
      </p:sp>
      <p:sp>
        <p:nvSpPr>
          <p:cNvPr id="138" name="Прямоугольник 31"/>
          <p:cNvSpPr/>
          <p:nvPr/>
        </p:nvSpPr>
        <p:spPr>
          <a:xfrm>
            <a:off x="6727680" y="282888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ffffff"/>
                </a:solidFill>
                <a:uFillTx/>
                <a:latin typeface="Times New Roman"/>
                <a:ea typeface="Times New Roman"/>
              </a:rPr>
              <a:t>Бозбалалар мен бойжеткендердің бас қосып өткізетін кез</a:t>
            </a:r>
            <a:endParaRPr b="0" lang="ru-RU" sz="1400" strike="noStrike" u="none">
              <a:solidFill>
                <a:srgbClr val="000000"/>
              </a:solidFill>
              <a:uFillTx/>
              <a:latin typeface="Calibri"/>
            </a:endParaRPr>
          </a:p>
        </p:txBody>
      </p:sp>
      <p:cxnSp>
        <p:nvCxnSpPr>
          <p:cNvPr id="139" name="Прямая со стрелкой 6"/>
          <p:cNvCxnSpPr/>
          <p:nvPr/>
        </p:nvCxnSpPr>
        <p:spPr>
          <a:xfrm>
            <a:off x="4786200" y="1767960"/>
            <a:ext cx="1796400" cy="1080"/>
          </a:xfrm>
          <a:prstGeom prst="straightConnector1">
            <a:avLst/>
          </a:prstGeom>
          <a:ln w="6480">
            <a:solidFill>
              <a:srgbClr val="5b9bd5"/>
            </a:solidFill>
            <a:miter/>
            <a:tailEnd len="med" type="triangle" w="med"/>
          </a:ln>
        </p:spPr>
      </p:cxnSp>
      <p:cxnSp>
        <p:nvCxnSpPr>
          <p:cNvPr id="140" name="Прямая со стрелкой 34"/>
          <p:cNvCxnSpPr/>
          <p:nvPr/>
        </p:nvCxnSpPr>
        <p:spPr>
          <a:xfrm>
            <a:off x="4786200" y="2445840"/>
            <a:ext cx="1796400" cy="1080"/>
          </a:xfrm>
          <a:prstGeom prst="straightConnector1">
            <a:avLst/>
          </a:prstGeom>
          <a:ln w="6480">
            <a:solidFill>
              <a:srgbClr val="5b9bd5"/>
            </a:solidFill>
            <a:miter/>
            <a:tailEnd len="med" type="triangle" w="med"/>
          </a:ln>
        </p:spPr>
      </p:cxnSp>
      <p:cxnSp>
        <p:nvCxnSpPr>
          <p:cNvPr id="141" name="Прямая со стрелкой 35"/>
          <p:cNvCxnSpPr/>
          <p:nvPr/>
        </p:nvCxnSpPr>
        <p:spPr>
          <a:xfrm>
            <a:off x="4786200" y="3123720"/>
            <a:ext cx="1796400" cy="1080"/>
          </a:xfrm>
          <a:prstGeom prst="straightConnector1">
            <a:avLst/>
          </a:prstGeom>
          <a:ln w="6480">
            <a:solidFill>
              <a:srgbClr val="5b9bd5"/>
            </a:solidFill>
            <a:miter/>
            <a:tailEnd len="med" type="triangle" w="med"/>
          </a:ln>
        </p:spPr>
      </p:cxnSp>
      <p:cxnSp>
        <p:nvCxnSpPr>
          <p:cNvPr id="142" name="Прямая со стрелкой 36"/>
          <p:cNvCxnSpPr/>
          <p:nvPr/>
        </p:nvCxnSpPr>
        <p:spPr>
          <a:xfrm>
            <a:off x="4786200" y="5751000"/>
            <a:ext cx="1796400" cy="1080"/>
          </a:xfrm>
          <a:prstGeom prst="straightConnector1">
            <a:avLst/>
          </a:prstGeom>
          <a:ln w="6480">
            <a:solidFill>
              <a:srgbClr val="5b9bd5"/>
            </a:solidFill>
            <a:miter/>
            <a:tailEnd len="med" type="triangle" w="med"/>
          </a:ln>
        </p:spPr>
      </p:cxnSp>
      <p:cxnSp>
        <p:nvCxnSpPr>
          <p:cNvPr id="143" name="Прямая со стрелкой 37"/>
          <p:cNvCxnSpPr/>
          <p:nvPr/>
        </p:nvCxnSpPr>
        <p:spPr>
          <a:xfrm>
            <a:off x="4786200" y="5100120"/>
            <a:ext cx="1796400" cy="1080"/>
          </a:xfrm>
          <a:prstGeom prst="straightConnector1">
            <a:avLst/>
          </a:prstGeom>
          <a:ln w="6480">
            <a:solidFill>
              <a:srgbClr val="5b9bd5"/>
            </a:solidFill>
            <a:miter/>
            <a:tailEnd len="med" type="triangle" w="med"/>
          </a:ln>
        </p:spPr>
      </p:cxnSp>
      <p:cxnSp>
        <p:nvCxnSpPr>
          <p:cNvPr id="144" name="Прямая со стрелкой 38"/>
          <p:cNvCxnSpPr/>
          <p:nvPr/>
        </p:nvCxnSpPr>
        <p:spPr>
          <a:xfrm>
            <a:off x="4786200" y="4422240"/>
            <a:ext cx="1796400" cy="1080"/>
          </a:xfrm>
          <a:prstGeom prst="straightConnector1">
            <a:avLst/>
          </a:prstGeom>
          <a:ln w="6480">
            <a:solidFill>
              <a:srgbClr val="5b9bd5"/>
            </a:solidFill>
            <a:miter/>
            <a:tailEnd len="med" type="triangle" w="med"/>
          </a:ln>
        </p:spPr>
      </p:cxnSp>
      <p:cxnSp>
        <p:nvCxnSpPr>
          <p:cNvPr id="145" name="Прямая со стрелкой 39"/>
          <p:cNvCxnSpPr/>
          <p:nvPr/>
        </p:nvCxnSpPr>
        <p:spPr>
          <a:xfrm>
            <a:off x="4786200" y="3766680"/>
            <a:ext cx="1796400" cy="1080"/>
          </a:xfrm>
          <a:prstGeom prst="straightConnector1">
            <a:avLst/>
          </a:prstGeom>
          <a:ln w="6480">
            <a:solidFill>
              <a:srgbClr val="5b9bd5"/>
            </a:solidFill>
            <a:miter/>
            <a:tailEnd len="med" type="triangle" w="med"/>
          </a:ln>
        </p:spPr>
      </p:cxnSp>
      <p:pic>
        <p:nvPicPr>
          <p:cNvPr id="146" name="Рисунок 40" descr=""/>
          <p:cNvPicPr/>
          <p:nvPr/>
        </p:nvPicPr>
        <p:blipFill>
          <a:blip r:embed="rId2"/>
          <a:stretch/>
        </p:blipFill>
        <p:spPr>
          <a:xfrm>
            <a:off x="9761400" y="2690640"/>
            <a:ext cx="2237040" cy="1862280"/>
          </a:xfrm>
          <a:prstGeom prst="rect">
            <a:avLst/>
          </a:prstGeom>
          <a:ln w="0">
            <a:noFill/>
          </a:ln>
        </p:spPr>
      </p:pic>
      <p:pic>
        <p:nvPicPr>
          <p:cNvPr id="147" name="Рисунок 10" descr=""/>
          <p:cNvPicPr/>
          <p:nvPr/>
        </p:nvPicPr>
        <p:blipFill>
          <a:blip r:embed="rId3"/>
          <a:stretch/>
        </p:blipFill>
        <p:spPr>
          <a:xfrm>
            <a:off x="6480" y="1198440"/>
            <a:ext cx="1276200" cy="1276560"/>
          </a:xfrm>
          <a:prstGeom prst="rect">
            <a:avLst/>
          </a:prstGeom>
          <a:ln w="0">
            <a:noFill/>
          </a:ln>
        </p:spPr>
      </p:pic>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8" name="Рисунок 48" descr=""/>
          <p:cNvPicPr/>
          <p:nvPr/>
        </p:nvPicPr>
        <p:blipFill>
          <a:blip r:embed="rId1"/>
          <a:stretch/>
        </p:blipFill>
        <p:spPr>
          <a:xfrm>
            <a:off x="652320" y="7978680"/>
            <a:ext cx="200160" cy="203400"/>
          </a:xfrm>
          <a:prstGeom prst="rect">
            <a:avLst/>
          </a:prstGeom>
          <a:ln w="0">
            <a:noFill/>
          </a:ln>
        </p:spPr>
      </p:pic>
      <p:sp>
        <p:nvSpPr>
          <p:cNvPr id="149" name="object 2"/>
          <p:cNvSpPr/>
          <p:nvPr/>
        </p:nvSpPr>
        <p:spPr>
          <a:xfrm>
            <a:off x="9360" y="11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5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5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52" name="Google Shape;77;p1"/>
          <p:cNvCxnSpPr/>
          <p:nvPr/>
        </p:nvCxnSpPr>
        <p:spPr>
          <a:xfrm>
            <a:off x="212400" y="6621120"/>
            <a:ext cx="11729160" cy="26280"/>
          </a:xfrm>
          <a:prstGeom prst="straightConnector1">
            <a:avLst/>
          </a:prstGeom>
          <a:ln w="57240">
            <a:solidFill>
              <a:srgbClr val="33cccc"/>
            </a:solidFill>
            <a:miter/>
          </a:ln>
        </p:spPr>
      </p:cxnSp>
      <p:cxnSp>
        <p:nvCxnSpPr>
          <p:cNvPr id="153" name="Google Shape;78;p1"/>
          <p:cNvCxnSpPr/>
          <p:nvPr/>
        </p:nvCxnSpPr>
        <p:spPr>
          <a:xfrm>
            <a:off x="757080" y="6364080"/>
            <a:ext cx="10694160" cy="37080"/>
          </a:xfrm>
          <a:prstGeom prst="straightConnector1">
            <a:avLst/>
          </a:prstGeom>
          <a:ln w="38160">
            <a:solidFill>
              <a:srgbClr val="4472c4"/>
            </a:solidFill>
            <a:miter/>
          </a:ln>
        </p:spPr>
      </p:cxnSp>
      <p:sp>
        <p:nvSpPr>
          <p:cNvPr id="154" name="TextBox 1"/>
          <p:cNvSpPr/>
          <p:nvPr/>
        </p:nvSpPr>
        <p:spPr>
          <a:xfrm>
            <a:off x="9360" y="0"/>
            <a:ext cx="106920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4</a:t>
            </a:r>
            <a:r>
              <a:rPr b="0" lang="en-US" sz="2800" strike="noStrike" u="none">
                <a:solidFill>
                  <a:srgbClr val="ffffff"/>
                </a:solidFill>
                <a:uFillTx/>
                <a:latin typeface="Times New Roman"/>
                <a:ea typeface="Times New Roman"/>
              </a:rPr>
              <a:t>-</a:t>
            </a:r>
            <a:r>
              <a:rPr b="0" lang="kk-KZ" sz="2800" strike="noStrike" u="none">
                <a:solidFill>
                  <a:srgbClr val="ffffff"/>
                </a:solidFill>
                <a:uFillTx/>
                <a:latin typeface="Times New Roman"/>
                <a:ea typeface="Times New Roman"/>
              </a:rPr>
              <a:t>тапсырма. </a:t>
            </a:r>
            <a:r>
              <a:rPr b="0" lang="ru-RU" sz="2800" strike="noStrike" u="none">
                <a:solidFill>
                  <a:srgbClr val="ffffff"/>
                </a:solidFill>
                <a:uFillTx/>
                <a:latin typeface="Times New Roman"/>
                <a:ea typeface="Times New Roman"/>
              </a:rPr>
              <a:t>«</a:t>
            </a:r>
            <a:r>
              <a:rPr b="0" lang="kk-KZ" sz="2800" strike="noStrike" u="none">
                <a:solidFill>
                  <a:srgbClr val="ffffff"/>
                </a:solidFill>
                <a:uFillTx/>
                <a:latin typeface="Times New Roman"/>
                <a:ea typeface="Times New Roman"/>
              </a:rPr>
              <a:t>Шұғаның белгісі» шығармасында берілген сөздердің мағынасын ашу  </a:t>
            </a:r>
            <a:endParaRPr b="0" lang="ru-RU" sz="2800" strike="noStrike" u="none">
              <a:solidFill>
                <a:srgbClr val="000000"/>
              </a:solidFill>
              <a:uFillTx/>
              <a:latin typeface="Calibri"/>
            </a:endParaRPr>
          </a:p>
        </p:txBody>
      </p:sp>
      <p:graphicFrame>
        <p:nvGraphicFramePr>
          <p:cNvPr id="155" name=""/>
          <p:cNvGraphicFramePr/>
          <p:nvPr/>
        </p:nvGraphicFramePr>
        <p:xfrm>
          <a:off x="652320" y="1046160"/>
          <a:ext cx="10966680" cy="5124600"/>
        </p:xfrm>
        <a:graphic>
          <a:graphicData uri="http://schemas.openxmlformats.org/drawingml/2006/table">
            <a:tbl>
              <a:tblPr/>
              <a:tblGrid>
                <a:gridCol w="2951280"/>
                <a:gridCol w="2041560"/>
                <a:gridCol w="1693800"/>
                <a:gridCol w="2059200"/>
                <a:gridCol w="2220840"/>
              </a:tblGrid>
              <a:tr h="3355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Шығармадағы кездескен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Тұрақты сөз тіркесі</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Салт-дәстүр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Көнерген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Туыстық атау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көпке топырақ шашу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қызойнақ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шаңымды аспанға шығарды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жесір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алтыбақан</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жүрегім тас төбеме шықты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бәйбіше</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болыс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олжамнан қақты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ақсүйек</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белес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обашық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инедей қиянаты жоқ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6" name="Рисунок 48" descr=""/>
          <p:cNvPicPr/>
          <p:nvPr/>
        </p:nvPicPr>
        <p:blipFill>
          <a:blip r:embed="rId1"/>
          <a:stretch/>
        </p:blipFill>
        <p:spPr>
          <a:xfrm>
            <a:off x="652320" y="7978680"/>
            <a:ext cx="200160" cy="203400"/>
          </a:xfrm>
          <a:prstGeom prst="rect">
            <a:avLst/>
          </a:prstGeom>
          <a:ln w="0">
            <a:noFill/>
          </a:ln>
        </p:spPr>
      </p:pic>
      <p:sp>
        <p:nvSpPr>
          <p:cNvPr id="157" name="object 2"/>
          <p:cNvSpPr/>
          <p:nvPr/>
        </p:nvSpPr>
        <p:spPr>
          <a:xfrm>
            <a:off x="9360" y="11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5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5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60" name="Google Shape;77;p1"/>
          <p:cNvCxnSpPr/>
          <p:nvPr/>
        </p:nvCxnSpPr>
        <p:spPr>
          <a:xfrm>
            <a:off x="212400" y="6621120"/>
            <a:ext cx="11729160" cy="26280"/>
          </a:xfrm>
          <a:prstGeom prst="straightConnector1">
            <a:avLst/>
          </a:prstGeom>
          <a:ln w="57240">
            <a:solidFill>
              <a:srgbClr val="33cccc"/>
            </a:solidFill>
            <a:miter/>
          </a:ln>
        </p:spPr>
      </p:cxnSp>
      <p:cxnSp>
        <p:nvCxnSpPr>
          <p:cNvPr id="161" name="Google Shape;78;p1"/>
          <p:cNvCxnSpPr/>
          <p:nvPr/>
        </p:nvCxnSpPr>
        <p:spPr>
          <a:xfrm>
            <a:off x="757080" y="6364080"/>
            <a:ext cx="10694160" cy="37080"/>
          </a:xfrm>
          <a:prstGeom prst="straightConnector1">
            <a:avLst/>
          </a:prstGeom>
          <a:ln w="38160">
            <a:solidFill>
              <a:srgbClr val="4472c4"/>
            </a:solidFill>
            <a:miter/>
          </a:ln>
        </p:spPr>
      </p:cxnSp>
      <p:sp>
        <p:nvSpPr>
          <p:cNvPr id="162" name="TextBox 1"/>
          <p:cNvSpPr/>
          <p:nvPr/>
        </p:nvSpPr>
        <p:spPr>
          <a:xfrm>
            <a:off x="9360" y="0"/>
            <a:ext cx="106920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a:t>
            </a:r>
            <a:endParaRPr b="0" lang="ru-RU" sz="2800" strike="noStrike" u="none">
              <a:solidFill>
                <a:srgbClr val="000000"/>
              </a:solidFill>
              <a:uFillTx/>
              <a:latin typeface="Calibri"/>
            </a:endParaRPr>
          </a:p>
        </p:txBody>
      </p:sp>
      <p:graphicFrame>
        <p:nvGraphicFramePr>
          <p:cNvPr id="163" name=""/>
          <p:cNvGraphicFramePr/>
          <p:nvPr/>
        </p:nvGraphicFramePr>
        <p:xfrm>
          <a:off x="652320" y="1046160"/>
          <a:ext cx="10966680" cy="5124600"/>
        </p:xfrm>
        <a:graphic>
          <a:graphicData uri="http://schemas.openxmlformats.org/drawingml/2006/table">
            <a:tbl>
              <a:tblPr/>
              <a:tblGrid>
                <a:gridCol w="2951280"/>
                <a:gridCol w="2041560"/>
                <a:gridCol w="1693800"/>
                <a:gridCol w="2059200"/>
                <a:gridCol w="2220840"/>
              </a:tblGrid>
              <a:tr h="3355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Шығармадағы кездескен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Тұрақты сөз тіркесі</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Салт-дәстүр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Көнерген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Туыстық атау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көпке топырақ шашу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қызойнақ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шаңымды аспанға шығарды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жесір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алтыбақан</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жүрегім тас төбеме шықты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бәйбіше</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болыс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олжамнан қақты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ақсүйек</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белес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обашық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инедей қиянаты жоқ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4" name="Рисунок 48" descr=""/>
          <p:cNvPicPr/>
          <p:nvPr/>
        </p:nvPicPr>
        <p:blipFill>
          <a:blip r:embed="rId1"/>
          <a:stretch/>
        </p:blipFill>
        <p:spPr>
          <a:xfrm>
            <a:off x="652320" y="7978680"/>
            <a:ext cx="200160" cy="203400"/>
          </a:xfrm>
          <a:prstGeom prst="rect">
            <a:avLst/>
          </a:prstGeom>
          <a:ln w="0">
            <a:noFill/>
          </a:ln>
        </p:spPr>
      </p:pic>
      <p:sp>
        <p:nvSpPr>
          <p:cNvPr id="165" name="object 2"/>
          <p:cNvSpPr/>
          <p:nvPr/>
        </p:nvSpPr>
        <p:spPr>
          <a:xfrm>
            <a:off x="9360" y="-22320"/>
            <a:ext cx="12190680" cy="1257480"/>
          </a:xfrm>
          <a:prstGeom prst="pie">
            <a:avLst/>
          </a:prstGeom>
          <a:solidFill>
            <a:srgbClr val="2e77e2"/>
          </a:solidFill>
          <a:ln w="0">
            <a:noFill/>
          </a:ln>
        </p:spPr>
        <p:style>
          <a:lnRef idx="0"/>
          <a:fillRef idx="0"/>
          <a:effectRef idx="0"/>
          <a:fontRef idx="minor"/>
        </p:style>
        <p:txBody>
          <a:bodyPr lIns="0" rIns="0" tIns="0" bIns="0" anchor="t">
            <a:norm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Сабақты бекіту.</a:t>
            </a:r>
            <a:r>
              <a:rPr b="1" lang="ru-RU" sz="2800" strike="noStrike" u="none">
                <a:solidFill>
                  <a:srgbClr val="ffffff"/>
                </a:solidFill>
                <a:uFillTx/>
                <a:latin typeface="Times New Roman"/>
                <a:ea typeface="Times New Roman"/>
              </a:rPr>
              <a:t> «Жуан және жіңішке сұрақтар» әдісі арқылы қорытындылау.</a:t>
            </a:r>
            <a:endParaRPr b="0" lang="ru-RU" sz="2800" strike="noStrike" u="none">
              <a:solidFill>
                <a:srgbClr val="000000"/>
              </a:solidFill>
              <a:uFillTx/>
              <a:latin typeface="Calibri"/>
            </a:endParaRPr>
          </a:p>
        </p:txBody>
      </p:sp>
      <p:sp>
        <p:nvSpPr>
          <p:cNvPr id="16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67" name="Google Shape;77;p1"/>
          <p:cNvCxnSpPr/>
          <p:nvPr/>
        </p:nvCxnSpPr>
        <p:spPr>
          <a:xfrm>
            <a:off x="212400" y="6621120"/>
            <a:ext cx="11729160" cy="26280"/>
          </a:xfrm>
          <a:prstGeom prst="straightConnector1">
            <a:avLst/>
          </a:prstGeom>
          <a:ln w="57240">
            <a:solidFill>
              <a:srgbClr val="33cccc"/>
            </a:solidFill>
            <a:miter/>
          </a:ln>
        </p:spPr>
      </p:cxnSp>
      <p:cxnSp>
        <p:nvCxnSpPr>
          <p:cNvPr id="168" name="Google Shape;78;p1"/>
          <p:cNvCxnSpPr/>
          <p:nvPr/>
        </p:nvCxnSpPr>
        <p:spPr>
          <a:xfrm>
            <a:off x="757080" y="6364080"/>
            <a:ext cx="10694160" cy="37080"/>
          </a:xfrm>
          <a:prstGeom prst="straightConnector1">
            <a:avLst/>
          </a:prstGeom>
          <a:ln w="38160">
            <a:solidFill>
              <a:srgbClr val="4472c4"/>
            </a:solidFill>
            <a:miter/>
          </a:ln>
        </p:spPr>
      </p:cxnSp>
      <p:sp>
        <p:nvSpPr>
          <p:cNvPr id="169" name="Прямая соединительная линия 9"/>
          <p:cNvSpPr/>
          <p:nvPr/>
        </p:nvSpPr>
        <p:spPr>
          <a:xfrm>
            <a:off x="922320" y="1309680"/>
            <a:ext cx="17640" cy="509112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graphicFrame>
        <p:nvGraphicFramePr>
          <p:cNvPr id="170" name=""/>
          <p:cNvGraphicFramePr/>
          <p:nvPr/>
        </p:nvGraphicFramePr>
        <p:xfrm>
          <a:off x="1004760" y="1301760"/>
          <a:ext cx="9840960" cy="4037040"/>
        </p:xfrm>
        <a:graphic>
          <a:graphicData uri="http://schemas.openxmlformats.org/drawingml/2006/table">
            <a:tbl>
              <a:tblPr/>
              <a:tblGrid>
                <a:gridCol w="4921200"/>
                <a:gridCol w="4919760"/>
              </a:tblGrid>
              <a:tr h="4773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Жіңішке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Жуан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815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«Шұғаның белгісі» шығармасы қандай жанрда жазылған?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 </a:t>
                      </a:r>
                      <a:r>
                        <a:rPr b="1" lang="ru-RU" sz="1800" strike="noStrike" u="none">
                          <a:solidFill>
                            <a:srgbClr val="2e75b6"/>
                          </a:solidFill>
                          <a:uFillTx/>
                          <a:latin typeface="Times New Roman"/>
                          <a:ea typeface="Times New Roman"/>
                        </a:rPr>
                        <a:t>«Шұғаның белгісі» шығармасы арқылы нені жеткізгісі  келді?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64044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тақырыбы?</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Майлин шығармаларының өмір шындығын суреттеудегі ерекшелегі қандай?</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914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идеясы?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орнында болсаңыз, «Шұғаның белгісі» шығармасын қалай аяқтар едіңіз?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1890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a:t>
                      </a:r>
                      <a:r>
                        <a:rPr b="1" lang="ru-RU" sz="1800" strike="noStrike" u="none">
                          <a:solidFill>
                            <a:srgbClr val="2e75b6"/>
                          </a:solidFill>
                          <a:uFillTx/>
                          <a:latin typeface="Times New Roman"/>
                          <a:ea typeface="Times New Roman"/>
                        </a:rPr>
                        <a:t>«Шұғаның белгісі» шығармасындағы Шұғаның сүйген жігіті?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Қазіргі қазақ қыздарының тағдыры Шұғамен салыстырмалы түрде қандай деп ойлайсыз?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171" name="TextBox 12"/>
          <p:cNvSpPr/>
          <p:nvPr/>
        </p:nvSpPr>
        <p:spPr>
          <a:xfrm>
            <a:off x="1030320" y="5081760"/>
            <a:ext cx="9815400" cy="106884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Дескриптор:</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1.Жіңішке сұрақтар-еске </a:t>
            </a:r>
            <a:r>
              <a:rPr b="1" lang="ru-RU" sz="1600" strike="noStrike" u="none">
                <a:solidFill>
                  <a:srgbClr val="2e75b6"/>
                </a:solidFill>
                <a:uFillTx/>
                <a:latin typeface="Times New Roman"/>
                <a:ea typeface="Times New Roman"/>
              </a:rPr>
              <a:t>түсіруге арналған сұрақтар, жауабы нақты санмен немесе ия, жоқ деген жауап беру.</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2.Жуан сұрақтар-</a:t>
            </a:r>
            <a:r>
              <a:rPr b="1" lang="ru-RU" sz="1600" strike="noStrike" u="none">
                <a:solidFill>
                  <a:srgbClr val="2e75b6"/>
                </a:solidFill>
                <a:uFillTx/>
                <a:latin typeface="Times New Roman"/>
                <a:ea typeface="Times New Roman"/>
              </a:rPr>
              <a:t>сұрақтың жауабына толық әрі түсіндіре отырып жауап беру</a:t>
            </a:r>
            <a:r>
              <a:rPr b="1" lang="ru-RU" sz="1400" strike="noStrike" u="none">
                <a:solidFill>
                  <a:srgbClr val="2e75b6"/>
                </a:solidFill>
                <a:uFillTx/>
                <a:latin typeface="Times New Roman"/>
                <a:ea typeface="Times New Roman"/>
              </a:rPr>
              <a:t>.</a:t>
            </a:r>
            <a:endParaRPr b="0" lang="ru-RU" sz="1400" strike="noStrike" u="none">
              <a:solidFill>
                <a:srgbClr val="000000"/>
              </a:solidFill>
              <a:uFillTx/>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2" name="Рисунок 48" descr=""/>
          <p:cNvPicPr/>
          <p:nvPr/>
        </p:nvPicPr>
        <p:blipFill>
          <a:blip r:embed="rId1"/>
          <a:stretch/>
        </p:blipFill>
        <p:spPr>
          <a:xfrm>
            <a:off x="652320" y="7978680"/>
            <a:ext cx="200160" cy="203400"/>
          </a:xfrm>
          <a:prstGeom prst="rect">
            <a:avLst/>
          </a:prstGeom>
          <a:ln w="0">
            <a:noFill/>
          </a:ln>
        </p:spPr>
      </p:pic>
      <p:sp>
        <p:nvSpPr>
          <p:cNvPr id="173" name="object 2"/>
          <p:cNvSpPr/>
          <p:nvPr/>
        </p:nvSpPr>
        <p:spPr>
          <a:xfrm>
            <a:off x="9360" y="-22320"/>
            <a:ext cx="12190680" cy="125748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 </a:t>
            </a:r>
            <a:endParaRPr b="0" lang="ru-RU" sz="2800" strike="noStrike" u="none">
              <a:solidFill>
                <a:srgbClr val="000000"/>
              </a:solidFill>
              <a:uFillTx/>
              <a:latin typeface="Calibri"/>
            </a:endParaRPr>
          </a:p>
        </p:txBody>
      </p:sp>
      <p:sp>
        <p:nvSpPr>
          <p:cNvPr id="17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75" name="Google Shape;78;p1"/>
          <p:cNvCxnSpPr/>
          <p:nvPr/>
        </p:nvCxnSpPr>
        <p:spPr>
          <a:xfrm>
            <a:off x="757080" y="6364080"/>
            <a:ext cx="10694160" cy="37080"/>
          </a:xfrm>
          <a:prstGeom prst="straightConnector1">
            <a:avLst/>
          </a:prstGeom>
          <a:ln w="38160">
            <a:solidFill>
              <a:srgbClr val="4472c4"/>
            </a:solidFill>
            <a:miter/>
          </a:ln>
        </p:spPr>
      </p:cxnSp>
      <p:sp>
        <p:nvSpPr>
          <p:cNvPr id="176" name="Прямая соединительная линия 9"/>
          <p:cNvSpPr/>
          <p:nvPr/>
        </p:nvSpPr>
        <p:spPr>
          <a:xfrm>
            <a:off x="922320" y="1309680"/>
            <a:ext cx="17640" cy="509112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graphicFrame>
        <p:nvGraphicFramePr>
          <p:cNvPr id="177" name=""/>
          <p:cNvGraphicFramePr/>
          <p:nvPr/>
        </p:nvGraphicFramePr>
        <p:xfrm>
          <a:off x="9360" y="1309680"/>
          <a:ext cx="12190680" cy="5454720"/>
        </p:xfrm>
        <a:graphic>
          <a:graphicData uri="http://schemas.openxmlformats.org/drawingml/2006/table">
            <a:tbl>
              <a:tblPr/>
              <a:tblGrid>
                <a:gridCol w="6096240"/>
                <a:gridCol w="6094440"/>
              </a:tblGrid>
              <a:tr h="4575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Жіңішке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Жуан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2808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«Шұғаның белгісі» шығармасы қандай жанрда жазылған?</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2e75b6"/>
                          </a:solidFill>
                          <a:uFillTx/>
                          <a:latin typeface="Times New Roman"/>
                          <a:ea typeface="Times New Roman"/>
                        </a:rPr>
                        <a:t>Орта көлемді шығарма. Себебі өмір шындығын мейлінше мол қамтып, кең суреттеп, адам мінездерін мүмкіндігінше терең ашып, жан-жақты суреттеп тұр.Эпикалық жанр түрі: Повесть</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 </a:t>
                      </a:r>
                      <a:r>
                        <a:rPr b="1" lang="ru-RU" sz="1800" strike="noStrike" u="none">
                          <a:solidFill>
                            <a:srgbClr val="2e75b6"/>
                          </a:solidFill>
                          <a:uFillTx/>
                          <a:latin typeface="Times New Roman"/>
                          <a:ea typeface="Times New Roman"/>
                        </a:rPr>
                        <a:t>«Шұғаның белгісі» шығармасы арқылы нені жеткізгісі  келді?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2e75b6"/>
                          </a:solidFill>
                          <a:uFillTx/>
                          <a:latin typeface="Times New Roman"/>
                          <a:ea typeface="Times New Roman"/>
                        </a:rPr>
                        <a:t>Сол замандағы тұрмыс-тіршіліктің ащы шындығын көздеді.</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4011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тақырыбы?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e75b6"/>
                          </a:solidFill>
                          <a:uFillTx/>
                          <a:latin typeface="Times New Roman"/>
                          <a:ea typeface="Times New Roman"/>
                        </a:rPr>
                        <a:t>Әйел теңсіздігі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Б.Майлин шығармасындағы өмір шындығын суреттеудегі ерекшелегі қандай?</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2e75b6"/>
                          </a:solidFill>
                          <a:uFillTx/>
                          <a:latin typeface="Times New Roman"/>
                          <a:ea typeface="Times New Roman"/>
                        </a:rPr>
                        <a:t>Кейіпкер арқылы тағдырына ата-анасын да емес, бауырларын да емес, өзін қоршаған әлеуметті де емес, тек қана ата салтын кінәлап, шарасыздыққа, өлімге барып тірелген қыз тағдырының өкініші, арманы көрсетіледі.</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12644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идеясы?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2e75b6"/>
                          </a:solidFill>
                          <a:uFillTx/>
                          <a:latin typeface="Times New Roman"/>
                          <a:ea typeface="Times New Roman"/>
                        </a:rPr>
                        <a:t>Гуманизм, адамгершілік, махаббат мәселесі.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орнында болсаңыз, «Шұғаның белгісі» шығармасын қалай аяқтар едіңіз?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2e75b6"/>
                          </a:solidFill>
                          <a:uFillTx/>
                          <a:latin typeface="Times New Roman"/>
                          <a:ea typeface="Times New Roman"/>
                        </a:rPr>
                        <a:t>Жеке ойыңыз.</a:t>
                      </a:r>
                      <a:endParaRPr b="0" lang="ru-RU" sz="1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1890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a:t>
                      </a:r>
                      <a:r>
                        <a:rPr b="1" lang="ru-RU" sz="1800" strike="noStrike" u="none">
                          <a:solidFill>
                            <a:srgbClr val="2e75b6"/>
                          </a:solidFill>
                          <a:uFillTx/>
                          <a:latin typeface="Times New Roman"/>
                          <a:ea typeface="Times New Roman"/>
                        </a:rPr>
                        <a:t>«Шұғаның белгісі» шығармасындағы Шұғаның сүйген жігіті?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e75b6"/>
                          </a:solidFill>
                          <a:uFillTx/>
                          <a:latin typeface="Times New Roman"/>
                          <a:ea typeface="Times New Roman"/>
                        </a:rPr>
                        <a:t>Әбдірахман</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Қазіргі қазақ қыздарының тағдыры Шұғамен салыстырмалы түрде қандай деп ойлайсыз?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2e75b6"/>
                          </a:solidFill>
                          <a:uFillTx/>
                          <a:latin typeface="Times New Roman"/>
                          <a:ea typeface="Times New Roman"/>
                        </a:rPr>
                        <a:t>Жеке ойыңыз.</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Рисунок 48" descr=""/>
          <p:cNvPicPr/>
          <p:nvPr/>
        </p:nvPicPr>
        <p:blipFill>
          <a:blip r:embed="rId1"/>
          <a:stretch/>
        </p:blipFill>
        <p:spPr>
          <a:xfrm>
            <a:off x="652320" y="7978680"/>
            <a:ext cx="200160" cy="203400"/>
          </a:xfrm>
          <a:prstGeom prst="rect">
            <a:avLst/>
          </a:prstGeom>
          <a:ln w="0">
            <a:noFill/>
          </a:ln>
        </p:spPr>
      </p:pic>
      <p:sp>
        <p:nvSpPr>
          <p:cNvPr id="17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Қорытынды</a:t>
            </a:r>
            <a:endParaRPr b="0" lang="ru-RU" sz="2400" strike="noStrike" u="none">
              <a:solidFill>
                <a:srgbClr val="000000"/>
              </a:solidFill>
              <a:uFillTx/>
              <a:latin typeface="Calibri"/>
            </a:endParaRPr>
          </a:p>
        </p:txBody>
      </p:sp>
      <p:sp>
        <p:nvSpPr>
          <p:cNvPr id="18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82" name="Google Shape;77;p1"/>
          <p:cNvCxnSpPr/>
          <p:nvPr/>
        </p:nvCxnSpPr>
        <p:spPr>
          <a:xfrm>
            <a:off x="212400" y="6621120"/>
            <a:ext cx="11729160" cy="26280"/>
          </a:xfrm>
          <a:prstGeom prst="straightConnector1">
            <a:avLst/>
          </a:prstGeom>
          <a:ln w="57240">
            <a:solidFill>
              <a:srgbClr val="33cccc"/>
            </a:solidFill>
            <a:miter/>
          </a:ln>
        </p:spPr>
      </p:cxnSp>
      <p:cxnSp>
        <p:nvCxnSpPr>
          <p:cNvPr id="183" name="Google Shape;78;p1"/>
          <p:cNvCxnSpPr/>
          <p:nvPr/>
        </p:nvCxnSpPr>
        <p:spPr>
          <a:xfrm>
            <a:off x="757080" y="6364080"/>
            <a:ext cx="10694160" cy="37080"/>
          </a:xfrm>
          <a:prstGeom prst="straightConnector1">
            <a:avLst/>
          </a:prstGeom>
          <a:ln w="38160">
            <a:solidFill>
              <a:srgbClr val="4472c4"/>
            </a:solidFill>
            <a:miter/>
          </a:ln>
        </p:spPr>
      </p:cxnSp>
      <p:sp>
        <p:nvSpPr>
          <p:cNvPr id="184" name="Прямоугольник 1"/>
          <p:cNvSpPr/>
          <p:nvPr/>
        </p:nvSpPr>
        <p:spPr>
          <a:xfrm>
            <a:off x="519120" y="1332000"/>
            <a:ext cx="11557080" cy="2228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Сіз білдіңіз: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Жазушы Б. Майлиннің өмірі және шығармашылығы туралы ақпаратпен толық таныстыңыз.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Сіз меңгердіңіз: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көркем шығармадан алынған үзіндіні қолдану арқылы шығармашылық жұмыс түрлерін жазуды меңгердіңіз.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0000"/>
                </a:solidFill>
                <a:uFillTx/>
                <a:latin typeface="Tahoma"/>
                <a:ea typeface="Tahoma"/>
              </a:rPr>
              <a:t> </a:t>
            </a:r>
            <a:endParaRPr b="0" lang="ru-RU" sz="2000" strike="noStrike" u="none">
              <a:solidFill>
                <a:srgbClr val="000000"/>
              </a:solidFill>
              <a:uFillTx/>
              <a:latin typeface="Calibri"/>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5" name="Рисунок 48" descr=""/>
          <p:cNvPicPr/>
          <p:nvPr/>
        </p:nvPicPr>
        <p:blipFill>
          <a:blip r:embed="rId1"/>
          <a:stretch/>
        </p:blipFill>
        <p:spPr>
          <a:xfrm>
            <a:off x="652320" y="7978680"/>
            <a:ext cx="200160" cy="203400"/>
          </a:xfrm>
          <a:prstGeom prst="rect">
            <a:avLst/>
          </a:prstGeom>
          <a:ln w="0">
            <a:noFill/>
          </a:ln>
        </p:spPr>
      </p:pic>
      <p:sp>
        <p:nvSpPr>
          <p:cNvPr id="18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Үйге тапсырма </a:t>
            </a:r>
            <a:endParaRPr b="0" lang="ru-RU" sz="2400" strike="noStrike" u="none">
              <a:solidFill>
                <a:srgbClr val="000000"/>
              </a:solidFill>
              <a:uFillTx/>
              <a:latin typeface="Calibri"/>
            </a:endParaRPr>
          </a:p>
        </p:txBody>
      </p:sp>
      <p:sp>
        <p:nvSpPr>
          <p:cNvPr id="18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89" name="Google Shape;77;p1"/>
          <p:cNvCxnSpPr/>
          <p:nvPr/>
        </p:nvCxnSpPr>
        <p:spPr>
          <a:xfrm>
            <a:off x="212400" y="6621120"/>
            <a:ext cx="11729160" cy="26280"/>
          </a:xfrm>
          <a:prstGeom prst="straightConnector1">
            <a:avLst/>
          </a:prstGeom>
          <a:ln w="57240">
            <a:solidFill>
              <a:srgbClr val="33cccc"/>
            </a:solidFill>
            <a:miter/>
          </a:ln>
        </p:spPr>
      </p:cxnSp>
      <p:cxnSp>
        <p:nvCxnSpPr>
          <p:cNvPr id="190" name="Google Shape;78;p1"/>
          <p:cNvCxnSpPr/>
          <p:nvPr/>
        </p:nvCxnSpPr>
        <p:spPr>
          <a:xfrm>
            <a:off x="757080" y="6364080"/>
            <a:ext cx="10694160" cy="37080"/>
          </a:xfrm>
          <a:prstGeom prst="straightConnector1">
            <a:avLst/>
          </a:prstGeom>
          <a:ln w="38160">
            <a:solidFill>
              <a:srgbClr val="4472c4"/>
            </a:solidFill>
            <a:miter/>
          </a:ln>
        </p:spPr>
      </p:cxnSp>
      <p:sp>
        <p:nvSpPr>
          <p:cNvPr id="191" name="TextBox 8"/>
          <p:cNvSpPr/>
          <p:nvPr/>
        </p:nvSpPr>
        <p:spPr>
          <a:xfrm>
            <a:off x="558720" y="1309680"/>
            <a:ext cx="1138248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1" lang="kk-KZ" sz="2000" strike="noStrike" u="none">
                <a:solidFill>
                  <a:srgbClr val="2e77e2"/>
                </a:solidFill>
                <a:uFillTx/>
                <a:latin typeface="Tahoma"/>
                <a:ea typeface="Tahoma"/>
              </a:rPr>
              <a:t>Б. Майлиннің тұлғасына қатысты көпшілік біле бермейтін деректер дайындау.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1" lang="kk-KZ" sz="2000" strike="noStrike" u="none">
                <a:solidFill>
                  <a:srgbClr val="2e77e2"/>
                </a:solidFill>
                <a:uFillTx/>
                <a:latin typeface="Tahoma"/>
                <a:ea typeface="Tahoma"/>
              </a:rPr>
              <a:t>Шығармадан алған әсеріңіз туралы шағын эссе жазу.</a:t>
            </a:r>
            <a:endParaRPr b="0" lang="ru-RU" sz="20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8" name="Прямоугольник 73"/>
          <p:cNvSpPr/>
          <p:nvPr/>
        </p:nvSpPr>
        <p:spPr>
          <a:xfrm>
            <a:off x="4349880" y="112392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716040" y="6132240"/>
            <a:ext cx="10694160" cy="37080"/>
          </a:xfrm>
          <a:prstGeom prst="straightConnector1">
            <a:avLst/>
          </a:prstGeom>
          <a:ln w="38160">
            <a:solidFill>
              <a:srgbClr val="4472c4"/>
            </a:solidFill>
            <a:miter/>
          </a:ln>
        </p:spPr>
      </p:cxnSp>
      <p:sp>
        <p:nvSpPr>
          <p:cNvPr id="22"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мақсаты:</a:t>
            </a:r>
            <a:endParaRPr b="0" lang="ru-RU" sz="2400" strike="noStrike" u="none">
              <a:solidFill>
                <a:srgbClr val="000000"/>
              </a:solidFill>
              <a:uFillTx/>
              <a:latin typeface="Calibri"/>
            </a:endParaRPr>
          </a:p>
        </p:txBody>
      </p:sp>
      <p:sp>
        <p:nvSpPr>
          <p:cNvPr id="23" name="Прямоугольник 1"/>
          <p:cNvSpPr/>
          <p:nvPr/>
        </p:nvSpPr>
        <p:spPr>
          <a:xfrm>
            <a:off x="1133640" y="3916440"/>
            <a:ext cx="1155672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Сенің білетінің:</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Жазушы Б. Майлиннің өмірі және шығармашылығымен танысасыз.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Сенің меңгеретінің: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көркем шығармадан психологизмді анықтау түрлерін меңгересіз.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24" name="object 2"/>
          <p:cNvSpPr/>
          <p:nvPr/>
        </p:nvSpPr>
        <p:spPr>
          <a:xfrm>
            <a:off x="1440" y="2540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5" name="TextBox 8"/>
          <p:cNvSpPr/>
          <p:nvPr/>
        </p:nvSpPr>
        <p:spPr>
          <a:xfrm>
            <a:off x="1133640" y="27320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Саба</a:t>
            </a:r>
            <a:r>
              <a:rPr b="1" lang="kk-KZ" sz="2400" strike="noStrike" u="none">
                <a:solidFill>
                  <a:srgbClr val="ffffff"/>
                </a:solidFill>
                <a:uFillTx/>
                <a:latin typeface="Tahoma"/>
                <a:ea typeface="Tahoma"/>
              </a:rPr>
              <a:t>қ</a:t>
            </a:r>
            <a:r>
              <a:rPr b="1" lang="ru-RU" sz="2400" strike="noStrike" u="none">
                <a:solidFill>
                  <a:srgbClr val="ffffff"/>
                </a:solidFill>
                <a:uFillTx/>
                <a:latin typeface="Tahoma"/>
                <a:ea typeface="Tahoma"/>
              </a:rPr>
              <a:t> мақсаттары:</a:t>
            </a:r>
            <a:endParaRPr b="0" lang="ru-RU" sz="2400" strike="noStrike" u="none">
              <a:solidFill>
                <a:srgbClr val="000000"/>
              </a:solidFill>
              <a:uFillTx/>
              <a:latin typeface="Calibri"/>
            </a:endParaRPr>
          </a:p>
        </p:txBody>
      </p:sp>
      <p:sp>
        <p:nvSpPr>
          <p:cNvPr id="26" name="Прямоугольник 1"/>
          <p:cNvSpPr/>
          <p:nvPr/>
        </p:nvSpPr>
        <p:spPr>
          <a:xfrm>
            <a:off x="1133640" y="1444680"/>
            <a:ext cx="105901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2e77e2"/>
                </a:solidFill>
                <a:uFillTx/>
                <a:latin typeface="Tahoma"/>
                <a:ea typeface="Tahoma"/>
              </a:rPr>
              <a:t>9.1.2. 1 - әдеби шығармадағы психологизмді анықтау;</a:t>
            </a:r>
            <a:endParaRPr b="0" lang="ru-RU" sz="20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7" name="Рисунок 48" descr=""/>
          <p:cNvPicPr/>
          <p:nvPr/>
        </p:nvPicPr>
        <p:blipFill>
          <a:blip r:embed="rId1"/>
          <a:stretch/>
        </p:blipFill>
        <p:spPr>
          <a:xfrm>
            <a:off x="652320" y="7978680"/>
            <a:ext cx="200160" cy="203400"/>
          </a:xfrm>
          <a:prstGeom prst="rect">
            <a:avLst/>
          </a:prstGeom>
          <a:ln w="0">
            <a:noFill/>
          </a:ln>
        </p:spPr>
      </p:pic>
      <p:sp>
        <p:nvSpPr>
          <p:cNvPr id="2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9" name="Прямоугольник 73"/>
          <p:cNvSpPr/>
          <p:nvPr/>
        </p:nvSpPr>
        <p:spPr>
          <a:xfrm>
            <a:off x="652320" y="1401840"/>
            <a:ext cx="10917360" cy="19227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buClr>
                <a:srgbClr val="2e77e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2e77e2"/>
                </a:solidFill>
                <a:uFillTx/>
                <a:latin typeface="Tahoma"/>
                <a:ea typeface="Tahoma"/>
              </a:rPr>
              <a:t>Б. Майлиннің өмірі және шығармашылығымен танысады.</a:t>
            </a:r>
            <a:endParaRPr b="0" lang="ru-RU" sz="2400" strike="noStrike" u="none">
              <a:solidFill>
                <a:srgbClr val="000000"/>
              </a:solidFill>
              <a:uFillTx/>
              <a:latin typeface="Calibri"/>
            </a:endParaRPr>
          </a:p>
          <a:p>
            <a:pPr marL="457200" indent="-457200">
              <a:lnSpc>
                <a:spcPct val="100000"/>
              </a:lnSpc>
              <a:buClr>
                <a:srgbClr val="2e77e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buClr>
                <a:srgbClr val="2e77e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2e77e2"/>
                </a:solidFill>
                <a:uFillTx/>
                <a:latin typeface="Tahoma"/>
                <a:ea typeface="Tahoma"/>
              </a:rPr>
              <a:t> </a:t>
            </a:r>
            <a:r>
              <a:rPr b="0" lang="ru-RU" sz="2400" strike="noStrike" u="none">
                <a:solidFill>
                  <a:srgbClr val="2e77e2"/>
                </a:solidFill>
                <a:uFillTx/>
                <a:latin typeface="Tahoma"/>
                <a:ea typeface="Tahoma"/>
              </a:rPr>
              <a:t>Мәтіннің баяндау желісін сақтай отырып, шығармашылық түрлерін меңгереді.</a:t>
            </a:r>
            <a:endParaRPr b="0" lang="ru-RU" sz="2400" strike="noStrike" u="none">
              <a:solidFill>
                <a:srgbClr val="000000"/>
              </a:solidFill>
              <a:uFillTx/>
              <a:latin typeface="Calibri"/>
            </a:endParaRPr>
          </a:p>
        </p:txBody>
      </p:sp>
      <p:sp>
        <p:nvSpPr>
          <p:cNvPr id="3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1" name="Google Shape;77;p1"/>
          <p:cNvCxnSpPr/>
          <p:nvPr/>
        </p:nvCxnSpPr>
        <p:spPr>
          <a:xfrm>
            <a:off x="212400" y="6621120"/>
            <a:ext cx="11729160" cy="26280"/>
          </a:xfrm>
          <a:prstGeom prst="straightConnector1">
            <a:avLst/>
          </a:prstGeom>
          <a:ln w="57240">
            <a:solidFill>
              <a:srgbClr val="33cccc"/>
            </a:solidFill>
            <a:miter/>
          </a:ln>
        </p:spPr>
      </p:cxnSp>
      <p:cxnSp>
        <p:nvCxnSpPr>
          <p:cNvPr id="32" name="Google Shape;78;p1"/>
          <p:cNvCxnSpPr/>
          <p:nvPr/>
        </p:nvCxnSpPr>
        <p:spPr>
          <a:xfrm>
            <a:off x="757080" y="6364080"/>
            <a:ext cx="10694160" cy="37080"/>
          </a:xfrm>
          <a:prstGeom prst="straightConnector1">
            <a:avLst/>
          </a:prstGeom>
          <a:ln w="38160">
            <a:solidFill>
              <a:srgbClr val="4472c4"/>
            </a:solidFill>
            <a:miter/>
          </a:ln>
        </p:spPr>
      </p:cxnSp>
      <p:sp>
        <p:nvSpPr>
          <p:cNvPr id="3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4"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37" name="Google Shape;77;p1"/>
          <p:cNvCxnSpPr/>
          <p:nvPr/>
        </p:nvCxnSpPr>
        <p:spPr>
          <a:xfrm>
            <a:off x="212400" y="6621120"/>
            <a:ext cx="11729160" cy="26280"/>
          </a:xfrm>
          <a:prstGeom prst="straightConnector1">
            <a:avLst/>
          </a:prstGeom>
          <a:ln w="57240">
            <a:solidFill>
              <a:srgbClr val="33cccc"/>
            </a:solidFill>
            <a:miter/>
          </a:ln>
        </p:spPr>
      </p:cxnSp>
      <p:cxnSp>
        <p:nvCxnSpPr>
          <p:cNvPr id="38" name="Google Shape;78;p1"/>
          <p:cNvCxnSpPr/>
          <p:nvPr/>
        </p:nvCxnSpPr>
        <p:spPr>
          <a:xfrm>
            <a:off x="939600" y="6430680"/>
            <a:ext cx="10693800" cy="37080"/>
          </a:xfrm>
          <a:prstGeom prst="straightConnector1">
            <a:avLst/>
          </a:prstGeom>
          <a:ln w="38160">
            <a:solidFill>
              <a:srgbClr val="4472c4"/>
            </a:solidFill>
            <a:miter/>
          </a:ln>
        </p:spPr>
      </p:cxnSp>
      <p:sp>
        <p:nvSpPr>
          <p:cNvPr id="39"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0" name="Прямоугольник 3"/>
          <p:cNvSpPr/>
          <p:nvPr/>
        </p:nvSpPr>
        <p:spPr>
          <a:xfrm>
            <a:off x="5537160" y="1184400"/>
            <a:ext cx="6095880" cy="514440"/>
          </a:xfrm>
          <a:prstGeom prst="rect">
            <a:avLst/>
          </a:prstGeom>
          <a:noFill/>
          <a:ln w="0">
            <a:noFill/>
          </a:ln>
        </p:spPr>
        <p:style>
          <a:lnRef idx="0"/>
          <a:fillRef idx="0"/>
          <a:effectRef idx="0"/>
          <a:fontRef idx="minor"/>
        </p:style>
        <p:txBody>
          <a:bodyPr lIns="90000" rIns="90000" tIns="46800" bIns="46800" anchor="t">
            <a:sp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p:txBody>
      </p:sp>
      <p:sp>
        <p:nvSpPr>
          <p:cNvPr id="41" name="TextBox 10"/>
          <p:cNvSpPr/>
          <p:nvPr/>
        </p:nvSpPr>
        <p:spPr>
          <a:xfrm>
            <a:off x="1038240" y="190440"/>
            <a:ext cx="93726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ffff"/>
                </a:solidFill>
                <a:uFillTx/>
                <a:latin typeface="Tahoma"/>
                <a:ea typeface="Tahoma"/>
              </a:rPr>
              <a:t>Әдеби туындыларда қолданылатын құбылтулар мен  айшықтаулар</a:t>
            </a:r>
            <a:endParaRPr b="0" lang="ru-RU" sz="2000" strike="noStrike" u="none">
              <a:solidFill>
                <a:srgbClr val="000000"/>
              </a:solidFill>
              <a:uFillTx/>
              <a:latin typeface="Calibri"/>
            </a:endParaRPr>
          </a:p>
        </p:txBody>
      </p:sp>
      <p:sp>
        <p:nvSpPr>
          <p:cNvPr id="42" name="TextBox 13"/>
          <p:cNvSpPr/>
          <p:nvPr/>
        </p:nvSpPr>
        <p:spPr>
          <a:xfrm>
            <a:off x="752400" y="1184400"/>
            <a:ext cx="10693440" cy="256284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ahoma"/>
                <a:ea typeface="Tahoma"/>
              </a:rPr>
              <a:t>Әдебиетте көбінесе </a:t>
            </a:r>
            <a:r>
              <a:rPr b="1" lang="kk-KZ" sz="1800" strike="noStrike" u="none">
                <a:solidFill>
                  <a:srgbClr val="000000"/>
                </a:solidFill>
                <a:uFillTx/>
                <a:latin typeface="Tahoma"/>
                <a:ea typeface="Tahoma"/>
              </a:rPr>
              <a:t>суреттеу тәсілдері </a:t>
            </a:r>
            <a:r>
              <a:rPr b="0" lang="kk-KZ" sz="1800" strike="noStrike" u="none">
                <a:solidFill>
                  <a:srgbClr val="000000"/>
                </a:solidFill>
                <a:uFillTx/>
                <a:latin typeface="Tahoma"/>
                <a:ea typeface="Tahoma"/>
              </a:rPr>
              <a:t>қолданылады. Суреттеу тәсілдеріне </a:t>
            </a:r>
            <a:r>
              <a:rPr b="1" i="1" lang="kk-KZ" sz="1800" strike="noStrike" u="none">
                <a:solidFill>
                  <a:srgbClr val="000000"/>
                </a:solidFill>
                <a:uFillTx/>
                <a:latin typeface="Tahoma"/>
                <a:ea typeface="Tahoma"/>
              </a:rPr>
              <a:t>мінездеу, портрет, бейнелеу, пейзаж</a:t>
            </a:r>
            <a:r>
              <a:rPr b="0" lang="kk-KZ" sz="1800" strike="noStrike" u="none">
                <a:solidFill>
                  <a:srgbClr val="000000"/>
                </a:solidFill>
                <a:uFillTx/>
                <a:latin typeface="Tahoma"/>
                <a:ea typeface="Tahoma"/>
              </a:rPr>
              <a:t> жатады. Суреттеуде көріністі, бет-әлпетті, қимыл-әрекетті, әдетті нақтырақ көз алдымызға келтіре отырып сөзбен баяндайды. Суреттеу әсерлі болса, шығарма да тартымды болады.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Портрет</a:t>
            </a:r>
            <a:r>
              <a:rPr b="0" lang="kk-KZ" sz="1800" strike="noStrike" u="none">
                <a:solidFill>
                  <a:srgbClr val="000000"/>
                </a:solidFill>
                <a:uFillTx/>
                <a:latin typeface="Tahoma"/>
                <a:ea typeface="Tahoma"/>
              </a:rPr>
              <a:t> – адамның түр-сипатын, киген киімін, қылығын суреттеу.</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Пейзаж </a:t>
            </a:r>
            <a:r>
              <a:rPr b="0" lang="kk-KZ" sz="1800" strike="noStrike" u="none">
                <a:solidFill>
                  <a:srgbClr val="000000"/>
                </a:solidFill>
                <a:uFillTx/>
                <a:latin typeface="Tahoma"/>
                <a:ea typeface="Tahoma"/>
              </a:rPr>
              <a:t>–  табиғатты суреттеу.</a:t>
            </a:r>
            <a:r>
              <a:rPr b="1" lang="kk-KZ" sz="1800" strike="noStrike" u="none">
                <a:solidFill>
                  <a:srgbClr val="000000"/>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Мінездеу </a:t>
            </a:r>
            <a:r>
              <a:rPr b="0" lang="kk-KZ" sz="1800" strike="noStrike" u="none">
                <a:solidFill>
                  <a:srgbClr val="000000"/>
                </a:solidFill>
                <a:uFillTx/>
                <a:latin typeface="Tahoma"/>
                <a:ea typeface="Tahoma"/>
              </a:rPr>
              <a:t>– әдеби кейіпкерді таным-түсінігі мен мінез-құлқын таныта даралай суреттеу.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Бейнелеу</a:t>
            </a:r>
            <a:r>
              <a:rPr b="0" lang="kk-KZ" sz="1800" strike="noStrike" u="none">
                <a:solidFill>
                  <a:srgbClr val="000000"/>
                </a:solidFill>
                <a:uFillTx/>
                <a:latin typeface="Tahoma"/>
                <a:ea typeface="Tahoma"/>
              </a:rPr>
              <a:t> – сөз қолдану тәсілі. Теңеу, әсірелеу, мінездеу сияқты құбылту түрлерін қолдана отырып, автордың ойды әсерлі баяндауы.</a:t>
            </a:r>
            <a:endParaRPr b="0" lang="ru-RU" sz="1800" strike="noStrike" u="none">
              <a:solidFill>
                <a:srgbClr val="000000"/>
              </a:solidFill>
              <a:uFillTx/>
              <a:latin typeface="Calibri"/>
            </a:endParaRPr>
          </a:p>
        </p:txBody>
      </p:sp>
      <p:sp>
        <p:nvSpPr>
          <p:cNvPr id="43" name="TextBox 16"/>
          <p:cNvSpPr/>
          <p:nvPr/>
        </p:nvSpPr>
        <p:spPr>
          <a:xfrm>
            <a:off x="752400" y="4243320"/>
            <a:ext cx="10693440" cy="146556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1800" strike="noStrike" u="none">
                <a:solidFill>
                  <a:srgbClr val="000000"/>
                </a:solidFill>
                <a:uFillTx/>
                <a:latin typeface="Tahoma"/>
                <a:ea typeface="Tahoma"/>
              </a:rPr>
              <a:t>Айшықтау</a:t>
            </a:r>
            <a:r>
              <a:rPr b="0" lang="kk-KZ" sz="1800" strike="noStrike" u="none">
                <a:solidFill>
                  <a:srgbClr val="000000"/>
                </a:solidFill>
                <a:uFillTx/>
                <a:latin typeface="Tahoma"/>
                <a:ea typeface="Tahoma"/>
              </a:rPr>
              <a:t> дегеніміз –  сөз тіркестерін дағдылы синтаксистік қалыптан гөрі өзгешелеу ораммен, айрықша айшықпен құру. Сөз айшықтары – сөйлеудің әсемдігін, мәнерлілігін, экспрессивтік мәнін күшейтетін синтаксистік құрылымдардың формалары, ұзақ уақыт бойы қалыптасқан, жиі қолданылатын амал-тәсілдер. Оларға: шендестіру, қайталау, паралеллизм, риторикалық сұрақ-жауап, дауыс ырғағы тағы басқалары жатады. </a:t>
            </a:r>
            <a:endParaRPr b="0" lang="ru-RU" sz="18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4" name="Рисунок 48" descr=""/>
          <p:cNvPicPr/>
          <p:nvPr/>
        </p:nvPicPr>
        <p:blipFill>
          <a:blip r:embed="rId1"/>
          <a:stretch/>
        </p:blipFill>
        <p:spPr>
          <a:xfrm>
            <a:off x="652320" y="7978680"/>
            <a:ext cx="200160" cy="203400"/>
          </a:xfrm>
          <a:prstGeom prst="rect">
            <a:avLst/>
          </a:prstGeom>
          <a:ln w="0">
            <a:noFill/>
          </a:ln>
        </p:spPr>
      </p:pic>
      <p:sp>
        <p:nvSpPr>
          <p:cNvPr id="4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46" name="Google Shape;77;p1"/>
          <p:cNvCxnSpPr/>
          <p:nvPr/>
        </p:nvCxnSpPr>
        <p:spPr>
          <a:xfrm>
            <a:off x="212400" y="6621120"/>
            <a:ext cx="11729160" cy="26280"/>
          </a:xfrm>
          <a:prstGeom prst="straightConnector1">
            <a:avLst/>
          </a:prstGeom>
          <a:ln w="57240">
            <a:solidFill>
              <a:srgbClr val="33cccc"/>
            </a:solidFill>
            <a:miter/>
          </a:ln>
        </p:spPr>
      </p:cxnSp>
      <p:cxnSp>
        <p:nvCxnSpPr>
          <p:cNvPr id="47" name="Google Shape;78;p1"/>
          <p:cNvCxnSpPr/>
          <p:nvPr/>
        </p:nvCxnSpPr>
        <p:spPr>
          <a:xfrm>
            <a:off x="939600" y="6430680"/>
            <a:ext cx="10693800" cy="37080"/>
          </a:xfrm>
          <a:prstGeom prst="straightConnector1">
            <a:avLst/>
          </a:prstGeom>
          <a:ln w="38160">
            <a:solidFill>
              <a:srgbClr val="4472c4"/>
            </a:solidFill>
            <a:miter/>
          </a:ln>
        </p:spPr>
      </p:cxnSp>
      <p:sp>
        <p:nvSpPr>
          <p:cNvPr id="48"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9" name="Прямоугольник 3"/>
          <p:cNvSpPr/>
          <p:nvPr/>
        </p:nvSpPr>
        <p:spPr>
          <a:xfrm>
            <a:off x="5537160" y="1184400"/>
            <a:ext cx="6095880" cy="514440"/>
          </a:xfrm>
          <a:prstGeom prst="rect">
            <a:avLst/>
          </a:prstGeom>
          <a:noFill/>
          <a:ln w="0">
            <a:noFill/>
          </a:ln>
        </p:spPr>
        <p:style>
          <a:lnRef idx="0"/>
          <a:fillRef idx="0"/>
          <a:effectRef idx="0"/>
          <a:fontRef idx="minor"/>
        </p:style>
        <p:txBody>
          <a:bodyPr lIns="90000" rIns="90000" tIns="46800" bIns="46800" anchor="t">
            <a:sp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p:txBody>
      </p:sp>
      <p:sp>
        <p:nvSpPr>
          <p:cNvPr id="50" name="TextBox 13"/>
          <p:cNvSpPr/>
          <p:nvPr/>
        </p:nvSpPr>
        <p:spPr>
          <a:xfrm>
            <a:off x="652320" y="3943440"/>
            <a:ext cx="10693440" cy="201420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ahoma"/>
                <a:ea typeface="Tahoma"/>
              </a:rPr>
              <a:t>	</a:t>
            </a:r>
            <a:r>
              <a:rPr b="0" lang="kk-KZ" sz="1800" strike="noStrike" u="none">
                <a:solidFill>
                  <a:srgbClr val="000000"/>
                </a:solidFill>
                <a:uFillTx/>
                <a:latin typeface="Tahoma"/>
                <a:ea typeface="Tahoma"/>
              </a:rPr>
              <a:t>Кейіпкер образдары біртіндеп, оқиға желісі бойынша, басынан өткен істердің арқасында анықталып, көрініп отырады. Махаббатқа деген адалық, ақылдылық, сезімнің нәзік тұстары қазақ жастарына тән әдеп пен иба салт-дәстүрге сіңіріле отырып баяндалған. Жазушы Шұғаның ажарлығымен қоса мінезінің салмақты, ұстамды, ақылды екенін көрсетеді. Өз заманының қыздарымен салыстыру арқылы Шұғаны биікке көтереді. Әрине, бұл көпке күйе жағу емес. Ал «Сол Шұғалар хатты зорға танушы еді. Сонда да осы күнгінің оқыған он қызына бергісіз еді» деу арқылы Шұғаның зеректігінен, білімпаздығынан хабар береді.</a:t>
            </a:r>
            <a:endParaRPr b="0" lang="ru-RU" sz="1800" strike="noStrike" u="none">
              <a:solidFill>
                <a:srgbClr val="000000"/>
              </a:solidFill>
              <a:uFillTx/>
              <a:latin typeface="Calibri"/>
            </a:endParaRPr>
          </a:p>
        </p:txBody>
      </p:sp>
      <p:pic>
        <p:nvPicPr>
          <p:cNvPr id="51" name="Рисунок 1" descr=""/>
          <p:cNvPicPr/>
          <p:nvPr/>
        </p:nvPicPr>
        <p:blipFill>
          <a:blip r:embed="rId2"/>
          <a:stretch/>
        </p:blipFill>
        <p:spPr>
          <a:xfrm>
            <a:off x="3606840" y="1054080"/>
            <a:ext cx="4110120" cy="2779560"/>
          </a:xfrm>
          <a:prstGeom prst="rect">
            <a:avLst/>
          </a:prstGeom>
          <a:ln w="0">
            <a:noFill/>
          </a:ln>
        </p:spPr>
      </p:pic>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1440" y="-12600"/>
            <a:ext cx="12190680" cy="1157040"/>
          </a:xfrm>
          <a:prstGeom prst="pie">
            <a:avLst/>
          </a:prstGeom>
          <a:solidFill>
            <a:srgbClr val="2e77e2"/>
          </a:solidFill>
          <a:ln w="0">
            <a:noFill/>
          </a:ln>
        </p:spPr>
        <p:style>
          <a:lnRef idx="0"/>
          <a:fillRef idx="0"/>
          <a:effectRef idx="0"/>
          <a:fontRef idx="minor"/>
        </p:style>
        <p:txBody>
          <a:bodyPr lIns="0" rIns="0" tIns="0" bIns="0" anchor="t">
            <a:norm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1-тапсырма. </a:t>
            </a:r>
            <a:r>
              <a:rPr b="1" lang="ru-RU" sz="2800" strike="noStrike" u="none">
                <a:solidFill>
                  <a:srgbClr val="ffffff"/>
                </a:solidFill>
                <a:uFillTx/>
                <a:latin typeface="Times New Roman"/>
                <a:ea typeface="Times New Roman"/>
              </a:rPr>
              <a:t>«Шұғаның белгісі»шығармасындағы басты кейіпкерлерге  «</a:t>
            </a:r>
            <a:r>
              <a:rPr b="1" lang="kk-KZ" sz="2800" strike="noStrike" u="none">
                <a:solidFill>
                  <a:srgbClr val="ffffff"/>
                </a:solidFill>
                <a:uFillTx/>
                <a:latin typeface="Times New Roman"/>
                <a:ea typeface="Times New Roman"/>
              </a:rPr>
              <a:t>Салыстырма кестесі </a:t>
            </a:r>
            <a:r>
              <a:rPr b="1" lang="ru-RU" sz="2800" strike="noStrike" u="none">
                <a:solidFill>
                  <a:srgbClr val="ffffff"/>
                </a:solidFill>
                <a:uFillTx/>
                <a:latin typeface="Times New Roman"/>
                <a:ea typeface="Times New Roman"/>
              </a:rPr>
              <a:t>» әдісі арқылы мінездеме жазу.</a:t>
            </a:r>
            <a:endParaRPr b="0" lang="ru-RU" sz="2800" strike="noStrike" u="none">
              <a:solidFill>
                <a:srgbClr val="000000"/>
              </a:solidFill>
              <a:uFillTx/>
              <a:latin typeface="Calibri"/>
            </a:endParaRPr>
          </a:p>
        </p:txBody>
      </p:sp>
      <p:sp>
        <p:nvSpPr>
          <p:cNvPr id="5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5" name="Google Shape;77;p1"/>
          <p:cNvCxnSpPr/>
          <p:nvPr/>
        </p:nvCxnSpPr>
        <p:spPr>
          <a:xfrm>
            <a:off x="212400" y="6621120"/>
            <a:ext cx="11729160" cy="26280"/>
          </a:xfrm>
          <a:prstGeom prst="straightConnector1">
            <a:avLst/>
          </a:prstGeom>
          <a:ln w="57240">
            <a:solidFill>
              <a:srgbClr val="33cccc"/>
            </a:solidFill>
            <a:miter/>
          </a:ln>
        </p:spPr>
      </p:cxnSp>
      <p:cxnSp>
        <p:nvCxnSpPr>
          <p:cNvPr id="56" name="Google Shape;78;p1"/>
          <p:cNvCxnSpPr/>
          <p:nvPr/>
        </p:nvCxnSpPr>
        <p:spPr>
          <a:xfrm>
            <a:off x="757080" y="6364080"/>
            <a:ext cx="10694160" cy="37080"/>
          </a:xfrm>
          <a:prstGeom prst="straightConnector1">
            <a:avLst/>
          </a:prstGeom>
          <a:ln w="38160">
            <a:solidFill>
              <a:srgbClr val="4472c4"/>
            </a:solidFill>
            <a:miter/>
          </a:ln>
        </p:spPr>
      </p:cxnSp>
      <p:sp>
        <p:nvSpPr>
          <p:cNvPr id="57" name="Прямая соединительная линия 9"/>
          <p:cNvSpPr/>
          <p:nvPr/>
        </p:nvSpPr>
        <p:spPr>
          <a:xfrm>
            <a:off x="752400" y="4759200"/>
            <a:ext cx="10698120" cy="42840"/>
          </a:xfrm>
          <a:prstGeom prst="line">
            <a:avLst/>
          </a:prstGeom>
          <a:ln w="28440">
            <a:solidFill>
              <a:srgbClr val="5b9bd5"/>
            </a:solidFill>
            <a:miter/>
          </a:ln>
        </p:spPr>
        <p:style>
          <a:lnRef idx="0"/>
          <a:fillRef idx="0"/>
          <a:effectRef idx="0"/>
          <a:fontRef idx="minor"/>
        </p:style>
        <p:txBody>
          <a:bodyPr lIns="90000" rIns="90000" tIns="-3960" bIns="-3960" anchor="t">
            <a:noAutofit/>
          </a:bodyPr>
          <a:p>
            <a:endParaRPr b="0" lang="ru-RU" sz="1800" strike="noStrike" u="none">
              <a:solidFill>
                <a:srgbClr val="000000"/>
              </a:solidFill>
              <a:uFillTx/>
              <a:latin typeface="Calibri"/>
            </a:endParaRPr>
          </a:p>
        </p:txBody>
      </p:sp>
      <p:graphicFrame>
        <p:nvGraphicFramePr>
          <p:cNvPr id="58" name=""/>
          <p:cNvGraphicFramePr/>
          <p:nvPr/>
        </p:nvGraphicFramePr>
        <p:xfrm>
          <a:off x="752400" y="1719360"/>
          <a:ext cx="10665000" cy="2903400"/>
        </p:xfrm>
        <a:graphic>
          <a:graphicData uri="http://schemas.openxmlformats.org/drawingml/2006/table">
            <a:tbl>
              <a:tblPr/>
              <a:tblGrid>
                <a:gridCol w="2581200"/>
                <a:gridCol w="2581560"/>
                <a:gridCol w="2581200"/>
                <a:gridCol w="2921040"/>
              </a:tblGrid>
              <a:tr h="14634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Кейіпкерлер</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Мінездеме</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 бойынан сіз ұнатқан қасиеттер бар ма?Қандай?Атап өтіңіз.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Қазіргі жастармен ұқсастығы  бар ма?Салыстыруға келе ме?</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6829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Шұға</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7570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Әбдрахман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59" name="TextBox 11"/>
          <p:cNvSpPr/>
          <p:nvPr/>
        </p:nvSpPr>
        <p:spPr>
          <a:xfrm>
            <a:off x="752400" y="5029200"/>
            <a:ext cx="10698120" cy="106884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Дескриптор:</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1.Шұғаға тән қасиеттерді жаза отырып,мінездеме беру.</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2.Әбдрахманға тән қасиеттерді жаза отырып,мінездеме беру.</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3.Шұға мен Әбдрахманның бойындағы қасиеттерді қазіргі заман жастарымен салыстыру.</a:t>
            </a:r>
            <a:endParaRPr b="0" lang="ru-RU" sz="16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0" name="Рисунок 48" descr=""/>
          <p:cNvPicPr/>
          <p:nvPr/>
        </p:nvPicPr>
        <p:blipFill>
          <a:blip r:embed="rId1"/>
          <a:stretch/>
        </p:blipFill>
        <p:spPr>
          <a:xfrm>
            <a:off x="652320" y="7978680"/>
            <a:ext cx="200160" cy="203400"/>
          </a:xfrm>
          <a:prstGeom prst="rect">
            <a:avLst/>
          </a:prstGeom>
          <a:ln w="0">
            <a:noFill/>
          </a:ln>
        </p:spPr>
      </p:pic>
      <p:sp>
        <p:nvSpPr>
          <p:cNvPr id="61" name="object 2"/>
          <p:cNvSpPr/>
          <p:nvPr/>
        </p:nvSpPr>
        <p:spPr>
          <a:xfrm>
            <a:off x="0" y="23760"/>
            <a:ext cx="12190320" cy="115740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 </a:t>
            </a:r>
            <a:endParaRPr b="0" lang="ru-RU" sz="2800" strike="noStrike" u="none">
              <a:solidFill>
                <a:srgbClr val="000000"/>
              </a:solidFill>
              <a:uFillTx/>
              <a:latin typeface="Calibri"/>
            </a:endParaRPr>
          </a:p>
        </p:txBody>
      </p:sp>
      <p:sp>
        <p:nvSpPr>
          <p:cNvPr id="6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3" name="Google Shape;77;p1"/>
          <p:cNvCxnSpPr/>
          <p:nvPr/>
        </p:nvCxnSpPr>
        <p:spPr>
          <a:xfrm>
            <a:off x="212400" y="6621120"/>
            <a:ext cx="11729160" cy="26280"/>
          </a:xfrm>
          <a:prstGeom prst="straightConnector1">
            <a:avLst/>
          </a:prstGeom>
          <a:ln w="57240">
            <a:solidFill>
              <a:srgbClr val="33cccc"/>
            </a:solidFill>
            <a:miter/>
          </a:ln>
        </p:spPr>
      </p:cxnSp>
      <p:cxnSp>
        <p:nvCxnSpPr>
          <p:cNvPr id="64" name="Google Shape;78;p1"/>
          <p:cNvCxnSpPr/>
          <p:nvPr/>
        </p:nvCxnSpPr>
        <p:spPr>
          <a:xfrm>
            <a:off x="757080" y="6364080"/>
            <a:ext cx="10694160" cy="37080"/>
          </a:xfrm>
          <a:prstGeom prst="straightConnector1">
            <a:avLst/>
          </a:prstGeom>
          <a:ln w="38160">
            <a:solidFill>
              <a:srgbClr val="4472c4"/>
            </a:solidFill>
            <a:miter/>
          </a:ln>
        </p:spPr>
      </p:cxnSp>
      <p:sp>
        <p:nvSpPr>
          <p:cNvPr id="65" name="Прямая соединительная линия 9"/>
          <p:cNvSpPr/>
          <p:nvPr/>
        </p:nvSpPr>
        <p:spPr>
          <a:xfrm>
            <a:off x="752400" y="4759200"/>
            <a:ext cx="10698120" cy="42840"/>
          </a:xfrm>
          <a:prstGeom prst="line">
            <a:avLst/>
          </a:prstGeom>
          <a:ln w="28440">
            <a:solidFill>
              <a:srgbClr val="5b9bd5"/>
            </a:solidFill>
            <a:miter/>
          </a:ln>
        </p:spPr>
        <p:style>
          <a:lnRef idx="0"/>
          <a:fillRef idx="0"/>
          <a:effectRef idx="0"/>
          <a:fontRef idx="minor"/>
        </p:style>
        <p:txBody>
          <a:bodyPr lIns="90000" rIns="90000" tIns="-3960" bIns="-3960" anchor="t">
            <a:noAutofit/>
          </a:bodyPr>
          <a:p>
            <a:endParaRPr b="0" lang="ru-RU" sz="1800" strike="noStrike" u="none">
              <a:solidFill>
                <a:srgbClr val="000000"/>
              </a:solidFill>
              <a:uFillTx/>
              <a:latin typeface="Calibri"/>
            </a:endParaRPr>
          </a:p>
        </p:txBody>
      </p:sp>
      <p:graphicFrame>
        <p:nvGraphicFramePr>
          <p:cNvPr id="66" name=""/>
          <p:cNvGraphicFramePr/>
          <p:nvPr/>
        </p:nvGraphicFramePr>
        <p:xfrm>
          <a:off x="652320" y="1379520"/>
          <a:ext cx="10665000" cy="4749840"/>
        </p:xfrm>
        <a:graphic>
          <a:graphicData uri="http://schemas.openxmlformats.org/drawingml/2006/table">
            <a:tbl>
              <a:tblPr/>
              <a:tblGrid>
                <a:gridCol w="1481400"/>
                <a:gridCol w="3681360"/>
                <a:gridCol w="2587680"/>
                <a:gridCol w="2914560"/>
              </a:tblGrid>
              <a:tr h="1463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Кейіпкерлер</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Мінездеме</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 бойынан сіз ұнатқан қасиеттер бар ма?Қандай?Атап өтіңіз.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Қазіргі жастармен ұқсастығы  бар ма?Салыстыруға келе ме?</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8367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Шұға</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1f4e79"/>
                          </a:solidFill>
                          <a:uFillTx/>
                          <a:latin typeface="Times New Roman"/>
                          <a:ea typeface="Times New Roman"/>
                        </a:rPr>
                        <a:t>Шұғаның ажарлығымен қоса мінезінің салмақты ұстамды, ақылды екенің көрсетеді. аққұба, талдырмаш, қара көзді қыз. Үріп ауызға салғандай.</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4493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Әбдрахман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1f4e79"/>
                          </a:solidFill>
                          <a:uFillTx/>
                          <a:latin typeface="Times New Roman"/>
                          <a:ea typeface="Times New Roman"/>
                        </a:rPr>
                        <a:t>Қазақбайдың баласы, еңбекқор, біраз оқыған, сауаты бар мұғалім</a:t>
                      </a:r>
                      <a:r>
                        <a:rPr b="0" lang="ru-RU"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7" name="Рисунок 48" descr=""/>
          <p:cNvPicPr/>
          <p:nvPr/>
        </p:nvPicPr>
        <p:blipFill>
          <a:blip r:embed="rId1"/>
          <a:stretch/>
        </p:blipFill>
        <p:spPr>
          <a:xfrm>
            <a:off x="652320" y="7978680"/>
            <a:ext cx="200160" cy="203400"/>
          </a:xfrm>
          <a:prstGeom prst="rect">
            <a:avLst/>
          </a:prstGeom>
          <a:ln w="0">
            <a:noFill/>
          </a:ln>
        </p:spPr>
      </p:pic>
      <p:sp>
        <p:nvSpPr>
          <p:cNvPr id="68" name="object 2"/>
          <p:cNvSpPr/>
          <p:nvPr/>
        </p:nvSpPr>
        <p:spPr>
          <a:xfrm>
            <a:off x="-17640" y="-9360"/>
            <a:ext cx="12188880" cy="86652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  </a:t>
            </a:r>
            <a:r>
              <a:rPr b="0" lang="kk-KZ" sz="2800" strike="noStrike" u="none">
                <a:solidFill>
                  <a:srgbClr val="ffffff"/>
                </a:solidFill>
                <a:uFillTx/>
                <a:latin typeface="Times New Roman"/>
                <a:ea typeface="Times New Roman"/>
              </a:rPr>
              <a:t>2-тапсырма.</a:t>
            </a:r>
            <a:r>
              <a:rPr b="1" lang="kk-KZ" sz="2800" strike="noStrike" u="none">
                <a:solidFill>
                  <a:srgbClr val="ffffff"/>
                </a:solidFill>
                <a:uFillTx/>
                <a:latin typeface="Tahoma"/>
                <a:ea typeface="Tahoma"/>
              </a:rPr>
              <a:t> </a:t>
            </a:r>
            <a:r>
              <a:rPr b="0" lang="kk-KZ" sz="2800" strike="noStrike" u="none">
                <a:solidFill>
                  <a:srgbClr val="ffffff"/>
                </a:solidFill>
                <a:uFillTx/>
                <a:latin typeface="Times New Roman"/>
                <a:ea typeface="Times New Roman"/>
              </a:rPr>
              <a:t>«Шұғаның белгісі» шығармасмында Б.Майлиннің образ жасауы</a:t>
            </a:r>
            <a:r>
              <a:rPr b="0" lang="kk-KZ" sz="3200" strike="noStrike" u="none">
                <a:solidFill>
                  <a:srgbClr val="ffffff"/>
                </a:solidFill>
                <a:uFillTx/>
                <a:latin typeface="Times New Roman"/>
                <a:ea typeface="Times New Roman"/>
              </a:rPr>
              <a:t>.</a:t>
            </a:r>
            <a:endParaRPr b="0" lang="ru-RU" sz="3200" strike="noStrike" u="none">
              <a:solidFill>
                <a:srgbClr val="000000"/>
              </a:solidFill>
              <a:uFillTx/>
              <a:latin typeface="Calibri"/>
            </a:endParaRPr>
          </a:p>
        </p:txBody>
      </p:sp>
      <p:sp>
        <p:nvSpPr>
          <p:cNvPr id="6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0" name="Google Shape;77;p1"/>
          <p:cNvCxnSpPr/>
          <p:nvPr/>
        </p:nvCxnSpPr>
        <p:spPr>
          <a:xfrm>
            <a:off x="212400" y="6621120"/>
            <a:ext cx="11729160" cy="26280"/>
          </a:xfrm>
          <a:prstGeom prst="straightConnector1">
            <a:avLst/>
          </a:prstGeom>
          <a:ln w="57240">
            <a:solidFill>
              <a:srgbClr val="33cccc"/>
            </a:solidFill>
            <a:miter/>
          </a:ln>
        </p:spPr>
      </p:cxnSp>
      <p:cxnSp>
        <p:nvCxnSpPr>
          <p:cNvPr id="71" name="Google Shape;78;p1"/>
          <p:cNvCxnSpPr/>
          <p:nvPr/>
        </p:nvCxnSpPr>
        <p:spPr>
          <a:xfrm>
            <a:off x="757080" y="6364080"/>
            <a:ext cx="10694160" cy="37080"/>
          </a:xfrm>
          <a:prstGeom prst="straightConnector1">
            <a:avLst/>
          </a:prstGeom>
          <a:ln w="38160">
            <a:solidFill>
              <a:srgbClr val="4472c4"/>
            </a:solidFill>
            <a:miter/>
          </a:ln>
        </p:spPr>
      </p:cxnSp>
      <p:sp>
        <p:nvSpPr>
          <p:cNvPr id="72" name="Овал 4"/>
          <p:cNvSpPr/>
          <p:nvPr/>
        </p:nvSpPr>
        <p:spPr>
          <a:xfrm>
            <a:off x="752400" y="1309680"/>
            <a:ext cx="3382920" cy="327168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3" name="Овал 16"/>
          <p:cNvSpPr/>
          <p:nvPr/>
        </p:nvSpPr>
        <p:spPr>
          <a:xfrm>
            <a:off x="4387680" y="1227240"/>
            <a:ext cx="3378240" cy="33541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4" name="Овал 17"/>
          <p:cNvSpPr/>
          <p:nvPr/>
        </p:nvSpPr>
        <p:spPr>
          <a:xfrm>
            <a:off x="8072280" y="1227240"/>
            <a:ext cx="3378240" cy="33541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5" name="TextBox 5"/>
          <p:cNvSpPr/>
          <p:nvPr/>
        </p:nvSpPr>
        <p:spPr>
          <a:xfrm>
            <a:off x="493560" y="5248440"/>
            <a:ext cx="11220480" cy="703800"/>
          </a:xfrm>
          <a:prstGeom prst="rect">
            <a:avLst/>
          </a:prstGeom>
          <a:noFill/>
          <a:ln w="936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f4e79"/>
                </a:solidFill>
                <a:uFillTx/>
                <a:latin typeface="Times New Roman"/>
                <a:ea typeface="Times New Roman"/>
              </a:rPr>
              <a:t>Дескриптор:берілген кестелерге Б.Майлиннің Шұғаға,Әбдірахманға,Күлзипаға келтірілген образдарды жазыңыздар.</a:t>
            </a:r>
            <a:endParaRPr b="0" lang="ru-RU" sz="2000" strike="noStrike" u="none">
              <a:solidFill>
                <a:srgbClr val="000000"/>
              </a:solidFill>
              <a:uFillTx/>
              <a:latin typeface="Calibri"/>
            </a:endParaRPr>
          </a:p>
        </p:txBody>
      </p:sp>
      <p:pic>
        <p:nvPicPr>
          <p:cNvPr id="76" name="Рисунок 14" descr=""/>
          <p:cNvPicPr/>
          <p:nvPr/>
        </p:nvPicPr>
        <p:blipFill>
          <a:blip r:embed="rId2"/>
          <a:stretch/>
        </p:blipFill>
        <p:spPr>
          <a:xfrm>
            <a:off x="71280" y="857160"/>
            <a:ext cx="1055880" cy="1054080"/>
          </a:xfrm>
          <a:prstGeom prst="rect">
            <a:avLst/>
          </a:prstGeom>
          <a:ln w="0">
            <a:noFill/>
          </a:ln>
        </p:spPr>
      </p:pic>
      <p:pic>
        <p:nvPicPr>
          <p:cNvPr id="77" name="Рисунок 19" descr=""/>
          <p:cNvPicPr/>
          <p:nvPr/>
        </p:nvPicPr>
        <p:blipFill>
          <a:blip r:embed="rId3"/>
          <a:stretch/>
        </p:blipFill>
        <p:spPr>
          <a:xfrm>
            <a:off x="11058480" y="4108320"/>
            <a:ext cx="882720" cy="88272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Рисунок 48" descr=""/>
          <p:cNvPicPr/>
          <p:nvPr/>
        </p:nvPicPr>
        <p:blipFill>
          <a:blip r:embed="rId1"/>
          <a:stretch/>
        </p:blipFill>
        <p:spPr>
          <a:xfrm>
            <a:off x="652320" y="7978680"/>
            <a:ext cx="200160" cy="203400"/>
          </a:xfrm>
          <a:prstGeom prst="rect">
            <a:avLst/>
          </a:prstGeom>
          <a:ln w="0">
            <a:noFill/>
          </a:ln>
        </p:spPr>
      </p:pic>
      <p:sp>
        <p:nvSpPr>
          <p:cNvPr id="79" name="object 2"/>
          <p:cNvSpPr/>
          <p:nvPr/>
        </p:nvSpPr>
        <p:spPr>
          <a:xfrm>
            <a:off x="-17640" y="-9360"/>
            <a:ext cx="12188880" cy="86652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     </a:t>
            </a:r>
            <a:r>
              <a:rPr b="1" lang="kk-KZ" sz="3200" strike="noStrike" u="none">
                <a:solidFill>
                  <a:srgbClr val="ffffff"/>
                </a:solidFill>
                <a:uFillTx/>
                <a:latin typeface="Times New Roman"/>
                <a:ea typeface="Times New Roman"/>
              </a:rPr>
              <a:t>Жауабы </a:t>
            </a:r>
            <a:endParaRPr b="0" lang="ru-RU" sz="3200" strike="noStrike" u="none">
              <a:solidFill>
                <a:srgbClr val="000000"/>
              </a:solidFill>
              <a:uFillTx/>
              <a:latin typeface="Calibri"/>
            </a:endParaRPr>
          </a:p>
        </p:txBody>
      </p:sp>
      <p:sp>
        <p:nvSpPr>
          <p:cNvPr id="8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1" name="Google Shape;77;p1"/>
          <p:cNvCxnSpPr/>
          <p:nvPr/>
        </p:nvCxnSpPr>
        <p:spPr>
          <a:xfrm>
            <a:off x="212400" y="6621120"/>
            <a:ext cx="11729160" cy="26280"/>
          </a:xfrm>
          <a:prstGeom prst="straightConnector1">
            <a:avLst/>
          </a:prstGeom>
          <a:ln w="57240">
            <a:solidFill>
              <a:srgbClr val="33cccc"/>
            </a:solidFill>
            <a:miter/>
          </a:ln>
        </p:spPr>
      </p:cxnSp>
      <p:cxnSp>
        <p:nvCxnSpPr>
          <p:cNvPr id="82" name="Google Shape;78;p1"/>
          <p:cNvCxnSpPr/>
          <p:nvPr/>
        </p:nvCxnSpPr>
        <p:spPr>
          <a:xfrm>
            <a:off x="757080" y="6364080"/>
            <a:ext cx="10694160" cy="37080"/>
          </a:xfrm>
          <a:prstGeom prst="straightConnector1">
            <a:avLst/>
          </a:prstGeom>
          <a:ln w="38160">
            <a:solidFill>
              <a:srgbClr val="4472c4"/>
            </a:solidFill>
            <a:miter/>
          </a:ln>
        </p:spPr>
      </p:cxnSp>
      <p:sp>
        <p:nvSpPr>
          <p:cNvPr id="83" name="Овал 4"/>
          <p:cNvSpPr/>
          <p:nvPr/>
        </p:nvSpPr>
        <p:spPr>
          <a:xfrm>
            <a:off x="752400" y="1309680"/>
            <a:ext cx="3382920" cy="315288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Шұға образы:</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Ажары қандай болса да,ақылы сондай.Жеңілдік дегеннің не екенің білген бала емес.</a:t>
            </a:r>
            <a:endParaRPr b="0" lang="ru-RU" sz="1800" strike="noStrike" u="none">
              <a:solidFill>
                <a:srgbClr val="000000"/>
              </a:solidFill>
              <a:uFillTx/>
              <a:latin typeface="Calibri"/>
            </a:endParaRPr>
          </a:p>
        </p:txBody>
      </p:sp>
      <p:sp>
        <p:nvSpPr>
          <p:cNvPr id="84" name="Овал 16"/>
          <p:cNvSpPr/>
          <p:nvPr/>
        </p:nvSpPr>
        <p:spPr>
          <a:xfrm>
            <a:off x="4387680" y="1227240"/>
            <a:ext cx="3378240" cy="32353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Әбдірахман образы:</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Еңбекқор,оқыған,сауаты бар мұғалім,</a:t>
            </a:r>
            <a:r>
              <a:rPr b="0" lang="ru-RU" sz="1800" strike="noStrike" u="none">
                <a:solidFill>
                  <a:srgbClr val="ffffff"/>
                </a:solidFill>
                <a:uFillTx/>
                <a:latin typeface="Times New Roman"/>
                <a:ea typeface="Times New Roman"/>
              </a:rPr>
              <a:t> өте зерек болған.</a:t>
            </a:r>
            <a:endParaRPr b="0" lang="ru-RU" sz="1800" strike="noStrike" u="none">
              <a:solidFill>
                <a:srgbClr val="000000"/>
              </a:solidFill>
              <a:uFillTx/>
              <a:latin typeface="Calibri"/>
            </a:endParaRPr>
          </a:p>
        </p:txBody>
      </p:sp>
      <p:sp>
        <p:nvSpPr>
          <p:cNvPr id="85" name="Овал 17"/>
          <p:cNvSpPr/>
          <p:nvPr/>
        </p:nvSpPr>
        <p:spPr>
          <a:xfrm>
            <a:off x="8072280" y="1227240"/>
            <a:ext cx="3378240" cy="32353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Күлзипа образы:</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ffffff"/>
                </a:solidFill>
                <a:uFillTx/>
                <a:latin typeface="Times New Roman"/>
                <a:ea typeface="Times New Roman"/>
              </a:rPr>
              <a:t>Күлзипа 17 шамасында, Орта бойлы, қара сұрлау, тік қабақ, сұстаныңқырап тұратын адам еді</a:t>
            </a:r>
            <a:r>
              <a:rPr b="0" lang="ru-RU" sz="1800" strike="noStrike" u="none">
                <a:solidFill>
                  <a:srgbClr val="2e75b6"/>
                </a:solidFill>
                <a:uFillTx/>
                <a:latin typeface="Times New Roman"/>
                <a:ea typeface="Times New Roman"/>
              </a:rPr>
              <a:t>.</a:t>
            </a:r>
            <a:endParaRPr b="0" lang="ru-RU" sz="1800" strike="noStrike" u="none">
              <a:solidFill>
                <a:srgbClr val="000000"/>
              </a:solidFill>
              <a:uFillTx/>
              <a:latin typeface="Calibri"/>
            </a:endParaRPr>
          </a:p>
        </p:txBody>
      </p:sp>
      <p:pic>
        <p:nvPicPr>
          <p:cNvPr id="86" name="Рисунок 14" descr=""/>
          <p:cNvPicPr/>
          <p:nvPr/>
        </p:nvPicPr>
        <p:blipFill>
          <a:blip r:embed="rId2"/>
          <a:stretch/>
        </p:blipFill>
        <p:spPr>
          <a:xfrm>
            <a:off x="0" y="1147680"/>
            <a:ext cx="906480" cy="906480"/>
          </a:xfrm>
          <a:prstGeom prst="rect">
            <a:avLst/>
          </a:prstGeom>
          <a:ln w="0">
            <a:noFill/>
          </a:ln>
        </p:spPr>
      </p:pic>
      <p:pic>
        <p:nvPicPr>
          <p:cNvPr id="87" name="Рисунок 19" descr=""/>
          <p:cNvPicPr/>
          <p:nvPr/>
        </p:nvPicPr>
        <p:blipFill>
          <a:blip r:embed="rId3"/>
          <a:stretch/>
        </p:blipFill>
        <p:spPr>
          <a:xfrm>
            <a:off x="10379160" y="4683240"/>
            <a:ext cx="1332000" cy="1331640"/>
          </a:xfrm>
          <a:prstGeom prst="rect">
            <a:avLst/>
          </a:prstGeom>
          <a:ln w="0">
            <a:noFill/>
          </a:ln>
        </p:spPr>
      </p:pic>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7491</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Бәшіров Нұрбол Қасқырбайұлы</cp:lastModifiedBy>
  <cp:lastPrinted>2020-03-24T14:36:16Z</cp:lastPrinted>
  <dcterms:modified xsi:type="dcterms:W3CDTF">2021-01-19T13:37:15Z</dcterms:modified>
  <cp:revision>538</cp:revision>
  <dc:subject/>
  <dc:title>Презентация PowerPoint</dc:title>
</cp:coreProperties>
</file>