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6" r:id="rId3"/>
    <p:sldId id="257" r:id="rId4"/>
    <p:sldId id="258" r:id="rId5"/>
    <p:sldId id="260" r:id="rId6"/>
    <p:sldId id="261" r:id="rId7"/>
    <p:sldId id="281" r:id="rId8"/>
    <p:sldId id="262" r:id="rId9"/>
    <p:sldId id="270" r:id="rId10"/>
    <p:sldId id="282" r:id="rId11"/>
    <p:sldId id="283" r:id="rId12"/>
    <p:sldId id="284" r:id="rId13"/>
    <p:sldId id="264" r:id="rId14"/>
    <p:sldId id="287" r:id="rId15"/>
    <p:sldId id="277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5C8AD-84B8-4267-8D93-6E8F969C47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95949ED-F4EE-4D6F-9570-DC20C6351EB8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Көлемі жағынан әңгімеден үлкен, романға жақын баяндау түрінде қара сөзбен жазылған оқиғалы көркем шығарманың түрін хикаят деп атайды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A4AA329-FFD7-4870-BF86-A46FED650715}" type="parTrans" cxnId="{17903DFB-3A9C-41DC-B0BE-8B252BC4F2AB}">
      <dgm:prSet/>
      <dgm:spPr/>
      <dgm:t>
        <a:bodyPr/>
        <a:lstStyle/>
        <a:p>
          <a:endParaRPr lang="ru-RU"/>
        </a:p>
      </dgm:t>
    </dgm:pt>
    <dgm:pt modelId="{14DA9BA3-67C4-4DA1-835A-46814723CBA6}" type="sibTrans" cxnId="{17903DFB-3A9C-41DC-B0BE-8B252BC4F2AB}">
      <dgm:prSet/>
      <dgm:spPr/>
      <dgm:t>
        <a:bodyPr/>
        <a:lstStyle/>
        <a:p>
          <a:endParaRPr lang="ru-RU"/>
        </a:p>
      </dgm:t>
    </dgm:pt>
    <dgm:pt modelId="{403E15B8-7633-4159-BE1D-AB454DA0B95E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kk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Оқиға өткен жерге  қойылған белгіге байланысты «Шұғаның белгісі» деп аталған.</a:t>
          </a: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ABB7D-0D87-4256-BDD7-2BD221B6094F}" type="parTrans" cxnId="{FA2107DC-FD50-4AAD-8C2F-D7F6CA9F8397}">
      <dgm:prSet/>
      <dgm:spPr/>
      <dgm:t>
        <a:bodyPr/>
        <a:lstStyle/>
        <a:p>
          <a:endParaRPr lang="ru-RU"/>
        </a:p>
      </dgm:t>
    </dgm:pt>
    <dgm:pt modelId="{1B5B1E06-3F76-4FC1-B91F-EB8707B47FF4}" type="sibTrans" cxnId="{FA2107DC-FD50-4AAD-8C2F-D7F6CA9F8397}">
      <dgm:prSet/>
      <dgm:spPr/>
      <dgm:t>
        <a:bodyPr/>
        <a:lstStyle/>
        <a:p>
          <a:endParaRPr lang="ru-RU"/>
        </a:p>
      </dgm:t>
    </dgm:pt>
    <dgm:pt modelId="{5008C157-A882-44D6-ABE6-A7DDBDDF124B}" type="pres">
      <dgm:prSet presAssocID="{A7A5C8AD-84B8-4267-8D93-6E8F969C4754}" presName="linearFlow" presStyleCnt="0">
        <dgm:presLayoutVars>
          <dgm:dir/>
          <dgm:resizeHandles val="exact"/>
        </dgm:presLayoutVars>
      </dgm:prSet>
      <dgm:spPr/>
    </dgm:pt>
    <dgm:pt modelId="{ED2316A3-353C-4BA1-9025-4B403339677B}" type="pres">
      <dgm:prSet presAssocID="{595949ED-F4EE-4D6F-9570-DC20C6351EB8}" presName="composite" presStyleCnt="0"/>
      <dgm:spPr/>
    </dgm:pt>
    <dgm:pt modelId="{3E8D8491-40CC-4781-B36C-9ADEC871B744}" type="pres">
      <dgm:prSet presAssocID="{595949ED-F4EE-4D6F-9570-DC20C6351EB8}" presName="imgShp" presStyleLbl="fgImgPlace1" presStyleIdx="0" presStyleCnt="2" custLinFactNeighborX="-8768" custLinFactNeighborY="1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AA911D1-A869-4847-A865-8775F6B279A2}" type="pres">
      <dgm:prSet presAssocID="{595949ED-F4EE-4D6F-9570-DC20C6351EB8}" presName="txShp" presStyleLbl="node1" presStyleIdx="0" presStyleCnt="2" custScaleY="99220">
        <dgm:presLayoutVars>
          <dgm:bulletEnabled val="1"/>
        </dgm:presLayoutVars>
      </dgm:prSet>
      <dgm:spPr/>
    </dgm:pt>
    <dgm:pt modelId="{3E8E8056-A97F-40A0-ACAF-6708415962B1}" type="pres">
      <dgm:prSet presAssocID="{14DA9BA3-67C4-4DA1-835A-46814723CBA6}" presName="spacing" presStyleCnt="0"/>
      <dgm:spPr/>
    </dgm:pt>
    <dgm:pt modelId="{3311D2B9-CA94-4479-B673-4852F7C60807}" type="pres">
      <dgm:prSet presAssocID="{403E15B8-7633-4159-BE1D-AB454DA0B95E}" presName="composite" presStyleCnt="0"/>
      <dgm:spPr/>
    </dgm:pt>
    <dgm:pt modelId="{E920F41E-D630-4C16-A364-196A0DD8957C}" type="pres">
      <dgm:prSet presAssocID="{403E15B8-7633-4159-BE1D-AB454DA0B95E}" presName="imgShp" presStyleLbl="fgImgPlace1" presStyleIdx="1" presStyleCnt="2" custLinFactNeighborX="-797" custLinFactNeighborY="-39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3BFEF64-9990-4BC9-9EB6-5EDE964BA341}" type="pres">
      <dgm:prSet presAssocID="{403E15B8-7633-4159-BE1D-AB454DA0B95E}" presName="txShp" presStyleLbl="node1" presStyleIdx="1" presStyleCnt="2" custLinFactNeighborX="-156" custLinFactNeighborY="-11040">
        <dgm:presLayoutVars>
          <dgm:bulletEnabled val="1"/>
        </dgm:presLayoutVars>
      </dgm:prSet>
      <dgm:spPr/>
    </dgm:pt>
  </dgm:ptLst>
  <dgm:cxnLst>
    <dgm:cxn modelId="{47B2A39F-3B7B-4F17-ACC5-7FE1FF72EA87}" type="presOf" srcId="{595949ED-F4EE-4D6F-9570-DC20C6351EB8}" destId="{FAA911D1-A869-4847-A865-8775F6B279A2}" srcOrd="0" destOrd="0" presId="urn:microsoft.com/office/officeart/2005/8/layout/vList3"/>
    <dgm:cxn modelId="{AF6127A6-9E25-4F37-9D8D-DF4E22B6214B}" type="presOf" srcId="{A7A5C8AD-84B8-4267-8D93-6E8F969C4754}" destId="{5008C157-A882-44D6-ABE6-A7DDBDDF124B}" srcOrd="0" destOrd="0" presId="urn:microsoft.com/office/officeart/2005/8/layout/vList3"/>
    <dgm:cxn modelId="{6A417ADA-7B25-4BD1-998A-7B1A1E0A84F7}" type="presOf" srcId="{403E15B8-7633-4159-BE1D-AB454DA0B95E}" destId="{43BFEF64-9990-4BC9-9EB6-5EDE964BA341}" srcOrd="0" destOrd="0" presId="urn:microsoft.com/office/officeart/2005/8/layout/vList3"/>
    <dgm:cxn modelId="{FA2107DC-FD50-4AAD-8C2F-D7F6CA9F8397}" srcId="{A7A5C8AD-84B8-4267-8D93-6E8F969C4754}" destId="{403E15B8-7633-4159-BE1D-AB454DA0B95E}" srcOrd="1" destOrd="0" parTransId="{BFEABB7D-0D87-4256-BDD7-2BD221B6094F}" sibTransId="{1B5B1E06-3F76-4FC1-B91F-EB8707B47FF4}"/>
    <dgm:cxn modelId="{17903DFB-3A9C-41DC-B0BE-8B252BC4F2AB}" srcId="{A7A5C8AD-84B8-4267-8D93-6E8F969C4754}" destId="{595949ED-F4EE-4D6F-9570-DC20C6351EB8}" srcOrd="0" destOrd="0" parTransId="{7A4AA329-FFD7-4870-BF86-A46FED650715}" sibTransId="{14DA9BA3-67C4-4DA1-835A-46814723CBA6}"/>
    <dgm:cxn modelId="{D0476903-9BB8-4FEE-B217-6710D4253D7F}" type="presParOf" srcId="{5008C157-A882-44D6-ABE6-A7DDBDDF124B}" destId="{ED2316A3-353C-4BA1-9025-4B403339677B}" srcOrd="0" destOrd="0" presId="urn:microsoft.com/office/officeart/2005/8/layout/vList3"/>
    <dgm:cxn modelId="{5BEBEDD4-0547-4303-A665-D564415243E6}" type="presParOf" srcId="{ED2316A3-353C-4BA1-9025-4B403339677B}" destId="{3E8D8491-40CC-4781-B36C-9ADEC871B744}" srcOrd="0" destOrd="0" presId="urn:microsoft.com/office/officeart/2005/8/layout/vList3"/>
    <dgm:cxn modelId="{D7BBCFCF-855A-477A-9F81-A3E7F9EF6EEC}" type="presParOf" srcId="{ED2316A3-353C-4BA1-9025-4B403339677B}" destId="{FAA911D1-A869-4847-A865-8775F6B279A2}" srcOrd="1" destOrd="0" presId="urn:microsoft.com/office/officeart/2005/8/layout/vList3"/>
    <dgm:cxn modelId="{169D12B7-6915-4AFC-93ED-94D4FA629BBA}" type="presParOf" srcId="{5008C157-A882-44D6-ABE6-A7DDBDDF124B}" destId="{3E8E8056-A97F-40A0-ACAF-6708415962B1}" srcOrd="1" destOrd="0" presId="urn:microsoft.com/office/officeart/2005/8/layout/vList3"/>
    <dgm:cxn modelId="{758D3F3A-1759-46A7-BA47-24377291C458}" type="presParOf" srcId="{5008C157-A882-44D6-ABE6-A7DDBDDF124B}" destId="{3311D2B9-CA94-4479-B673-4852F7C60807}" srcOrd="2" destOrd="0" presId="urn:microsoft.com/office/officeart/2005/8/layout/vList3"/>
    <dgm:cxn modelId="{EAE6198E-370D-43B3-9C83-135F9D5DCEF8}" type="presParOf" srcId="{3311D2B9-CA94-4479-B673-4852F7C60807}" destId="{E920F41E-D630-4C16-A364-196A0DD8957C}" srcOrd="0" destOrd="0" presId="urn:microsoft.com/office/officeart/2005/8/layout/vList3"/>
    <dgm:cxn modelId="{9334084D-BA4D-4D69-9DAA-67399957120D}" type="presParOf" srcId="{3311D2B9-CA94-4479-B673-4852F7C60807}" destId="{43BFEF64-9990-4BC9-9EB6-5EDE964BA3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911D1-A869-4847-A865-8775F6B279A2}">
      <dsp:nvSpPr>
        <dsp:cNvPr id="0" name=""/>
        <dsp:cNvSpPr/>
      </dsp:nvSpPr>
      <dsp:spPr>
        <a:xfrm rot="10800000">
          <a:off x="2690737" y="6889"/>
          <a:ext cx="9044740" cy="163733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6">
                <a:shade val="74000"/>
                <a:satMod val="130000"/>
                <a:lumMod val="90000"/>
              </a:schemeClr>
              <a:schemeClr val="accent6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27695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Көлемі жағынан әңгімеден үлкен, романға жақын баяндау түрінде қара сөзбен жазылған оқиғалы көркем шығарманың түрін хикаят деп атайды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3100070" y="6889"/>
        <a:ext cx="8635407" cy="1637334"/>
      </dsp:txXfrm>
    </dsp:sp>
    <dsp:sp modelId="{3E8D8491-40CC-4781-B36C-9ADEC871B744}">
      <dsp:nvSpPr>
        <dsp:cNvPr id="0" name=""/>
        <dsp:cNvSpPr/>
      </dsp:nvSpPr>
      <dsp:spPr>
        <a:xfrm>
          <a:off x="1720944" y="30190"/>
          <a:ext cx="1650205" cy="16502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FEF64-9990-4BC9-9EB6-5EDE964BA341}">
      <dsp:nvSpPr>
        <dsp:cNvPr id="0" name=""/>
        <dsp:cNvSpPr/>
      </dsp:nvSpPr>
      <dsp:spPr>
        <a:xfrm rot="10800000">
          <a:off x="2676628" y="1881028"/>
          <a:ext cx="9044740" cy="1650205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6">
                <a:shade val="74000"/>
                <a:satMod val="130000"/>
                <a:lumMod val="90000"/>
              </a:schemeClr>
              <a:schemeClr val="accent6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27695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Оқиға өткен жерге  қойылған белгіге байланысты «Шұғаның белгісі» деп аталған.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89179" y="1881028"/>
        <a:ext cx="8632189" cy="1650205"/>
      </dsp:txXfrm>
    </dsp:sp>
    <dsp:sp modelId="{E920F41E-D630-4C16-A364-196A0DD8957C}">
      <dsp:nvSpPr>
        <dsp:cNvPr id="0" name=""/>
        <dsp:cNvSpPr/>
      </dsp:nvSpPr>
      <dsp:spPr>
        <a:xfrm>
          <a:off x="1852482" y="1997433"/>
          <a:ext cx="1650205" cy="16502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9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0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26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5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6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8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4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7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2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0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07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C81DF-5825-44D4-AABC-1C4B945E0AC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315117-285A-4128-99F9-DDCE7AA8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wae2qzw521" TargetMode="External"/><Relationship Id="rId2" Type="http://schemas.openxmlformats.org/officeDocument/2006/relationships/hyperlink" Target="https://learningapps.org/display?v=ps2o1zc9a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DDDC13-4B6C-41CB-9443-1BB004447117}"/>
              </a:ext>
            </a:extLst>
          </p:cNvPr>
          <p:cNvSpPr txBox="1"/>
          <p:nvPr/>
        </p:nvSpPr>
        <p:spPr>
          <a:xfrm>
            <a:off x="2297723" y="1582340"/>
            <a:ext cx="77325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«Адам жанының құпиясы»</a:t>
            </a:r>
          </a:p>
          <a:p>
            <a:endParaRPr lang="kk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Б.Майлин  «Шұғаның белгісі» хикаяты</a:t>
            </a: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7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B37B3-0A50-4303-A636-7E54AD2DDE2D}"/>
              </a:ext>
            </a:extLst>
          </p:cNvPr>
          <p:cNvSpPr txBox="1"/>
          <p:nvPr/>
        </p:nvSpPr>
        <p:spPr>
          <a:xfrm>
            <a:off x="4148063" y="684297"/>
            <a:ext cx="448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«Оқиға тауы»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уральских гор для учеников 4 класса. Легкие срисовки">
            <a:extLst>
              <a:ext uri="{FF2B5EF4-FFF2-40B4-BE49-F238E27FC236}">
                <a16:creationId xmlns:a16="http://schemas.microsoft.com/office/drawing/2014/main" id="{DD5303FA-A398-4836-B53F-DA5F5E3E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92" y="1477108"/>
            <a:ext cx="7268015" cy="42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F6AF40-385E-4498-92A3-BAB0BBD93143}"/>
              </a:ext>
            </a:extLst>
          </p:cNvPr>
          <p:cNvSpPr/>
          <p:nvPr/>
        </p:nvSpPr>
        <p:spPr>
          <a:xfrm>
            <a:off x="2579369" y="5233182"/>
            <a:ext cx="1425818" cy="4411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2FC004-49D3-4B80-85D9-55D5D05CD4ED}"/>
              </a:ext>
            </a:extLst>
          </p:cNvPr>
          <p:cNvSpPr/>
          <p:nvPr/>
        </p:nvSpPr>
        <p:spPr>
          <a:xfrm>
            <a:off x="3435154" y="4391979"/>
            <a:ext cx="1425818" cy="498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281D9F-E794-4E33-ADDE-9D4864F84652}"/>
              </a:ext>
            </a:extLst>
          </p:cNvPr>
          <p:cNvSpPr/>
          <p:nvPr/>
        </p:nvSpPr>
        <p:spPr>
          <a:xfrm>
            <a:off x="4517782" y="3567696"/>
            <a:ext cx="1425818" cy="481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CAB77F-28EE-47BB-8B57-575B1EBF5530}"/>
              </a:ext>
            </a:extLst>
          </p:cNvPr>
          <p:cNvSpPr/>
          <p:nvPr/>
        </p:nvSpPr>
        <p:spPr>
          <a:xfrm>
            <a:off x="5230691" y="2641481"/>
            <a:ext cx="1425818" cy="481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4D3A43-E552-4AB0-96E5-DD5D31AD30AA}"/>
              </a:ext>
            </a:extLst>
          </p:cNvPr>
          <p:cNvSpPr/>
          <p:nvPr/>
        </p:nvSpPr>
        <p:spPr>
          <a:xfrm>
            <a:off x="7474488" y="1589649"/>
            <a:ext cx="1425818" cy="4645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Шарықтау шегі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6E2968-016D-41E4-82C9-64E5B641863C}"/>
              </a:ext>
            </a:extLst>
          </p:cNvPr>
          <p:cNvSpPr/>
          <p:nvPr/>
        </p:nvSpPr>
        <p:spPr>
          <a:xfrm>
            <a:off x="8304189" y="3371977"/>
            <a:ext cx="1425818" cy="6563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2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уральских гор для учеников 4 класса. Легкие срисовки">
            <a:extLst>
              <a:ext uri="{FF2B5EF4-FFF2-40B4-BE49-F238E27FC236}">
                <a16:creationId xmlns:a16="http://schemas.microsoft.com/office/drawing/2014/main" id="{DD5303FA-A398-4836-B53F-DA5F5E3E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492369"/>
            <a:ext cx="11197883" cy="58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5EABD5-5E64-4F37-97D5-6DE34051EFFA}"/>
              </a:ext>
            </a:extLst>
          </p:cNvPr>
          <p:cNvSpPr/>
          <p:nvPr/>
        </p:nvSpPr>
        <p:spPr>
          <a:xfrm>
            <a:off x="506437" y="4754880"/>
            <a:ext cx="6264812" cy="150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 даланың табиғатын суреттейді. Қасындағы жолдасының аты малшылардың малға мінетін аты болған соң кейін қалып қоя береді. Жол қысқарсын деген мақсатпен жолдасы Шұғаның белгісі туралы сөз қозғайды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C09CD3-23E9-421E-B942-09D299E0149C}"/>
              </a:ext>
            </a:extLst>
          </p:cNvPr>
          <p:cNvSpPr/>
          <p:nvPr/>
        </p:nvSpPr>
        <p:spPr>
          <a:xfrm>
            <a:off x="1080868" y="3151164"/>
            <a:ext cx="6264812" cy="150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Есімбек деген байдың ортан қолдай 4 ұлы, арасында бұраңдап өскен жалғыз қызы – Шұға болады. Шұғаның келбетін  суреттейді.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3C461-5C77-4FFA-A2EA-E56A4CEC846B}"/>
              </a:ext>
            </a:extLst>
          </p:cNvPr>
          <p:cNvSpPr/>
          <p:nvPr/>
        </p:nvSpPr>
        <p:spPr>
          <a:xfrm>
            <a:off x="1699846" y="1448974"/>
            <a:ext cx="6264812" cy="150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Есімбектің ауылына Әбдрахман деген Қазақбайдың баласы келеді. Шұға Әбдрахманды көріп ғашық болып қалады. Әбдрахманда Шұғаны сүйеді. Ауылда алтыбақан болып кездеседі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82C723-8987-4CCE-82F9-1377B781FDDD}"/>
              </a:ext>
            </a:extLst>
          </p:cNvPr>
          <p:cNvSpPr txBox="1"/>
          <p:nvPr/>
        </p:nvSpPr>
        <p:spPr>
          <a:xfrm>
            <a:off x="363416" y="-30851"/>
            <a:ext cx="6112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 тексеріп көріңіз!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1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уральских гор для учеников 4 класса. Легкие срисовки">
            <a:extLst>
              <a:ext uri="{FF2B5EF4-FFF2-40B4-BE49-F238E27FC236}">
                <a16:creationId xmlns:a16="http://schemas.microsoft.com/office/drawing/2014/main" id="{DD5303FA-A398-4836-B53F-DA5F5E3E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" y="499404"/>
            <a:ext cx="11197883" cy="58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5EABD5-5E64-4F37-97D5-6DE34051EFFA}"/>
              </a:ext>
            </a:extLst>
          </p:cNvPr>
          <p:cNvSpPr/>
          <p:nvPr/>
        </p:nvSpPr>
        <p:spPr>
          <a:xfrm>
            <a:off x="5301175" y="4369776"/>
            <a:ext cx="6264812" cy="150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Шешімі: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 Шұға құсалықпен ауырады. Шұғаның ауруы жанына батқан әкесі Әбдрахманды алдыртады. Бірақ Әбдрахман жеткенше Шұға қаза болып кетеді. «Шұғаның белгісі» деп отырғаны Шұғаның басына орнатылған тас.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C09CD3-23E9-421E-B942-09D299E0149C}"/>
              </a:ext>
            </a:extLst>
          </p:cNvPr>
          <p:cNvSpPr/>
          <p:nvPr/>
        </p:nvSpPr>
        <p:spPr>
          <a:xfrm>
            <a:off x="550984" y="2541856"/>
            <a:ext cx="6264812" cy="150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Шиеленісі: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Айнабай деген ауыл адамы қызы Күлзипаны Әбдрахманға қоспақ ниетте болады.  Әбдрахманның әкесі үйінде шөп болмай Айнабайдың үйіне барғанда Айнабай қос қазыны бұзбай асып, бір арба шөпті тегін беріп жібереді.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3C461-5C77-4FFA-A2EA-E56A4CEC846B}"/>
              </a:ext>
            </a:extLst>
          </p:cNvPr>
          <p:cNvSpPr/>
          <p:nvPr/>
        </p:nvSpPr>
        <p:spPr>
          <a:xfrm>
            <a:off x="5301175" y="713936"/>
            <a:ext cx="6264812" cy="150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Шарықтау шегі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Әбдрахман Күлзипаға қарамай қойған соң, әрі Шұға мен Әбдрахманның махабаты елге мәлім болып, Айнабай  «Түріктерге жасырын ақша жинап беріп жүр» деген сылтаумен Әбдрахманды жер аудартып жібереді.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D88793-3B9F-4D0B-8B56-23A6645540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32" y="4874058"/>
            <a:ext cx="1376289" cy="112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68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976" y="475273"/>
            <a:ext cx="10902938" cy="504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«Пікір пирамидасы»</a:t>
            </a: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794862" y="1037374"/>
            <a:ext cx="4918365" cy="4260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6304" y="1236917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 оқиғаны 5 сөзбен білдір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1462" y="2114778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 болған орны туралы 4 сөз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6304" y="2951018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 кейіпкер 3 сөз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59278" y="3828879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негізгі ерекшелігі 2 сөз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59278" y="4665120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ойым...</a:t>
            </a: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ауыз сөзбен жеткізу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5389" y="1227749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5389" y="2094894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5389" y="2951017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55389" y="3809077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23694" y="4638056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CD763D84-87B8-483A-BD49-BB349F76DCD0}"/>
              </a:ext>
            </a:extLst>
          </p:cNvPr>
          <p:cNvSpPr txBox="1">
            <a:spLocks/>
          </p:cNvSpPr>
          <p:nvPr/>
        </p:nvSpPr>
        <p:spPr>
          <a:xfrm>
            <a:off x="356752" y="475273"/>
            <a:ext cx="11118272" cy="63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2FA5D-3EB6-458E-B096-5FCCD9D091AD}"/>
              </a:ext>
            </a:extLst>
          </p:cNvPr>
          <p:cNvSpPr txBox="1"/>
          <p:nvPr/>
        </p:nvSpPr>
        <p:spPr>
          <a:xfrm>
            <a:off x="794862" y="5358630"/>
            <a:ext cx="821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хикаят желісі бойынша деректерді анықтайды;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5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976" y="475273"/>
            <a:ext cx="10902938" cy="504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 тексеріп көріңіз!</a:t>
            </a: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794862" y="1037374"/>
            <a:ext cx="4918365" cy="4260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6304" y="1236917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 оқиғаны 5 сөзбен білдір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1462" y="2114778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 болған орны  туралы 4 сөз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6304" y="2951018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 кейіпкер 3 сөз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59278" y="3828879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негізгі ерекшелігі 2 сөз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59278" y="4665120"/>
            <a:ext cx="2812478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ойым...</a:t>
            </a: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ауыз сөзбен жеткізу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5389" y="1227749"/>
            <a:ext cx="3279783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Айнабайдың Әбдірахманды жер аудартып жіберуі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5389" y="2094894"/>
            <a:ext cx="3279786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Қамысты көл</a:t>
            </a: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маңындағы ауыл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5388" y="2951017"/>
            <a:ext cx="3279785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Әбдірахман, Шұға, Айнабай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55389" y="3809077"/>
            <a:ext cx="3279784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 теңсіздігі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23693" y="4638056"/>
            <a:ext cx="3311479" cy="63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CD763D84-87B8-483A-BD49-BB349F76DCD0}"/>
              </a:ext>
            </a:extLst>
          </p:cNvPr>
          <p:cNvSpPr txBox="1">
            <a:spLocks/>
          </p:cNvSpPr>
          <p:nvPr/>
        </p:nvSpPr>
        <p:spPr>
          <a:xfrm>
            <a:off x="356752" y="475273"/>
            <a:ext cx="11118272" cy="63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3651E8-545A-438F-BB4C-50ECF4A075F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72" y="5144891"/>
            <a:ext cx="1376289" cy="112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78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44BF2-DB72-4FB0-8E0C-2EE15A235780}"/>
              </a:ext>
            </a:extLst>
          </p:cNvPr>
          <p:cNvSpPr txBox="1"/>
          <p:nvPr/>
        </p:nvSpPr>
        <p:spPr>
          <a:xfrm>
            <a:off x="1580270" y="1685629"/>
            <a:ext cx="9031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F9E86-9FF0-4878-8605-1B953B8F3AAD}"/>
              </a:ext>
            </a:extLst>
          </p:cNvPr>
          <p:cNvSpPr txBox="1"/>
          <p:nvPr/>
        </p:nvSpPr>
        <p:spPr>
          <a:xfrm>
            <a:off x="4037427" y="2648658"/>
            <a:ext cx="7610621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kk-KZ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 мазмұнын  түсіндіңіз;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k-KZ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Шығармадағы негізгі оқиғаларды анықтадыңыз;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k-KZ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Шығарманың композициялық құрылымына  талдау жасадыңыз;</a:t>
            </a:r>
            <a:endParaRPr lang="kk-KZ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remium Photo | 3d white people marking ticks in checklist.">
            <a:extLst>
              <a:ext uri="{FF2B5EF4-FFF2-40B4-BE49-F238E27FC236}">
                <a16:creationId xmlns:a16="http://schemas.microsoft.com/office/drawing/2014/main" id="{377B5FC7-FCD7-4003-91F1-E64A1F20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02" y="2500533"/>
            <a:ext cx="2981325" cy="29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0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AD842A-207D-453C-B256-9098D9F28621}"/>
              </a:ext>
            </a:extLst>
          </p:cNvPr>
          <p:cNvSpPr txBox="1"/>
          <p:nvPr/>
        </p:nvSpPr>
        <p:spPr>
          <a:xfrm>
            <a:off x="1575582" y="1702190"/>
            <a:ext cx="97911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«Аяқталмаған сөйлемдер»</a:t>
            </a:r>
          </a:p>
          <a:p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мен........білдім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..........қызық болды.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...........қиын болды.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...........мені таң қалдырды.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...........екенін түсіндім.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1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6605A-2C52-4279-A7BF-6A3DD855B60A}"/>
              </a:ext>
            </a:extLst>
          </p:cNvPr>
          <p:cNvSpPr txBox="1"/>
          <p:nvPr/>
        </p:nvSpPr>
        <p:spPr>
          <a:xfrm>
            <a:off x="1430215" y="1461397"/>
            <a:ext cx="80232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тапсырма:</a:t>
            </a:r>
          </a:p>
          <a:p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«Шұғаның белгісі» хикаятының мазмұнына</a:t>
            </a:r>
            <a:r>
              <a:rPr lang="ru-RU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сценарий құру.</a:t>
            </a: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ownload Writing Write A Book Review Download Png Clipart PNG Free |  FreePngClipart">
            <a:extLst>
              <a:ext uri="{FF2B5EF4-FFF2-40B4-BE49-F238E27FC236}">
                <a16:creationId xmlns:a16="http://schemas.microsoft.com/office/drawing/2014/main" id="{4A2F3E7C-61D2-42AF-96DD-06803A15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814283"/>
            <a:ext cx="2011680" cy="16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D5556-BDFF-4F61-BDCC-B48ACFDE3960}"/>
              </a:ext>
            </a:extLst>
          </p:cNvPr>
          <p:cNvSpPr txBox="1"/>
          <p:nvPr/>
        </p:nvSpPr>
        <p:spPr>
          <a:xfrm>
            <a:off x="972139" y="4950614"/>
            <a:ext cx="99021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56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85F3B3-45DC-49F7-86E7-5AE89B8BB9AE}"/>
              </a:ext>
            </a:extLst>
          </p:cNvPr>
          <p:cNvSpPr txBox="1"/>
          <p:nvPr/>
        </p:nvSpPr>
        <p:spPr>
          <a:xfrm>
            <a:off x="886266" y="2368956"/>
            <a:ext cx="60957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«Шұғаның белгісі» - қазақ прозасының шоқтығы биік туындыларының бірі.</a:t>
            </a:r>
          </a:p>
        </p:txBody>
      </p:sp>
      <p:pic>
        <p:nvPicPr>
          <p:cNvPr id="8196" name="Picture 4" descr="TilMedia">
            <a:extLst>
              <a:ext uri="{FF2B5EF4-FFF2-40B4-BE49-F238E27FC236}">
                <a16:creationId xmlns:a16="http://schemas.microsoft.com/office/drawing/2014/main" id="{39877A68-CC9F-4121-80DC-F8409BC2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21" y="861646"/>
            <a:ext cx="4426878" cy="51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7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5F8C13-C88C-49CB-988F-510FF25E8500}"/>
              </a:ext>
            </a:extLst>
          </p:cNvPr>
          <p:cNvSpPr txBox="1"/>
          <p:nvPr/>
        </p:nvSpPr>
        <p:spPr>
          <a:xfrm>
            <a:off x="839373" y="829994"/>
            <a:ext cx="11015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9.1.1. 1 - әдеби шығармаға сюжеттік-композициялық талдау жасау;</a:t>
            </a:r>
          </a:p>
          <a:p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9ABCB-9B39-4784-A3D4-2383189E2BA5}"/>
              </a:ext>
            </a:extLst>
          </p:cNvPr>
          <p:cNvSpPr txBox="1"/>
          <p:nvPr/>
        </p:nvSpPr>
        <p:spPr>
          <a:xfrm>
            <a:off x="839373" y="2844225"/>
            <a:ext cx="10822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kk-KZ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Шығарманың   мазмұны бойынша композициялық талдау жасау;</a:t>
            </a: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9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88AE05-C63B-4174-83DC-AD5909141A7C}"/>
              </a:ext>
            </a:extLst>
          </p:cNvPr>
          <p:cNvSpPr txBox="1"/>
          <p:nvPr/>
        </p:nvSpPr>
        <p:spPr>
          <a:xfrm>
            <a:off x="1297744" y="1721507"/>
            <a:ext cx="10336238" cy="352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kk-KZ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 мазмұнын  түсінеді;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k-KZ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Шығармадағы негізгі оқиғаларды анықтайды;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k-KZ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Шығарманың композициялық құрылымына  талдау жасай алады;</a:t>
            </a:r>
            <a:endParaRPr lang="kk-KZ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9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087FB4-31AE-4F10-86E0-82EA85D3FCC1}"/>
              </a:ext>
            </a:extLst>
          </p:cNvPr>
          <p:cNvSpPr txBox="1"/>
          <p:nvPr/>
        </p:nvSpPr>
        <p:spPr>
          <a:xfrm>
            <a:off x="956603" y="2495844"/>
            <a:ext cx="74136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Хикаят дегеніміз не?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Шығарма неліктен «Шұғаның белгісі» деп аталған?</a:t>
            </a:r>
          </a:p>
          <a:p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D328F-0A47-4EE8-83C1-F466252AEF2A}"/>
              </a:ext>
            </a:extLst>
          </p:cNvPr>
          <p:cNvSpPr txBox="1"/>
          <p:nvPr/>
        </p:nvSpPr>
        <p:spPr>
          <a:xfrm>
            <a:off x="1429042" y="1582454"/>
            <a:ext cx="466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шақыру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человек 3d смотря коробку вопроса в его руке и думая над белизной  Иллюстрация штока - иллюстрации насчитывающей вопроса, коробку: 32812091">
            <a:extLst>
              <a:ext uri="{FF2B5EF4-FFF2-40B4-BE49-F238E27FC236}">
                <a16:creationId xmlns:a16="http://schemas.microsoft.com/office/drawing/2014/main" id="{A56ACD83-C5A6-4074-B80B-E58105CC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8" y="2495844"/>
            <a:ext cx="2968282" cy="24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0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6E6121-017E-4187-A868-9FA8279C8C37}"/>
              </a:ext>
            </a:extLst>
          </p:cNvPr>
          <p:cNvSpPr txBox="1"/>
          <p:nvPr/>
        </p:nvSpPr>
        <p:spPr>
          <a:xfrm>
            <a:off x="731520" y="731018"/>
            <a:ext cx="665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 тексеріп көріңіз!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E45944B1-6F2A-481E-9CBA-699E9B0AE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45881"/>
              </p:ext>
            </p:extLst>
          </p:nvPr>
        </p:nvGraphicFramePr>
        <p:xfrm>
          <a:off x="-717452" y="1758462"/>
          <a:ext cx="13601113" cy="371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03ADD-6BEE-4872-815F-3DB73768E08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61990" y="5488326"/>
            <a:ext cx="1189111" cy="7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94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-11_06AgaSOn_NoSl">
            <a:hlinkClick r:id="" action="ppaction://media"/>
            <a:extLst>
              <a:ext uri="{FF2B5EF4-FFF2-40B4-BE49-F238E27FC236}">
                <a16:creationId xmlns:a16="http://schemas.microsoft.com/office/drawing/2014/main" id="{B46E4B4C-A9F3-425E-B2CC-C4268FEE0A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572" y="492368"/>
            <a:ext cx="11169747" cy="5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46CECA-21E0-4AF5-A325-7901C5AD9F66}"/>
              </a:ext>
            </a:extLst>
          </p:cNvPr>
          <p:cNvSpPr txBox="1"/>
          <p:nvPr/>
        </p:nvSpPr>
        <p:spPr>
          <a:xfrm>
            <a:off x="858129" y="1257272"/>
            <a:ext cx="1084619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«Араласып кеткен оқиға» әдісі. Берілген  үзінділерді  мұқият оқып,  ретімен орналастырыңыз.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үзінділерді мұқият оқиды;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ретімен орналастырады;</a:t>
            </a:r>
          </a:p>
          <a:p>
            <a:endParaRPr lang="kk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https://learningapps.org/display?v=ps2o1zc9a21</a:t>
            </a:r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Ask clipart 7 » Clipart Station">
            <a:extLst>
              <a:ext uri="{FF2B5EF4-FFF2-40B4-BE49-F238E27FC236}">
                <a16:creationId xmlns:a16="http://schemas.microsoft.com/office/drawing/2014/main" id="{F0975AFC-005E-4A91-BC19-E6301EEE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766" y="2813538"/>
            <a:ext cx="2654105" cy="27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2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62BA0A-9662-40D4-A9A3-E4A976DD0AD1}"/>
              </a:ext>
            </a:extLst>
          </p:cNvPr>
          <p:cNvSpPr txBox="1"/>
          <p:nvPr/>
        </p:nvSpPr>
        <p:spPr>
          <a:xfrm>
            <a:off x="1308296" y="1350498"/>
            <a:ext cx="104804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«Оқиға тауы» арқылы шығарманы композициялық құрылымына талдаңыз.</a:t>
            </a:r>
          </a:p>
          <a:p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204DB-939D-4162-9CDB-2B4F46B179D7}"/>
              </a:ext>
            </a:extLst>
          </p:cNvPr>
          <p:cNvSpPr txBox="1"/>
          <p:nvPr/>
        </p:nvSpPr>
        <p:spPr>
          <a:xfrm>
            <a:off x="1308296" y="3667914"/>
            <a:ext cx="9312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Шығарманың композициялық құрылымына  талдау жасайды;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89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1653</TotalTime>
  <Words>540</Words>
  <Application>Microsoft Office PowerPoint</Application>
  <PresentationFormat>Широкоэкранный</PresentationFormat>
  <Paragraphs>111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94</cp:revision>
  <dcterms:created xsi:type="dcterms:W3CDTF">2021-01-06T13:42:02Z</dcterms:created>
  <dcterms:modified xsi:type="dcterms:W3CDTF">2021-01-12T16:04:16Z</dcterms:modified>
</cp:coreProperties>
</file>