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slideMasters/_rels/slideMaster1.xml.rels" ContentType="application/vnd.openxmlformats-package.relationships+xml"/>
  <Override PartName="/ppt/slideMasters/slideMaster1.xml" ContentType="application/vnd.openxmlformats-officedocument.presentationml.slideMaster+xml"/>
  <Override PartName="/ppt/_rels/presentation.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media/image1.png" ContentType="image/png"/>
  <Override PartName="/ppt/media/image2.png" ContentType="image/png"/>
  <Override PartName="/ppt/media/image3.jpeg" ContentType="image/jpeg"/>
  <Override PartName="/ppt/media/image8.jpeg" ContentType="image/jpeg"/>
  <Override PartName="/ppt/media/image17.png" ContentType="image/png"/>
  <Override PartName="/ppt/media/image5.jpeg" ContentType="image/jpeg"/>
  <Override PartName="/ppt/media/image6.jpeg" ContentType="image/jpeg"/>
  <Override PartName="/ppt/media/image4.png" ContentType="image/png"/>
  <Override PartName="/ppt/media/image10.jpeg" ContentType="image/jpeg"/>
  <Override PartName="/ppt/media/image14.png" ContentType="image/png"/>
  <Override PartName="/ppt/media/image9.jpeg" ContentType="image/jpeg"/>
  <Override PartName="/ppt/media/image19.png" ContentType="image/png"/>
  <Override PartName="/ppt/media/image12.jpeg" ContentType="image/jpeg"/>
  <Override PartName="/ppt/media/image18.jpeg" ContentType="image/jpeg"/>
  <Override PartName="/ppt/media/image15.jpeg" ContentType="image/jpeg"/>
  <Override PartName="/ppt/media/image7.jpeg" ContentType="image/jpeg"/>
  <Override PartName="/ppt/media/image11.jpeg" ContentType="image/jpeg"/>
  <Override PartName="/ppt/media/image13.png" ContentType="image/png"/>
  <Override PartName="/ppt/media/image16.jpeg" ContentType="image/jpeg"/>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EAFADF45-FDC1-4AD1-BF21-725E5329E0FD}"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a:noFill/>
          <a:ln w="0">
            <a:noFill/>
          </a:ln>
        </p:spPr>
        <p:txBody>
          <a:bodyPr lIns="90000" rIns="90000" tIns="46800" bIns="46800" anchor="ctr">
            <a:noAutofit/>
          </a:bodyPr>
          <a:p>
            <a:pPr indent="0">
              <a:lnSpc>
                <a:spcPct val="9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400" strike="noStrike" u="none">
                <a:solidFill>
                  <a:srgbClr val="000000"/>
                </a:solidFill>
                <a:uFillTx/>
                <a:latin typeface="Calibri Light"/>
              </a:rPr>
              <a:t>Click to edit the title text format</a:t>
            </a:r>
            <a:endParaRPr b="0" lang="ru-RU" sz="4400" strike="noStrike" u="none">
              <a:solidFill>
                <a:srgbClr val="000000"/>
              </a:solidFill>
              <a:uFillTx/>
              <a:latin typeface="Calibri Light"/>
            </a:endParaRPr>
          </a:p>
        </p:txBody>
      </p:sp>
      <p:sp>
        <p:nvSpPr>
          <p:cNvPr id="1" name="PlaceHolder 2"/>
          <p:cNvSpPr>
            <a:spLocks noGrp="1"/>
          </p:cNvSpPr>
          <p:nvPr>
            <p:ph type="body"/>
          </p:nvPr>
        </p:nvSpPr>
        <p:spPr>
          <a:xfrm>
            <a:off x="838080" y="1825200"/>
            <a:ext cx="10515600" cy="4351320"/>
          </a:xfrm>
          <a:prstGeom prst="rect">
            <a:avLst/>
          </a:prstGeom>
          <a:noFill/>
          <a:ln w="0">
            <a:noFill/>
          </a:ln>
        </p:spPr>
        <p:txBody>
          <a:bodyPr lIns="90000" rIns="90000" tIns="46800" bIns="46800" anchor="t">
            <a:normAutofit/>
          </a:bodyPr>
          <a:p>
            <a:pPr marL="2286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Click to edit the outline text format</a:t>
            </a:r>
            <a:endParaRPr b="0" lang="ru-RU" sz="2800" strike="noStrike" u="none">
              <a:solidFill>
                <a:srgbClr val="000000"/>
              </a:solidFill>
              <a:uFillTx/>
              <a:latin typeface="Calibri"/>
            </a:endParaRPr>
          </a:p>
          <a:p>
            <a:pPr lvl="1" marL="6858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Second Outline Level</a:t>
            </a:r>
            <a:endParaRPr b="0" lang="ru-RU" sz="2800" strike="noStrike" u="none">
              <a:solidFill>
                <a:srgbClr val="000000"/>
              </a:solidFill>
              <a:uFillTx/>
              <a:latin typeface="Calibri"/>
            </a:endParaRPr>
          </a:p>
          <a:p>
            <a:pPr lvl="2" marL="11430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Third Outline Level</a:t>
            </a:r>
            <a:endParaRPr b="0" lang="ru-RU" sz="2800" strike="noStrike" u="none">
              <a:solidFill>
                <a:srgbClr val="000000"/>
              </a:solidFill>
              <a:uFillTx/>
              <a:latin typeface="Calibri"/>
            </a:endParaRPr>
          </a:p>
          <a:p>
            <a:pPr lvl="3" marL="16002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Fourth Outline Level</a:t>
            </a:r>
            <a:endParaRPr b="0" lang="ru-RU" sz="2800" strike="noStrike" u="none">
              <a:solidFill>
                <a:srgbClr val="000000"/>
              </a:solidFill>
              <a:uFillTx/>
              <a:latin typeface="Calibri"/>
            </a:endParaRPr>
          </a:p>
          <a:p>
            <a:pPr lvl="4"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Fifth Outline Level</a:t>
            </a:r>
            <a:endParaRPr b="0" lang="ru-RU" sz="2800" strike="noStrike" u="none">
              <a:solidFill>
                <a:srgbClr val="000000"/>
              </a:solidFill>
              <a:uFillTx/>
              <a:latin typeface="Calibri"/>
            </a:endParaRPr>
          </a:p>
          <a:p>
            <a:pPr lvl="5"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Sixth Outline Level</a:t>
            </a:r>
            <a:endParaRPr b="0" lang="ru-RU" sz="2800" strike="noStrike" u="none">
              <a:solidFill>
                <a:srgbClr val="000000"/>
              </a:solidFill>
              <a:uFillTx/>
              <a:latin typeface="Calibri"/>
            </a:endParaRPr>
          </a:p>
          <a:p>
            <a:pPr lvl="6" marL="2057400" indent="-228600">
              <a:lnSpc>
                <a:spcPct val="90000"/>
              </a:lnSpc>
              <a:spcBef>
                <a:spcPts val="10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0000"/>
                </a:solidFill>
                <a:uFillTx/>
                <a:latin typeface="Calibri"/>
              </a:rPr>
              <a:t>Seventh Outline Level</a:t>
            </a:r>
            <a:endParaRPr b="0" lang="ru-RU" sz="2800" strike="noStrike" u="none">
              <a:solidFill>
                <a:srgbClr val="000000"/>
              </a:solidFill>
              <a:uFillTx/>
              <a:latin typeface="Calibri"/>
            </a:endParaRPr>
          </a:p>
        </p:txBody>
      </p:sp>
      <p:sp>
        <p:nvSpPr>
          <p:cNvPr id="2" name="PlaceHolder 3"/>
          <p:cNvSpPr>
            <a:spLocks noGrp="1"/>
          </p:cNvSpPr>
          <p:nvPr>
            <p:ph type="dt" idx="1"/>
          </p:nvPr>
        </p:nvSpPr>
        <p:spPr>
          <a:xfrm>
            <a:off x="838080" y="6356520"/>
            <a:ext cx="2743200" cy="365040"/>
          </a:xfrm>
          <a:prstGeom prst="rect">
            <a:avLst/>
          </a:prstGeom>
          <a:noFill/>
          <a:ln w="0">
            <a:noFill/>
          </a:ln>
        </p:spPr>
        <p:txBody>
          <a:bodyPr lIns="90000" rIns="90000" tIns="46800" bIns="46800" anchor="ctr">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898989"/>
                </a:solidFill>
                <a:uFillTx/>
                <a:latin typeface="Calibri"/>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4038480" y="6356520"/>
            <a:ext cx="4114800" cy="36504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8610480" y="6356520"/>
            <a:ext cx="2743200" cy="36504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898989"/>
                </a:solidFill>
                <a:uFillTx/>
                <a:latin typeface="Calibri"/>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38E739E-C648-40C6-8310-EEE892D3BB92}" type="slidenum">
              <a:rPr b="0" lang="ru-RU" sz="1200" strike="noStrike" u="none">
                <a:solidFill>
                  <a:srgbClr val="898989"/>
                </a:solidFill>
                <a:uFillTx/>
                <a:latin typeface="Calibri"/>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png"/><Relationship Id="rId3" Type="http://schemas.openxmlformats.org/officeDocument/2006/relationships/image" Target="../media/image16.jpeg"/><Relationship Id="rId4" Type="http://schemas.openxmlformats.org/officeDocument/2006/relationships/image" Target="../media/image17.png"/><Relationship Id="rId5" Type="http://schemas.openxmlformats.org/officeDocument/2006/relationships/image" Target="../media/image18.jpeg"/><Relationship Id="rId6"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19.png"/><Relationship Id="rId3"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1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jpeg"/><Relationship Id="rId3"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8.jpe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 name="Рисунок 48" descr=""/>
          <p:cNvPicPr/>
          <p:nvPr/>
        </p:nvPicPr>
        <p:blipFill>
          <a:blip r:embed="rId1"/>
          <a:stretch/>
        </p:blipFill>
        <p:spPr>
          <a:xfrm>
            <a:off x="652320" y="7978680"/>
            <a:ext cx="200160" cy="203400"/>
          </a:xfrm>
          <a:prstGeom prst="rect">
            <a:avLst/>
          </a:prstGeom>
          <a:ln w="0">
            <a:noFill/>
          </a:ln>
        </p:spPr>
      </p:pic>
      <p:sp>
        <p:nvSpPr>
          <p:cNvPr id="6"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 name="Прямоугольник 73"/>
          <p:cNvSpPr/>
          <p:nvPr/>
        </p:nvSpPr>
        <p:spPr>
          <a:xfrm>
            <a:off x="4729320" y="1386000"/>
            <a:ext cx="157464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9" name="Google Shape;77;p1"/>
          <p:cNvCxnSpPr/>
          <p:nvPr/>
        </p:nvCxnSpPr>
        <p:spPr>
          <a:xfrm>
            <a:off x="212400" y="6621120"/>
            <a:ext cx="11729160" cy="26280"/>
          </a:xfrm>
          <a:prstGeom prst="straightConnector1">
            <a:avLst/>
          </a:prstGeom>
          <a:ln w="57240">
            <a:solidFill>
              <a:srgbClr val="33cccc"/>
            </a:solidFill>
            <a:miter/>
          </a:ln>
        </p:spPr>
      </p:cxnSp>
      <p:cxnSp>
        <p:nvCxnSpPr>
          <p:cNvPr id="10" name="Google Shape;78;p1"/>
          <p:cNvCxnSpPr/>
          <p:nvPr/>
        </p:nvCxnSpPr>
        <p:spPr>
          <a:xfrm>
            <a:off x="757080" y="6364080"/>
            <a:ext cx="10694160" cy="37080"/>
          </a:xfrm>
          <a:prstGeom prst="straightConnector1">
            <a:avLst/>
          </a:prstGeom>
          <a:ln w="57240">
            <a:solidFill>
              <a:srgbClr val="4472c4"/>
            </a:solidFill>
            <a:miter/>
          </a:ln>
        </p:spPr>
      </p:cxnSp>
      <p:sp>
        <p:nvSpPr>
          <p:cNvPr id="11" name="TextBox 25"/>
          <p:cNvSpPr/>
          <p:nvPr/>
        </p:nvSpPr>
        <p:spPr>
          <a:xfrm>
            <a:off x="1270080" y="2174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Бөлім  тақырыбы</a:t>
            </a:r>
            <a:endParaRPr b="0" lang="ru-RU" sz="2400" strike="noStrike" u="none">
              <a:solidFill>
                <a:srgbClr val="000000"/>
              </a:solidFill>
              <a:uFillTx/>
              <a:latin typeface="Calibri"/>
            </a:endParaRPr>
          </a:p>
        </p:txBody>
      </p:sp>
      <p:sp>
        <p:nvSpPr>
          <p:cNvPr id="12" name="TextBox 9"/>
          <p:cNvSpPr/>
          <p:nvPr/>
        </p:nvSpPr>
        <p:spPr>
          <a:xfrm>
            <a:off x="9980640" y="177840"/>
            <a:ext cx="190980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ffffff"/>
                </a:solidFill>
                <a:uFillTx/>
                <a:latin typeface="Tahoma"/>
                <a:ea typeface="Tahoma"/>
              </a:rPr>
              <a:t>ҚАЗАҚ ТІЛІ (Т</a:t>
            </a:r>
            <a:r>
              <a:rPr b="1" lang="ru-RU" sz="1600" strike="noStrike" u="none">
                <a:solidFill>
                  <a:srgbClr val="ffffff"/>
                </a:solidFill>
                <a:uFillTx/>
                <a:latin typeface="Tahoma"/>
                <a:ea typeface="Tahoma"/>
              </a:rPr>
              <a:t>1)</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ffffff"/>
                </a:solidFill>
                <a:uFillTx/>
                <a:latin typeface="Tahoma"/>
                <a:ea typeface="Tahoma"/>
              </a:rPr>
              <a:t>9-СЫНЫП</a:t>
            </a:r>
            <a:endParaRPr b="0" lang="ru-RU" sz="1600" strike="noStrike" u="none">
              <a:solidFill>
                <a:srgbClr val="000000"/>
              </a:solidFill>
              <a:uFillTx/>
              <a:latin typeface="Calibri"/>
            </a:endParaRPr>
          </a:p>
        </p:txBody>
      </p:sp>
      <p:sp>
        <p:nvSpPr>
          <p:cNvPr id="13" name="object 2"/>
          <p:cNvSpPr/>
          <p:nvPr/>
        </p:nvSpPr>
        <p:spPr>
          <a:xfrm>
            <a:off x="1440" y="2541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ffffff"/>
                </a:solidFill>
                <a:uFillTx/>
                <a:latin typeface="Tahoma"/>
                <a:ea typeface="Tahoma"/>
              </a:rPr>
              <a:t> </a:t>
            </a:r>
            <a:endParaRPr b="0" lang="ru-RU" sz="1800" strike="noStrike" u="none">
              <a:solidFill>
                <a:srgbClr val="000000"/>
              </a:solidFill>
              <a:uFillTx/>
              <a:latin typeface="Calibri"/>
            </a:endParaRPr>
          </a:p>
          <a:p>
            <a:pPr lvl="1" marL="7430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	</a:t>
            </a:r>
            <a:r>
              <a:rPr b="1" lang="ru-RU" sz="2400" strike="noStrike" u="none">
                <a:solidFill>
                  <a:srgbClr val="ffffff"/>
                </a:solidFill>
                <a:uFillTx/>
                <a:latin typeface="Tahoma"/>
                <a:ea typeface="Tahoma"/>
              </a:rPr>
              <a:t>	</a:t>
            </a:r>
            <a:r>
              <a:rPr b="1" lang="ru-RU" sz="2400" strike="noStrike" u="none">
                <a:solidFill>
                  <a:srgbClr val="ffffff"/>
                </a:solidFill>
                <a:uFillTx/>
                <a:latin typeface="Tahoma"/>
                <a:ea typeface="Tahoma"/>
              </a:rPr>
              <a:t>    </a:t>
            </a:r>
            <a:r>
              <a:rPr b="1" lang="ru-RU" sz="2400" strike="noStrike" u="none">
                <a:solidFill>
                  <a:srgbClr val="ffffff"/>
                </a:solidFill>
                <a:uFillTx/>
                <a:latin typeface="Tahoma"/>
                <a:ea typeface="Tahoma"/>
              </a:rPr>
              <a:t>Сабақтың тақырыбы</a:t>
            </a:r>
            <a:endParaRPr b="0" lang="ru-RU" sz="2400" strike="noStrike" u="none">
              <a:solidFill>
                <a:srgbClr val="000000"/>
              </a:solidFill>
              <a:uFillTx/>
              <a:latin typeface="Calibri"/>
            </a:endParaRPr>
          </a:p>
        </p:txBody>
      </p:sp>
      <p:sp>
        <p:nvSpPr>
          <p:cNvPr id="14" name="Прямоугольник 1"/>
          <p:cNvSpPr/>
          <p:nvPr/>
        </p:nvSpPr>
        <p:spPr>
          <a:xfrm>
            <a:off x="1292400" y="1362240"/>
            <a:ext cx="5419080" cy="5817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2e77e2"/>
                </a:solidFill>
                <a:uFillTx/>
                <a:latin typeface="Tahoma"/>
                <a:ea typeface="Tahoma"/>
              </a:rPr>
              <a:t>Адам жанының құпиясы</a:t>
            </a:r>
            <a:endParaRPr b="0" lang="ru-RU" sz="3200" strike="noStrike" u="none">
              <a:solidFill>
                <a:srgbClr val="000000"/>
              </a:solidFill>
              <a:uFillTx/>
              <a:latin typeface="Calibri"/>
            </a:endParaRPr>
          </a:p>
        </p:txBody>
      </p:sp>
      <p:sp>
        <p:nvSpPr>
          <p:cNvPr id="15" name="Прямоугольник 2"/>
          <p:cNvSpPr/>
          <p:nvPr/>
        </p:nvSpPr>
        <p:spPr>
          <a:xfrm>
            <a:off x="1314360" y="3935520"/>
            <a:ext cx="10631520" cy="106956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2e77e2"/>
                </a:solidFill>
                <a:uFillTx/>
                <a:latin typeface="Tahoma"/>
                <a:ea typeface="Tahoma"/>
              </a:rPr>
              <a:t>Бейімбет Майлиннің өмірі мен шығармашылығы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2e77e2"/>
                </a:solidFill>
                <a:uFillTx/>
                <a:latin typeface="Tahoma"/>
                <a:ea typeface="Tahoma"/>
              </a:rPr>
              <a:t>және «Шұғаның белгісі» шығармасы</a:t>
            </a:r>
            <a:endParaRPr b="0" lang="ru-RU" sz="32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3" name="Рисунок 48" descr=""/>
          <p:cNvPicPr/>
          <p:nvPr/>
        </p:nvPicPr>
        <p:blipFill>
          <a:blip r:embed="rId1"/>
          <a:stretch/>
        </p:blipFill>
        <p:spPr>
          <a:xfrm>
            <a:off x="652320" y="7978680"/>
            <a:ext cx="200160" cy="203400"/>
          </a:xfrm>
          <a:prstGeom prst="rect">
            <a:avLst/>
          </a:prstGeom>
          <a:ln w="0">
            <a:noFill/>
          </a:ln>
        </p:spPr>
      </p:pic>
      <p:sp>
        <p:nvSpPr>
          <p:cNvPr id="94"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Таным көкжиегі</a:t>
            </a:r>
            <a:endParaRPr b="0" lang="ru-RU" sz="2400" strike="noStrike" u="none">
              <a:solidFill>
                <a:srgbClr val="000000"/>
              </a:solidFill>
              <a:uFillTx/>
              <a:latin typeface="Calibri"/>
            </a:endParaRPr>
          </a:p>
        </p:txBody>
      </p:sp>
      <p:sp>
        <p:nvSpPr>
          <p:cNvPr id="9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cxnSp>
        <p:nvCxnSpPr>
          <p:cNvPr id="96" name="Google Shape;77;p1"/>
          <p:cNvCxnSpPr/>
          <p:nvPr/>
        </p:nvCxnSpPr>
        <p:spPr>
          <a:xfrm>
            <a:off x="212400" y="6621120"/>
            <a:ext cx="11729160" cy="26280"/>
          </a:xfrm>
          <a:prstGeom prst="straightConnector1">
            <a:avLst/>
          </a:prstGeom>
          <a:ln w="57240">
            <a:solidFill>
              <a:srgbClr val="33cccc"/>
            </a:solidFill>
            <a:miter/>
          </a:ln>
        </p:spPr>
      </p:cxnSp>
      <p:cxnSp>
        <p:nvCxnSpPr>
          <p:cNvPr id="97" name="Google Shape;78;p1"/>
          <p:cNvCxnSpPr/>
          <p:nvPr/>
        </p:nvCxnSpPr>
        <p:spPr>
          <a:xfrm>
            <a:off x="757080" y="6364080"/>
            <a:ext cx="10694160" cy="37080"/>
          </a:xfrm>
          <a:prstGeom prst="straightConnector1">
            <a:avLst/>
          </a:prstGeom>
          <a:ln w="38160">
            <a:solidFill>
              <a:srgbClr val="4472c4"/>
            </a:solidFill>
            <a:miter/>
          </a:ln>
        </p:spPr>
      </p:cxnSp>
      <p:sp>
        <p:nvSpPr>
          <p:cNvPr id="98" name="TextBox 8"/>
          <p:cNvSpPr/>
          <p:nvPr/>
        </p:nvSpPr>
        <p:spPr>
          <a:xfrm>
            <a:off x="652320" y="1514520"/>
            <a:ext cx="11209320" cy="25333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kk-KZ" sz="2000" strike="noStrike" u="none">
                <a:solidFill>
                  <a:srgbClr val="2e77e2"/>
                </a:solidFill>
                <a:uFillTx/>
                <a:latin typeface="Tahoma"/>
                <a:ea typeface="Tahoma"/>
              </a:rPr>
              <a:t>«Шұғаның белгісі» – Бейімбет Майлиннің көлемді де көркем тұңғыш туындыларының бірі. 1914 жылы «Садақ» қолжазба журналында жарияланған. Повесте ескі қазақ қоғамындағы ең өткір мәселелер көтерілген.</a:t>
            </a: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Башқұрт халқының көрнекті ақыны Сәйфи Құдаш 1916 жылдың ақпан айының аяқ кезінде Уфадағы Ғалия медресесінде тіл мен әдебиет мұғалімі Ғалымжан Ибрагимов шәкірттеріне қалаған тақырыптарына шығарма жазып келуді тапсырғанын, сонда Бейімбет «Шұғаның белгісін» ұсынғанын айтады.</a:t>
            </a:r>
            <a:endParaRPr b="0" lang="ru-RU" sz="2000" strike="noStrike" u="none">
              <a:solidFill>
                <a:srgbClr val="000000"/>
              </a:solidFill>
              <a:uFillTx/>
              <a:latin typeface="Calibri"/>
            </a:endParaRPr>
          </a:p>
        </p:txBody>
      </p:sp>
      <p:sp>
        <p:nvSpPr>
          <p:cNvPr id="99" name="Прямоугольник 4"/>
          <p:cNvSpPr/>
          <p:nvPr/>
        </p:nvSpPr>
        <p:spPr>
          <a:xfrm>
            <a:off x="550800" y="4148280"/>
            <a:ext cx="10574280" cy="2197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ru-RU" sz="2000" strike="noStrike" u="none">
                <a:solidFill>
                  <a:srgbClr val="2e77e2"/>
                </a:solidFill>
                <a:uFillTx/>
                <a:latin typeface="Tahoma"/>
                <a:ea typeface="Tahoma"/>
              </a:rPr>
              <a:t>Әйел теңсіздігін сипаттаған сырлы туындының негізгі идеясы: гуманизм, адамгершілік, махаббат мәселесі.</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000"/>
            </a:br>
            <a:r>
              <a:rPr b="0" lang="kk-KZ" sz="2000" strike="noStrike" u="none">
                <a:solidFill>
                  <a:srgbClr val="2e77e2"/>
                </a:solidFill>
                <a:uFillTx/>
                <a:latin typeface="Tahoma"/>
                <a:ea typeface="Tahoma"/>
              </a:rPr>
              <a:t>•  </a:t>
            </a:r>
            <a:r>
              <a:rPr b="0" lang="ru-RU" sz="2000" strike="noStrike" u="none">
                <a:solidFill>
                  <a:srgbClr val="2e77e2"/>
                </a:solidFill>
                <a:uFillTx/>
                <a:latin typeface="Tahoma"/>
                <a:ea typeface="Tahoma"/>
              </a:rPr>
              <a:t>Автор өмір шындығын мейлінше мол қамтып, кең суреттеп, адам мінездерін мүмкіндігінше терең ашып, жан-жақты суреттеген. </a:t>
            </a:r>
            <a:br>
              <a:rPr sz="2000"/>
            </a:br>
            <a:br>
              <a:rPr sz="2000"/>
            </a:br>
            <a:r>
              <a:rPr b="1" lang="ru-RU" sz="1800" strike="noStrike" u="none">
                <a:solidFill>
                  <a:srgbClr val="000000"/>
                </a:solidFill>
                <a:uFillTx/>
                <a:latin typeface="Open Sans"/>
              </a:rPr>
              <a:t> </a:t>
            </a:r>
            <a:endParaRPr b="0" lang="ru-RU" sz="18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Рисунок 48" descr=""/>
          <p:cNvPicPr/>
          <p:nvPr/>
        </p:nvPicPr>
        <p:blipFill>
          <a:blip r:embed="rId1"/>
          <a:stretch/>
        </p:blipFill>
        <p:spPr>
          <a:xfrm>
            <a:off x="652320" y="7978680"/>
            <a:ext cx="200160" cy="203400"/>
          </a:xfrm>
          <a:prstGeom prst="rect">
            <a:avLst/>
          </a:prstGeom>
          <a:ln w="0">
            <a:noFill/>
          </a:ln>
        </p:spPr>
      </p:pic>
      <p:sp>
        <p:nvSpPr>
          <p:cNvPr id="101"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Таным көкжиегі</a:t>
            </a:r>
            <a:endParaRPr b="0" lang="ru-RU" sz="2400" strike="noStrike" u="none">
              <a:solidFill>
                <a:srgbClr val="000000"/>
              </a:solidFill>
              <a:uFillTx/>
              <a:latin typeface="Calibri"/>
            </a:endParaRPr>
          </a:p>
        </p:txBody>
      </p:sp>
      <p:cxnSp>
        <p:nvCxnSpPr>
          <p:cNvPr id="102" name="Google Shape;77;p1"/>
          <p:cNvCxnSpPr/>
          <p:nvPr/>
        </p:nvCxnSpPr>
        <p:spPr>
          <a:xfrm>
            <a:off x="212400" y="6621120"/>
            <a:ext cx="11729160" cy="26280"/>
          </a:xfrm>
          <a:prstGeom prst="straightConnector1">
            <a:avLst/>
          </a:prstGeom>
          <a:ln w="57240">
            <a:solidFill>
              <a:srgbClr val="33cccc"/>
            </a:solidFill>
            <a:miter/>
          </a:ln>
        </p:spPr>
      </p:cxnSp>
      <p:cxnSp>
        <p:nvCxnSpPr>
          <p:cNvPr id="103" name="Google Shape;78;p1"/>
          <p:cNvCxnSpPr/>
          <p:nvPr/>
        </p:nvCxnSpPr>
        <p:spPr>
          <a:xfrm>
            <a:off x="757080" y="6364080"/>
            <a:ext cx="10694160" cy="37080"/>
          </a:xfrm>
          <a:prstGeom prst="straightConnector1">
            <a:avLst/>
          </a:prstGeom>
          <a:ln w="38160">
            <a:solidFill>
              <a:srgbClr val="4472c4"/>
            </a:solidFill>
            <a:miter/>
          </a:ln>
        </p:spPr>
      </p:cxnSp>
      <p:sp>
        <p:nvSpPr>
          <p:cNvPr id="104" name="Прямоугольник 5"/>
          <p:cNvSpPr/>
          <p:nvPr/>
        </p:nvSpPr>
        <p:spPr>
          <a:xfrm>
            <a:off x="7602480" y="1465200"/>
            <a:ext cx="2990880" cy="4208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e77e2"/>
                </a:solidFill>
                <a:uFillTx/>
                <a:latin typeface="SF Pro Display Light"/>
              </a:rPr>
              <a:t>«Майлиннің прозадағы шеберлігі тура алғашқы адымынан (Шұғаның белгісінен) басталады. Мұндай да ғажап болады екен... шеберлік тұрғысынан пайымдағанда күні бүгінге дейін қазақ повесінің үлгісі болып отыр. Ғажайып емей немене?» </a:t>
            </a:r>
            <a:endParaRPr b="0" lang="ru-RU" sz="1800" strike="noStrike" u="none">
              <a:solidFill>
                <a:srgbClr val="000000"/>
              </a:solidFill>
              <a:uFillTx/>
              <a:latin typeface="Calibri"/>
            </a:endParaRPr>
          </a:p>
        </p:txBody>
      </p:sp>
      <p:sp>
        <p:nvSpPr>
          <p:cNvPr id="105" name="Прямоугольник 1"/>
          <p:cNvSpPr/>
          <p:nvPr/>
        </p:nvSpPr>
        <p:spPr>
          <a:xfrm>
            <a:off x="2043000" y="1465200"/>
            <a:ext cx="5106960" cy="5580360"/>
          </a:xfrm>
          <a:prstGeom prst="rect">
            <a:avLst/>
          </a:prstGeom>
          <a:noFill/>
          <a:ln w="0">
            <a:noFill/>
          </a:ln>
        </p:spPr>
        <p:style>
          <a:lnRef idx="0"/>
          <a:fillRef idx="0"/>
          <a:effectRef idx="0"/>
          <a:fontRef idx="minor"/>
        </p:style>
        <p:txBody>
          <a:bodyPr lIns="90000" rIns="90000" tIns="46800" bIns="46800" anchor="t">
            <a:spAutoFit/>
          </a:bodyPr>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e77e2"/>
                </a:solidFill>
                <a:uFillTx/>
                <a:latin typeface="SF Pro Display"/>
              </a:rPr>
              <a:t>«Онда... бірден бетке ұратын арзан әсерге құмарлық жоқ. Оқиға таңдауда да, сөз өнерінде де ол әсіре қызыл атаулыға жат. Кісіні тайғанақ мұзға тағасыз түскен аттай сырғытып әкететін сөзде дыбыс қуалау, (аллитерация) үстеме теңеу, эпитеттер, арзанқол афоризмдер Бейімбет тілінде кездеспейді. Ол өз ойын ұғындыру үшін, яки кейіпкерінің бейнесін, қимыл әрекетін беру үшін орағытып теңеу іздеп, тап баса алмай жанай сипап жүрмейді, қарапайым ұтқыр сөзбен қолға ұстатқандай образдар жасайды...</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e77e2"/>
                </a:solidFill>
                <a:uFillTx/>
                <a:latin typeface="SF Pro Display"/>
              </a:rPr>
              <a:t>Майлиннің бізге үлкен өнеге болатын көркемдік қасиеті – қарапайымдылығы».</a:t>
            </a:r>
            <a:endParaRPr b="0" lang="ru-RU" sz="1800" strike="noStrike" u="none">
              <a:solidFill>
                <a:srgbClr val="000000"/>
              </a:solidFill>
              <a:uFillTx/>
              <a:latin typeface="Calibri"/>
            </a:endParaRPr>
          </a:p>
        </p:txBody>
      </p:sp>
      <p:pic>
        <p:nvPicPr>
          <p:cNvPr id="106" name="Рисунок 2" descr=""/>
          <p:cNvPicPr/>
          <p:nvPr/>
        </p:nvPicPr>
        <p:blipFill>
          <a:blip r:embed="rId2"/>
          <a:stretch/>
        </p:blipFill>
        <p:spPr>
          <a:xfrm>
            <a:off x="433440" y="2298600"/>
            <a:ext cx="1931760" cy="2194200"/>
          </a:xfrm>
          <a:prstGeom prst="rect">
            <a:avLst/>
          </a:prstGeom>
          <a:ln w="0">
            <a:noFill/>
          </a:ln>
        </p:spPr>
      </p:pic>
      <p:pic>
        <p:nvPicPr>
          <p:cNvPr id="107" name="Рисунок 6" descr=""/>
          <p:cNvPicPr/>
          <p:nvPr/>
        </p:nvPicPr>
        <p:blipFill>
          <a:blip r:embed="rId3"/>
          <a:stretch/>
        </p:blipFill>
        <p:spPr>
          <a:xfrm>
            <a:off x="10339560" y="2298600"/>
            <a:ext cx="1852560" cy="2194200"/>
          </a:xfrm>
          <a:prstGeom prst="rect">
            <a:avLst/>
          </a:prstGeom>
          <a:ln w="0">
            <a:noFill/>
          </a:ln>
        </p:spPr>
      </p:pic>
      <p:sp>
        <p:nvSpPr>
          <p:cNvPr id="108" name="Прямая соединительная линия 8"/>
          <p:cNvSpPr/>
          <p:nvPr/>
        </p:nvSpPr>
        <p:spPr>
          <a:xfrm>
            <a:off x="7537320" y="1343160"/>
            <a:ext cx="0" cy="4900320"/>
          </a:xfrm>
          <a:prstGeom prst="line">
            <a:avLst/>
          </a:prstGeom>
          <a:ln w="2844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09" name="Прямая соединительная линия 16"/>
          <p:cNvSpPr/>
          <p:nvPr/>
        </p:nvSpPr>
        <p:spPr>
          <a:xfrm>
            <a:off x="7211880" y="1343160"/>
            <a:ext cx="0" cy="4900320"/>
          </a:xfrm>
          <a:prstGeom prst="line">
            <a:avLst/>
          </a:prstGeom>
          <a:ln w="2844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10" name="Прямоугольник 9"/>
          <p:cNvSpPr/>
          <p:nvPr/>
        </p:nvSpPr>
        <p:spPr>
          <a:xfrm>
            <a:off x="10492200" y="4494240"/>
            <a:ext cx="154512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SF Pro Display Light"/>
              </a:rPr>
              <a:t>З. Қабдолов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SF Pro Display Light"/>
              </a:rPr>
              <a:t>(1927-2006)</a:t>
            </a:r>
            <a:endParaRPr b="0" lang="ru-RU" sz="1800" strike="noStrike" u="none">
              <a:solidFill>
                <a:srgbClr val="000000"/>
              </a:solidFill>
              <a:uFillTx/>
              <a:latin typeface="Calibri"/>
            </a:endParaRPr>
          </a:p>
        </p:txBody>
      </p:sp>
      <p:sp>
        <p:nvSpPr>
          <p:cNvPr id="111" name="Прямоугольник 17"/>
          <p:cNvSpPr/>
          <p:nvPr/>
        </p:nvSpPr>
        <p:spPr>
          <a:xfrm>
            <a:off x="609840" y="4494240"/>
            <a:ext cx="157716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SF Pro Display Light"/>
              </a:rPr>
              <a:t>Ғ. Мүсірепов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SF Pro Display Light"/>
              </a:rPr>
              <a:t>(1902-1985)</a:t>
            </a:r>
            <a:endParaRPr b="0" lang="ru-RU" sz="1800" strike="noStrike" u="none">
              <a:solidFill>
                <a:srgbClr val="000000"/>
              </a:solidFill>
              <a:uFillTx/>
              <a:latin typeface="Calibri"/>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2" name="Рисунок 48" descr=""/>
          <p:cNvPicPr/>
          <p:nvPr/>
        </p:nvPicPr>
        <p:blipFill>
          <a:blip r:embed="rId1"/>
          <a:stretch/>
        </p:blipFill>
        <p:spPr>
          <a:xfrm>
            <a:off x="652320" y="7978680"/>
            <a:ext cx="200160" cy="203400"/>
          </a:xfrm>
          <a:prstGeom prst="rect">
            <a:avLst/>
          </a:prstGeom>
          <a:ln w="0">
            <a:noFill/>
          </a:ln>
        </p:spPr>
      </p:pic>
      <p:sp>
        <p:nvSpPr>
          <p:cNvPr id="113" name="object 2"/>
          <p:cNvSpPr/>
          <p:nvPr/>
        </p:nvSpPr>
        <p:spPr>
          <a:xfrm>
            <a:off x="1440" y="-12600"/>
            <a:ext cx="12190680" cy="115704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1-тапсырма. «Шұғаның белгісі» шығармасынан берілген үзінділерді </a:t>
            </a: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қолдана отырып, шығармашылық жұмыс  орындаңыз.</a:t>
            </a:r>
            <a:endParaRPr b="0" lang="ru-RU" sz="2400" strike="noStrike" u="none">
              <a:solidFill>
                <a:srgbClr val="000000"/>
              </a:solidFill>
              <a:uFillTx/>
              <a:latin typeface="Calibri"/>
            </a:endParaRPr>
          </a:p>
        </p:txBody>
      </p:sp>
      <p:sp>
        <p:nvSpPr>
          <p:cNvPr id="11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15" name="Google Shape;77;p1"/>
          <p:cNvCxnSpPr/>
          <p:nvPr/>
        </p:nvCxnSpPr>
        <p:spPr>
          <a:xfrm>
            <a:off x="212400" y="6621120"/>
            <a:ext cx="11729160" cy="26280"/>
          </a:xfrm>
          <a:prstGeom prst="straightConnector1">
            <a:avLst/>
          </a:prstGeom>
          <a:ln w="57240">
            <a:solidFill>
              <a:srgbClr val="33cccc"/>
            </a:solidFill>
            <a:miter/>
          </a:ln>
        </p:spPr>
      </p:cxnSp>
      <p:cxnSp>
        <p:nvCxnSpPr>
          <p:cNvPr id="116" name="Google Shape;78;p1"/>
          <p:cNvCxnSpPr/>
          <p:nvPr/>
        </p:nvCxnSpPr>
        <p:spPr>
          <a:xfrm>
            <a:off x="757080" y="6364080"/>
            <a:ext cx="10694160" cy="37080"/>
          </a:xfrm>
          <a:prstGeom prst="straightConnector1">
            <a:avLst/>
          </a:prstGeom>
          <a:ln w="38160">
            <a:solidFill>
              <a:srgbClr val="4472c4"/>
            </a:solidFill>
            <a:miter/>
          </a:ln>
        </p:spPr>
      </p:cxnSp>
      <p:sp>
        <p:nvSpPr>
          <p:cNvPr id="117" name="Прямоугольник 1"/>
          <p:cNvSpPr/>
          <p:nvPr/>
        </p:nvSpPr>
        <p:spPr>
          <a:xfrm>
            <a:off x="5160960" y="1393920"/>
            <a:ext cx="4006800" cy="4757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«Менің астымда жортақылау тапал торы ат; жүргіштеу. Ер-тоқымым ескілеу, байлардың малға мінетін ер-тоқымы. Үстімде қонған үйімнен сұрап киген шидем күпі. Қолтығымдағы жыртығынан жел өтіп мазамды алыңқырап келеді. Жолдасым отыз-қырықтардың шамасындағы жер ортасы адам, сиректеу сақал, мұрты бар; қара бұжыр, күлімсіреп дөңгеленіп тұрған қара көзді, пішініне карағанда бір түрлі сөйлемпаз адам секілді. Астында қойшылар мінген қаракер бесті, үсті-үстіне ұрып отырмаса кейін қалып қала береді».</a:t>
            </a:r>
            <a:endParaRPr b="0" lang="ru-RU" sz="1800" strike="noStrike" u="none">
              <a:solidFill>
                <a:srgbClr val="000000"/>
              </a:solidFill>
              <a:uFillTx/>
              <a:latin typeface="Calibri"/>
            </a:endParaRPr>
          </a:p>
        </p:txBody>
      </p:sp>
      <p:sp>
        <p:nvSpPr>
          <p:cNvPr id="118" name="Прямоугольник 1"/>
          <p:cNvSpPr/>
          <p:nvPr/>
        </p:nvSpPr>
        <p:spPr>
          <a:xfrm>
            <a:off x="2298600" y="2522520"/>
            <a:ext cx="1274760" cy="201420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Пейзаж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Портрет</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Монолог </a:t>
            </a:r>
            <a:endParaRPr b="0" lang="ru-RU" sz="1800" strike="noStrike" u="none">
              <a:solidFill>
                <a:srgbClr val="000000"/>
              </a:solidFill>
              <a:uFillTx/>
              <a:latin typeface="Calibri"/>
            </a:endParaRPr>
          </a:p>
        </p:txBody>
      </p:sp>
      <p:sp>
        <p:nvSpPr>
          <p:cNvPr id="119" name="Прямоугольник 4"/>
          <p:cNvSpPr/>
          <p:nvPr/>
        </p:nvSpPr>
        <p:spPr>
          <a:xfrm>
            <a:off x="3652920" y="2585880"/>
            <a:ext cx="166680" cy="20988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0" name="Прямоугольник 14"/>
          <p:cNvSpPr/>
          <p:nvPr/>
        </p:nvSpPr>
        <p:spPr>
          <a:xfrm>
            <a:off x="3652920" y="3433680"/>
            <a:ext cx="166680" cy="20952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1" name="Прямоугольник 16"/>
          <p:cNvSpPr/>
          <p:nvPr/>
        </p:nvSpPr>
        <p:spPr>
          <a:xfrm>
            <a:off x="3652920" y="4259160"/>
            <a:ext cx="166680" cy="20952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2" name="Прямая соединительная линия 9"/>
          <p:cNvSpPr/>
          <p:nvPr/>
        </p:nvSpPr>
        <p:spPr>
          <a:xfrm>
            <a:off x="4713120" y="1343160"/>
            <a:ext cx="17640" cy="4905360"/>
          </a:xfrm>
          <a:prstGeom prst="line">
            <a:avLst/>
          </a:prstGeom>
          <a:ln w="2844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3" name="Рисунок 48" descr=""/>
          <p:cNvPicPr/>
          <p:nvPr/>
        </p:nvPicPr>
        <p:blipFill>
          <a:blip r:embed="rId1"/>
          <a:stretch/>
        </p:blipFill>
        <p:spPr>
          <a:xfrm>
            <a:off x="652320" y="7978680"/>
            <a:ext cx="200160" cy="203400"/>
          </a:xfrm>
          <a:prstGeom prst="rect">
            <a:avLst/>
          </a:prstGeom>
          <a:ln w="0">
            <a:noFill/>
          </a:ln>
        </p:spPr>
      </p:pic>
      <p:sp>
        <p:nvSpPr>
          <p:cNvPr id="124" name="object 2"/>
          <p:cNvSpPr/>
          <p:nvPr/>
        </p:nvSpPr>
        <p:spPr>
          <a:xfrm>
            <a:off x="1440" y="-12600"/>
            <a:ext cx="12190680" cy="115704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2-тапсырма. «Шұғаның белгісі» шығармасынан берілген үзінділерді </a:t>
            </a:r>
            <a:r>
              <a:rPr b="1" lang="kk-KZ" sz="2400" strike="noStrike" u="none">
                <a:solidFill>
                  <a:srgbClr val="ffffff"/>
                </a:solidFill>
                <a:uFillTx/>
                <a:latin typeface="Tahoma"/>
                <a:ea typeface="Tahoma"/>
              </a:rPr>
              <a:t>	</a:t>
            </a:r>
            <a:r>
              <a:rPr b="1" lang="kk-KZ" sz="2400" strike="noStrike" u="none">
                <a:solidFill>
                  <a:srgbClr val="ffffff"/>
                </a:solidFill>
                <a:uFillTx/>
                <a:latin typeface="Tahoma"/>
                <a:ea typeface="Tahoma"/>
              </a:rPr>
              <a:t>қолдана отырып, шығармашылық жұмыс  орындаңыз.</a:t>
            </a:r>
            <a:endParaRPr b="0" lang="ru-RU" sz="2400" strike="noStrike" u="none">
              <a:solidFill>
                <a:srgbClr val="000000"/>
              </a:solidFill>
              <a:uFillTx/>
              <a:latin typeface="Calibri"/>
            </a:endParaRPr>
          </a:p>
        </p:txBody>
      </p:sp>
      <p:sp>
        <p:nvSpPr>
          <p:cNvPr id="12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26" name="Google Shape;77;p1"/>
          <p:cNvCxnSpPr/>
          <p:nvPr/>
        </p:nvCxnSpPr>
        <p:spPr>
          <a:xfrm>
            <a:off x="212400" y="6621120"/>
            <a:ext cx="11729160" cy="26280"/>
          </a:xfrm>
          <a:prstGeom prst="straightConnector1">
            <a:avLst/>
          </a:prstGeom>
          <a:ln w="57240">
            <a:solidFill>
              <a:srgbClr val="33cccc"/>
            </a:solidFill>
            <a:miter/>
          </a:ln>
        </p:spPr>
      </p:cxnSp>
      <p:cxnSp>
        <p:nvCxnSpPr>
          <p:cNvPr id="127" name="Google Shape;78;p1"/>
          <p:cNvCxnSpPr/>
          <p:nvPr/>
        </p:nvCxnSpPr>
        <p:spPr>
          <a:xfrm>
            <a:off x="757080" y="6364080"/>
            <a:ext cx="10694160" cy="37080"/>
          </a:xfrm>
          <a:prstGeom prst="straightConnector1">
            <a:avLst/>
          </a:prstGeom>
          <a:ln w="38160">
            <a:solidFill>
              <a:srgbClr val="4472c4"/>
            </a:solidFill>
            <a:miter/>
          </a:ln>
        </p:spPr>
      </p:cxnSp>
      <p:sp>
        <p:nvSpPr>
          <p:cNvPr id="128" name="Прямоугольник 5"/>
          <p:cNvSpPr/>
          <p:nvPr/>
        </p:nvSpPr>
        <p:spPr>
          <a:xfrm>
            <a:off x="1587600" y="1322280"/>
            <a:ext cx="4427280" cy="5031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Күлзипа екенін білген соң Әбдірахман жүруге ыңғайланса да, мен жібермедім, қалжыңдасып барғанды жақсы көрдім. Дабырласып сөйлескен күйлерімен бізге төніп келді де, бір келіншек:</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Ибәйі, көтек, мал десек, адам екен ғой, – деді.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Одағайлап шеттей бастады.</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Маржанбикемісің, бері кел, – дедім.</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Мұнысы кім, мені таниды ғой...</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Бар, кім екен, – деді Күлзипа.</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Әбдірахман жүре берді. Мен олардың жанына бардым.</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Анауың кім? – десті.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Әбдірахман.</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1800" strike="noStrike" u="none">
                <a:solidFill>
                  <a:srgbClr val="2e77e2"/>
                </a:solidFill>
                <a:uFillTx/>
                <a:latin typeface="TornadoCyrAsianRegular"/>
              </a:rPr>
              <a:t>– </a:t>
            </a:r>
            <a:r>
              <a:rPr b="0" i="1" lang="ru-RU" sz="1800" strike="noStrike" u="none">
                <a:solidFill>
                  <a:srgbClr val="2e77e2"/>
                </a:solidFill>
                <a:uFillTx/>
                <a:latin typeface="TornadoCyrAsianRegular"/>
              </a:rPr>
              <a:t>Күйеу екен ғой, бізден неге қашты, – деп Маржанбике күле сөйледі. </a:t>
            </a:r>
            <a:endParaRPr b="0" lang="ru-RU" sz="1800" strike="noStrike" u="none">
              <a:solidFill>
                <a:srgbClr val="000000"/>
              </a:solidFill>
              <a:uFillTx/>
              <a:latin typeface="Calibri"/>
            </a:endParaRPr>
          </a:p>
        </p:txBody>
      </p:sp>
      <p:sp>
        <p:nvSpPr>
          <p:cNvPr id="129" name="Прямая соединительная линия 9"/>
          <p:cNvSpPr/>
          <p:nvPr/>
        </p:nvSpPr>
        <p:spPr>
          <a:xfrm>
            <a:off x="1293840" y="1495440"/>
            <a:ext cx="17280" cy="4905360"/>
          </a:xfrm>
          <a:prstGeom prst="line">
            <a:avLst/>
          </a:prstGeom>
          <a:ln w="28440">
            <a:solidFill>
              <a:srgbClr val="5b9bd5"/>
            </a:solidFill>
            <a:miter/>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30" name="Прямоугольник 1"/>
          <p:cNvSpPr/>
          <p:nvPr/>
        </p:nvSpPr>
        <p:spPr>
          <a:xfrm>
            <a:off x="7812000" y="2738520"/>
            <a:ext cx="1216080" cy="25628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Диалог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Монолог</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 </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70c0"/>
                </a:solidFill>
                <a:uFillTx/>
                <a:latin typeface="Times New Roman"/>
                <a:ea typeface="Times New Roman"/>
              </a:rPr>
              <a:t> </a:t>
            </a:r>
            <a:r>
              <a:rPr b="1" lang="kk-KZ" sz="1800" strike="noStrike" u="none">
                <a:solidFill>
                  <a:srgbClr val="2e77e2"/>
                </a:solidFill>
                <a:uFillTx/>
                <a:latin typeface="Times New Roman"/>
                <a:ea typeface="Times New Roman"/>
              </a:rPr>
              <a:t> </a:t>
            </a:r>
            <a:r>
              <a:rPr b="1" lang="kk-KZ" sz="1800" strike="noStrike" u="none">
                <a:solidFill>
                  <a:srgbClr val="2e77e2"/>
                </a:solidFill>
                <a:uFillTx/>
                <a:latin typeface="Times New Roman"/>
                <a:ea typeface="Times New Roman"/>
              </a:rPr>
              <a:t>Баяндау  </a:t>
            </a:r>
            <a:endParaRPr b="0" lang="ru-RU" sz="1800" strike="noStrike" u="none">
              <a:solidFill>
                <a:srgbClr val="000000"/>
              </a:solidFill>
              <a:uFillTx/>
              <a:latin typeface="Calibri"/>
            </a:endParaRPr>
          </a:p>
        </p:txBody>
      </p:sp>
      <p:sp>
        <p:nvSpPr>
          <p:cNvPr id="131" name="Прямоугольник 23"/>
          <p:cNvSpPr/>
          <p:nvPr/>
        </p:nvSpPr>
        <p:spPr>
          <a:xfrm>
            <a:off x="7716960" y="2827440"/>
            <a:ext cx="164880" cy="20952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32" name="Прямоугольник 24"/>
          <p:cNvSpPr/>
          <p:nvPr/>
        </p:nvSpPr>
        <p:spPr>
          <a:xfrm>
            <a:off x="7716960" y="3657600"/>
            <a:ext cx="164880" cy="20952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33" name="Прямоугольник 25"/>
          <p:cNvSpPr/>
          <p:nvPr/>
        </p:nvSpPr>
        <p:spPr>
          <a:xfrm>
            <a:off x="7716960" y="4486320"/>
            <a:ext cx="164880" cy="210960"/>
          </a:xfrm>
          <a:prstGeom prst="rect">
            <a:avLst/>
          </a:prstGeom>
          <a:solidFill>
            <a:srgbClr val="ffffff"/>
          </a:solidFill>
          <a:ln w="12600">
            <a:solidFill>
              <a:srgbClr val="2e77e2"/>
            </a:solidFill>
            <a:miter/>
          </a:ln>
        </p:spPr>
        <p:style>
          <a:lnRef idx="0"/>
          <a:fillRef idx="0"/>
          <a:effectRef idx="0"/>
          <a:fontRef idx="minor"/>
        </p:style>
        <p:txBody>
          <a:bodyPr lIns="90000" rIns="90000" tIns="46800" bIns="4680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4" name="Рисунок 7" descr=""/>
          <p:cNvPicPr/>
          <p:nvPr/>
        </p:nvPicPr>
        <p:blipFill>
          <a:blip r:embed="rId1"/>
          <a:stretch/>
        </p:blipFill>
        <p:spPr>
          <a:xfrm>
            <a:off x="8147160" y="4613400"/>
            <a:ext cx="2008080" cy="2008080"/>
          </a:xfrm>
          <a:prstGeom prst="rect">
            <a:avLst/>
          </a:prstGeom>
          <a:ln w="0">
            <a:noFill/>
          </a:ln>
        </p:spPr>
      </p:pic>
      <p:pic>
        <p:nvPicPr>
          <p:cNvPr id="135" name="Рисунок 48" descr=""/>
          <p:cNvPicPr/>
          <p:nvPr/>
        </p:nvPicPr>
        <p:blipFill>
          <a:blip r:embed="rId2"/>
          <a:stretch/>
        </p:blipFill>
        <p:spPr>
          <a:xfrm>
            <a:off x="652320" y="7978680"/>
            <a:ext cx="200160" cy="203400"/>
          </a:xfrm>
          <a:prstGeom prst="rect">
            <a:avLst/>
          </a:prstGeom>
          <a:ln w="0">
            <a:noFill/>
          </a:ln>
        </p:spPr>
      </p:pic>
      <p:sp>
        <p:nvSpPr>
          <p:cNvPr id="136"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3-тапсырма. «Әдеби үйірме» әдісі.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cxnSp>
        <p:nvCxnSpPr>
          <p:cNvPr id="137" name="Google Shape;77;p1"/>
          <p:cNvCxnSpPr/>
          <p:nvPr/>
        </p:nvCxnSpPr>
        <p:spPr>
          <a:xfrm>
            <a:off x="212400" y="6621120"/>
            <a:ext cx="11729160" cy="26280"/>
          </a:xfrm>
          <a:prstGeom prst="straightConnector1">
            <a:avLst/>
          </a:prstGeom>
          <a:ln w="57240">
            <a:solidFill>
              <a:srgbClr val="33cccc"/>
            </a:solidFill>
            <a:miter/>
          </a:ln>
        </p:spPr>
      </p:cxnSp>
      <p:cxnSp>
        <p:nvCxnSpPr>
          <p:cNvPr id="138" name="Google Shape;78;p1"/>
          <p:cNvCxnSpPr/>
          <p:nvPr/>
        </p:nvCxnSpPr>
        <p:spPr>
          <a:xfrm>
            <a:off x="757080" y="6364080"/>
            <a:ext cx="10694160" cy="37080"/>
          </a:xfrm>
          <a:prstGeom prst="straightConnector1">
            <a:avLst/>
          </a:prstGeom>
          <a:ln w="38160">
            <a:solidFill>
              <a:srgbClr val="4472c4"/>
            </a:solidFill>
            <a:miter/>
          </a:ln>
        </p:spPr>
      </p:cxnSp>
      <p:sp>
        <p:nvSpPr>
          <p:cNvPr id="139" name="Прямоугольник 1"/>
          <p:cNvSpPr/>
          <p:nvPr/>
        </p:nvSpPr>
        <p:spPr>
          <a:xfrm>
            <a:off x="1323000" y="1123920"/>
            <a:ext cx="345276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Археолог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2e77e2"/>
                </a:solidFill>
                <a:uFillTx/>
                <a:latin typeface="Times New Roman"/>
                <a:ea typeface="Times New Roman"/>
              </a:rPr>
              <a:t>(мәтіннен көне сөздерді табады)</a:t>
            </a:r>
            <a:endParaRPr b="0" lang="ru-RU" sz="1800" strike="noStrike" u="none">
              <a:solidFill>
                <a:srgbClr val="000000"/>
              </a:solidFill>
              <a:uFillTx/>
              <a:latin typeface="Calibri"/>
            </a:endParaRPr>
          </a:p>
        </p:txBody>
      </p:sp>
      <p:sp>
        <p:nvSpPr>
          <p:cNvPr id="140" name="Прямоугольник 2"/>
          <p:cNvSpPr/>
          <p:nvPr/>
        </p:nvSpPr>
        <p:spPr>
          <a:xfrm>
            <a:off x="5931000" y="1125360"/>
            <a:ext cx="60958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Жолаушы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2e77e2"/>
                </a:solidFill>
                <a:uFillTx/>
                <a:latin typeface="Times New Roman"/>
                <a:ea typeface="Times New Roman"/>
              </a:rPr>
              <a:t>(мәтіндегі кейіпкерлер портретіне талдау жасайды) </a:t>
            </a:r>
            <a:endParaRPr b="0" lang="ru-RU" sz="1800" strike="noStrike" u="none">
              <a:solidFill>
                <a:srgbClr val="000000"/>
              </a:solidFill>
              <a:uFillTx/>
              <a:latin typeface="Calibri"/>
            </a:endParaRPr>
          </a:p>
        </p:txBody>
      </p:sp>
      <p:sp>
        <p:nvSpPr>
          <p:cNvPr id="141" name="Прямоугольник 3"/>
          <p:cNvSpPr/>
          <p:nvPr/>
        </p:nvSpPr>
        <p:spPr>
          <a:xfrm>
            <a:off x="6698520" y="3789360"/>
            <a:ext cx="4679280" cy="6426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Суретші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2e77e2"/>
                </a:solidFill>
                <a:uFillTx/>
                <a:latin typeface="Times New Roman"/>
                <a:ea typeface="Times New Roman"/>
              </a:rPr>
              <a:t>(мәтін бойынша әсерлі жеріне сурет салады)</a:t>
            </a:r>
            <a:endParaRPr b="0" lang="ru-RU" sz="1800" strike="noStrike" u="none">
              <a:solidFill>
                <a:srgbClr val="000000"/>
              </a:solidFill>
              <a:uFillTx/>
              <a:latin typeface="Calibri"/>
            </a:endParaRPr>
          </a:p>
        </p:txBody>
      </p:sp>
      <p:sp>
        <p:nvSpPr>
          <p:cNvPr id="142" name="Прямоугольник 4"/>
          <p:cNvSpPr/>
          <p:nvPr/>
        </p:nvSpPr>
        <p:spPr>
          <a:xfrm>
            <a:off x="130320" y="3789360"/>
            <a:ext cx="609588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Times New Roman"/>
              </a:rPr>
              <a:t>Сұрақ қоюшы </a:t>
            </a: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800" strike="noStrike" u="none">
                <a:solidFill>
                  <a:srgbClr val="2e77e2"/>
                </a:solidFill>
                <a:uFillTx/>
                <a:latin typeface="Times New Roman"/>
                <a:ea typeface="Times New Roman"/>
              </a:rPr>
              <a:t>(мәтін желісі бойынша ойландыратын сұрақ қояды)</a:t>
            </a:r>
            <a:endParaRPr b="0" lang="ru-RU" sz="1800" strike="noStrike" u="none">
              <a:solidFill>
                <a:srgbClr val="000000"/>
              </a:solidFill>
              <a:uFillTx/>
              <a:latin typeface="Calibri"/>
            </a:endParaRPr>
          </a:p>
        </p:txBody>
      </p:sp>
      <p:pic>
        <p:nvPicPr>
          <p:cNvPr id="143" name="Рисунок 5" descr=""/>
          <p:cNvPicPr/>
          <p:nvPr/>
        </p:nvPicPr>
        <p:blipFill>
          <a:blip r:embed="rId3"/>
          <a:stretch/>
        </p:blipFill>
        <p:spPr>
          <a:xfrm>
            <a:off x="1596960" y="1814400"/>
            <a:ext cx="2776680" cy="1481400"/>
          </a:xfrm>
          <a:prstGeom prst="rect">
            <a:avLst/>
          </a:prstGeom>
          <a:ln w="0">
            <a:noFill/>
          </a:ln>
        </p:spPr>
      </p:pic>
      <p:pic>
        <p:nvPicPr>
          <p:cNvPr id="144" name="Рисунок 9" descr=""/>
          <p:cNvPicPr/>
          <p:nvPr/>
        </p:nvPicPr>
        <p:blipFill>
          <a:blip r:embed="rId4"/>
          <a:stretch/>
        </p:blipFill>
        <p:spPr>
          <a:xfrm>
            <a:off x="2004840" y="4435560"/>
            <a:ext cx="1776600" cy="2074680"/>
          </a:xfrm>
          <a:prstGeom prst="rect">
            <a:avLst/>
          </a:prstGeom>
          <a:ln w="0">
            <a:noFill/>
          </a:ln>
        </p:spPr>
      </p:pic>
      <p:pic>
        <p:nvPicPr>
          <p:cNvPr id="145" name="Рисунок 10" descr=""/>
          <p:cNvPicPr/>
          <p:nvPr/>
        </p:nvPicPr>
        <p:blipFill>
          <a:blip r:embed="rId5"/>
          <a:stretch/>
        </p:blipFill>
        <p:spPr>
          <a:xfrm>
            <a:off x="8147160" y="1766880"/>
            <a:ext cx="2158920" cy="2070000"/>
          </a:xfrm>
          <a:prstGeom prst="rect">
            <a:avLst/>
          </a:prstGeom>
          <a:ln w="0">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6" name="Рисунок 48" descr=""/>
          <p:cNvPicPr/>
          <p:nvPr/>
        </p:nvPicPr>
        <p:blipFill>
          <a:blip r:embed="rId1"/>
          <a:stretch/>
        </p:blipFill>
        <p:spPr>
          <a:xfrm>
            <a:off x="652320" y="7978680"/>
            <a:ext cx="200160" cy="203400"/>
          </a:xfrm>
          <a:prstGeom prst="rect">
            <a:avLst/>
          </a:prstGeom>
          <a:ln w="0">
            <a:noFill/>
          </a:ln>
        </p:spPr>
      </p:pic>
      <p:sp>
        <p:nvSpPr>
          <p:cNvPr id="147"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   </a:t>
            </a:r>
            <a:r>
              <a:rPr b="1" lang="kk-KZ" sz="2300" strike="noStrike" u="none">
                <a:solidFill>
                  <a:srgbClr val="ffffff"/>
                </a:solidFill>
                <a:uFillTx/>
                <a:latin typeface="Tahoma"/>
                <a:ea typeface="Tahoma"/>
              </a:rPr>
              <a:t>4-тапсырма. Өзіңді тексер. Шығармашылық жұмыстың үлгісін көрсетіңіз. </a:t>
            </a:r>
            <a:endParaRPr b="0" lang="ru-RU" sz="23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300" strike="noStrike" u="none">
              <a:solidFill>
                <a:srgbClr val="000000"/>
              </a:solidFill>
              <a:uFillTx/>
              <a:latin typeface="Calibri"/>
            </a:endParaRPr>
          </a:p>
        </p:txBody>
      </p:sp>
      <p:sp>
        <p:nvSpPr>
          <p:cNvPr id="14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49" name="Google Shape;77;p1"/>
          <p:cNvCxnSpPr/>
          <p:nvPr/>
        </p:nvCxnSpPr>
        <p:spPr>
          <a:xfrm>
            <a:off x="212400" y="6621120"/>
            <a:ext cx="11729160" cy="26280"/>
          </a:xfrm>
          <a:prstGeom prst="straightConnector1">
            <a:avLst/>
          </a:prstGeom>
          <a:ln w="57240">
            <a:solidFill>
              <a:srgbClr val="33cccc"/>
            </a:solidFill>
            <a:miter/>
          </a:ln>
        </p:spPr>
      </p:cxnSp>
      <p:cxnSp>
        <p:nvCxnSpPr>
          <p:cNvPr id="150" name="Google Shape;78;p1"/>
          <p:cNvCxnSpPr/>
          <p:nvPr/>
        </p:nvCxnSpPr>
        <p:spPr>
          <a:xfrm>
            <a:off x="757080" y="6364080"/>
            <a:ext cx="10694160" cy="37080"/>
          </a:xfrm>
          <a:prstGeom prst="straightConnector1">
            <a:avLst/>
          </a:prstGeom>
          <a:ln w="38160">
            <a:solidFill>
              <a:srgbClr val="4472c4"/>
            </a:solidFill>
            <a:miter/>
          </a:ln>
        </p:spPr>
      </p:cxnSp>
      <p:sp>
        <p:nvSpPr>
          <p:cNvPr id="151" name="TextBox 8"/>
          <p:cNvSpPr/>
          <p:nvPr/>
        </p:nvSpPr>
        <p:spPr>
          <a:xfrm>
            <a:off x="852480" y="1955880"/>
            <a:ext cx="3143160" cy="2228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ahoma"/>
                <a:ea typeface="Tahoma"/>
              </a:rPr>
              <a:t>Хат жазу:</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«Шұғаға хат»</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«Авторға хат»</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«Әбдірахманға хат»</a:t>
            </a:r>
            <a:endParaRPr b="0" lang="ru-RU" sz="2000" strike="noStrike" u="none">
              <a:solidFill>
                <a:srgbClr val="000000"/>
              </a:solidFill>
              <a:uFillTx/>
              <a:latin typeface="Calibri"/>
            </a:endParaRPr>
          </a:p>
        </p:txBody>
      </p:sp>
      <p:pic>
        <p:nvPicPr>
          <p:cNvPr id="152" name="Рисунок 1" descr=""/>
          <p:cNvPicPr/>
          <p:nvPr/>
        </p:nvPicPr>
        <p:blipFill>
          <a:blip r:embed="rId2"/>
          <a:stretch/>
        </p:blipFill>
        <p:spPr>
          <a:xfrm>
            <a:off x="4162320" y="1447920"/>
            <a:ext cx="7778880" cy="4127400"/>
          </a:xfrm>
          <a:prstGeom prst="rect">
            <a:avLst/>
          </a:prstGeom>
          <a:ln w="0">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3" name="Рисунок 48" descr=""/>
          <p:cNvPicPr/>
          <p:nvPr/>
        </p:nvPicPr>
        <p:blipFill>
          <a:blip r:embed="rId1"/>
          <a:stretch/>
        </p:blipFill>
        <p:spPr>
          <a:xfrm>
            <a:off x="652320" y="7978680"/>
            <a:ext cx="200160" cy="203400"/>
          </a:xfrm>
          <a:prstGeom prst="rect">
            <a:avLst/>
          </a:prstGeom>
          <a:ln w="0">
            <a:noFill/>
          </a:ln>
        </p:spPr>
      </p:pic>
      <p:sp>
        <p:nvSpPr>
          <p:cNvPr id="154"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Сабақты бекіту. Викториналық сұрақтарға жауап беріңіз. </a:t>
            </a:r>
            <a:endParaRPr b="0" lang="ru-RU" sz="2400" strike="noStrike" u="none">
              <a:solidFill>
                <a:srgbClr val="000000"/>
              </a:solidFill>
              <a:uFillTx/>
              <a:latin typeface="Calibri"/>
            </a:endParaRPr>
          </a:p>
        </p:txBody>
      </p:sp>
      <p:sp>
        <p:nvSpPr>
          <p:cNvPr id="155"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56"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57" name="Google Shape;77;p1"/>
          <p:cNvCxnSpPr/>
          <p:nvPr/>
        </p:nvCxnSpPr>
        <p:spPr>
          <a:xfrm>
            <a:off x="212400" y="6621120"/>
            <a:ext cx="11729160" cy="26280"/>
          </a:xfrm>
          <a:prstGeom prst="straightConnector1">
            <a:avLst/>
          </a:prstGeom>
          <a:ln w="57240">
            <a:solidFill>
              <a:srgbClr val="33cccc"/>
            </a:solidFill>
            <a:miter/>
          </a:ln>
        </p:spPr>
      </p:cxnSp>
      <p:cxnSp>
        <p:nvCxnSpPr>
          <p:cNvPr id="158" name="Google Shape;78;p1"/>
          <p:cNvCxnSpPr/>
          <p:nvPr/>
        </p:nvCxnSpPr>
        <p:spPr>
          <a:xfrm>
            <a:off x="757080" y="6364080"/>
            <a:ext cx="10694160" cy="37080"/>
          </a:xfrm>
          <a:prstGeom prst="straightConnector1">
            <a:avLst/>
          </a:prstGeom>
          <a:ln w="38160">
            <a:solidFill>
              <a:srgbClr val="4472c4"/>
            </a:solidFill>
            <a:miter/>
          </a:ln>
        </p:spPr>
      </p:cxnSp>
      <p:graphicFrame>
        <p:nvGraphicFramePr>
          <p:cNvPr id="159" name=""/>
          <p:cNvGraphicFramePr/>
          <p:nvPr/>
        </p:nvGraphicFramePr>
        <p:xfrm>
          <a:off x="431640" y="1287360"/>
          <a:ext cx="10812600" cy="4754520"/>
        </p:xfrm>
        <a:graphic>
          <a:graphicData uri="http://schemas.openxmlformats.org/drawingml/2006/table">
            <a:tbl>
              <a:tblPr/>
              <a:tblGrid>
                <a:gridCol w="8934480"/>
                <a:gridCol w="932040"/>
                <a:gridCol w="946080"/>
              </a:tblGrid>
              <a:tr h="36612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472c4"/>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472c4"/>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18720">
                      <a:solidFill>
                        <a:srgbClr val="ffffff"/>
                      </a:solidFill>
                      <a:prstDash val="solid"/>
                    </a:lnB>
                    <a:solidFill>
                      <a:srgbClr val="4472c4"/>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Бейімбет Майлин – қазақтың көрнекті жазушысы, журналист, қоғам қайраткері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18720">
                      <a:solidFill>
                        <a:srgbClr val="ffffff"/>
                      </a:solidFill>
                      <a:prstDash val="solid"/>
                    </a:lnT>
                    <a:lnB w="5760">
                      <a:solidFill>
                        <a:srgbClr val="ffffff"/>
                      </a:solidFill>
                      <a:prstDash val="solid"/>
                    </a:lnB>
                    <a:solidFill>
                      <a:srgbClr val="cfd5ea"/>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«Шұғаның белгісі» повесі жазушы өмірінің соңында жазылған</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Шығарма Әбдірахман мен Шұғаның махаббатынан бастала ма?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r>
              <a:tr h="118908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Әбдірахманның Шұғаға деген сезімі нанымды ма? (Иә)</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Шұға махаббат азабын тартты ма?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Оқиғаны авторға баяндаушы Шұға ма?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cfd5ea"/>
                    </a:solidFill>
                  </a:tcPr>
                </a:tc>
              </a:tr>
              <a:tr h="640440">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Әбдірахман Шұғаға ғашық болғаны үшін адамдар итжеккенге айдады ма? </a:t>
                      </a:r>
                      <a:endParaRPr b="0" lang="ru-RU" sz="1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Иә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c>
                  <a:txBody>
                    <a:bodyPr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Calibri"/>
                        </a:rPr>
                        <a:t>Жоқ </a:t>
                      </a:r>
                      <a:endParaRPr b="0" lang="ru-RU" sz="1800" strike="noStrike" u="none">
                        <a:solidFill>
                          <a:srgbClr val="000000"/>
                        </a:solidFill>
                        <a:uFillTx/>
                        <a:latin typeface="Calibri"/>
                      </a:endParaRPr>
                    </a:p>
                  </a:txBody>
                  <a:tcPr anchor="t" marL="91440" marR="9144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9ebf5"/>
                    </a:solidFill>
                  </a:tcPr>
                </a:tc>
              </a:tr>
            </a:tbl>
          </a:graphicData>
        </a:graphic>
      </p:graphicFrame>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0" name="Рисунок 48" descr=""/>
          <p:cNvPicPr/>
          <p:nvPr/>
        </p:nvPicPr>
        <p:blipFill>
          <a:blip r:embed="rId1"/>
          <a:stretch/>
        </p:blipFill>
        <p:spPr>
          <a:xfrm>
            <a:off x="652320" y="7978680"/>
            <a:ext cx="200160" cy="203400"/>
          </a:xfrm>
          <a:prstGeom prst="rect">
            <a:avLst/>
          </a:prstGeom>
          <a:ln w="0">
            <a:noFill/>
          </a:ln>
        </p:spPr>
      </p:pic>
      <p:sp>
        <p:nvSpPr>
          <p:cNvPr id="161"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Қорытынды</a:t>
            </a:r>
            <a:endParaRPr b="0" lang="ru-RU" sz="2400" strike="noStrike" u="none">
              <a:solidFill>
                <a:srgbClr val="000000"/>
              </a:solidFill>
              <a:uFillTx/>
              <a:latin typeface="Calibri"/>
            </a:endParaRPr>
          </a:p>
        </p:txBody>
      </p:sp>
      <p:sp>
        <p:nvSpPr>
          <p:cNvPr id="16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6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64" name="Google Shape;77;p1"/>
          <p:cNvCxnSpPr/>
          <p:nvPr/>
        </p:nvCxnSpPr>
        <p:spPr>
          <a:xfrm>
            <a:off x="212400" y="6621120"/>
            <a:ext cx="11729160" cy="26280"/>
          </a:xfrm>
          <a:prstGeom prst="straightConnector1">
            <a:avLst/>
          </a:prstGeom>
          <a:ln w="57240">
            <a:solidFill>
              <a:srgbClr val="33cccc"/>
            </a:solidFill>
            <a:miter/>
          </a:ln>
        </p:spPr>
      </p:cxnSp>
      <p:cxnSp>
        <p:nvCxnSpPr>
          <p:cNvPr id="165" name="Google Shape;78;p1"/>
          <p:cNvCxnSpPr/>
          <p:nvPr/>
        </p:nvCxnSpPr>
        <p:spPr>
          <a:xfrm>
            <a:off x="757080" y="6364080"/>
            <a:ext cx="10694160" cy="37080"/>
          </a:xfrm>
          <a:prstGeom prst="straightConnector1">
            <a:avLst/>
          </a:prstGeom>
          <a:ln w="38160">
            <a:solidFill>
              <a:srgbClr val="4472c4"/>
            </a:solidFill>
            <a:miter/>
          </a:ln>
        </p:spPr>
      </p:cxnSp>
      <p:sp>
        <p:nvSpPr>
          <p:cNvPr id="166" name="Прямоугольник 1"/>
          <p:cNvSpPr/>
          <p:nvPr/>
        </p:nvSpPr>
        <p:spPr>
          <a:xfrm>
            <a:off x="519120" y="1332000"/>
            <a:ext cx="11557080" cy="22284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ahoma"/>
                <a:ea typeface="Tahoma"/>
              </a:rPr>
              <a:t>Сіз білдіңіз:</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kk-KZ" sz="2000" strike="noStrike" u="none">
                <a:solidFill>
                  <a:srgbClr val="2e77e2"/>
                </a:solidFill>
                <a:uFillTx/>
                <a:latin typeface="Tahoma"/>
                <a:ea typeface="Tahoma"/>
              </a:rPr>
              <a:t>Жазушы Б. Майлиннің өмірі және шығармашылығы туралы ақпаратпен толық таныстыңыз.</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ahoma"/>
                <a:ea typeface="Tahoma"/>
              </a:rPr>
              <a:t>Сіз меңгердіңіз: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kk-KZ" sz="2000" strike="noStrike" u="none">
                <a:solidFill>
                  <a:srgbClr val="2e77e2"/>
                </a:solidFill>
                <a:uFillTx/>
                <a:latin typeface="Tahoma"/>
                <a:ea typeface="Tahoma"/>
              </a:rPr>
              <a:t>көркем шығармадан алынған үзіндіні қолдану арқылы шығармашылық жұмыс түрлерін жазуды меңгердіңіз.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ff0000"/>
                </a:solidFill>
                <a:uFillTx/>
                <a:latin typeface="Tahoma"/>
                <a:ea typeface="Tahoma"/>
              </a:rPr>
              <a:t> </a:t>
            </a:r>
            <a:endParaRPr b="0" lang="ru-RU" sz="2000" strike="noStrike" u="none">
              <a:solidFill>
                <a:srgbClr val="000000"/>
              </a:solidFill>
              <a:uFillTx/>
              <a:latin typeface="Calibri"/>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7" name="Рисунок 48" descr=""/>
          <p:cNvPicPr/>
          <p:nvPr/>
        </p:nvPicPr>
        <p:blipFill>
          <a:blip r:embed="rId1"/>
          <a:stretch/>
        </p:blipFill>
        <p:spPr>
          <a:xfrm>
            <a:off x="652320" y="7978680"/>
            <a:ext cx="200160" cy="203400"/>
          </a:xfrm>
          <a:prstGeom prst="rect">
            <a:avLst/>
          </a:prstGeom>
          <a:ln w="0">
            <a:noFill/>
          </a:ln>
        </p:spPr>
      </p:pic>
      <p:sp>
        <p:nvSpPr>
          <p:cNvPr id="168"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000000"/>
                </a:solidFill>
                <a:uFillTx/>
                <a:latin typeface="Tahoma"/>
                <a:ea typeface="Tahoma"/>
              </a:rPr>
              <a:t>         </a:t>
            </a:r>
            <a:r>
              <a:rPr b="1" lang="kk-KZ" sz="2400" strike="noStrike" u="none">
                <a:solidFill>
                  <a:srgbClr val="ffffff"/>
                </a:solidFill>
                <a:uFillTx/>
                <a:latin typeface="Tahoma"/>
                <a:ea typeface="Tahoma"/>
              </a:rPr>
              <a:t>Үйге тапсырма </a:t>
            </a:r>
            <a:endParaRPr b="0" lang="ru-RU" sz="2400" strike="noStrike" u="none">
              <a:solidFill>
                <a:srgbClr val="000000"/>
              </a:solidFill>
              <a:uFillTx/>
              <a:latin typeface="Calibri"/>
            </a:endParaRPr>
          </a:p>
        </p:txBody>
      </p:sp>
      <p:sp>
        <p:nvSpPr>
          <p:cNvPr id="169"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7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171" name="Google Shape;77;p1"/>
          <p:cNvCxnSpPr/>
          <p:nvPr/>
        </p:nvCxnSpPr>
        <p:spPr>
          <a:xfrm>
            <a:off x="212400" y="6621120"/>
            <a:ext cx="11729160" cy="26280"/>
          </a:xfrm>
          <a:prstGeom prst="straightConnector1">
            <a:avLst/>
          </a:prstGeom>
          <a:ln w="57240">
            <a:solidFill>
              <a:srgbClr val="33cccc"/>
            </a:solidFill>
            <a:miter/>
          </a:ln>
        </p:spPr>
      </p:cxnSp>
      <p:cxnSp>
        <p:nvCxnSpPr>
          <p:cNvPr id="172" name="Google Shape;78;p1"/>
          <p:cNvCxnSpPr/>
          <p:nvPr/>
        </p:nvCxnSpPr>
        <p:spPr>
          <a:xfrm>
            <a:off x="757080" y="6364080"/>
            <a:ext cx="10694160" cy="37080"/>
          </a:xfrm>
          <a:prstGeom prst="straightConnector1">
            <a:avLst/>
          </a:prstGeom>
          <a:ln w="38160">
            <a:solidFill>
              <a:srgbClr val="4472c4"/>
            </a:solidFill>
            <a:miter/>
          </a:ln>
        </p:spPr>
      </p:cxnSp>
      <p:sp>
        <p:nvSpPr>
          <p:cNvPr id="173" name="TextBox 8"/>
          <p:cNvSpPr/>
          <p:nvPr/>
        </p:nvSpPr>
        <p:spPr>
          <a:xfrm>
            <a:off x="558720" y="1309680"/>
            <a:ext cx="11382480" cy="1008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1" lang="kk-KZ" sz="2000" strike="noStrike" u="none">
                <a:solidFill>
                  <a:srgbClr val="2e77e2"/>
                </a:solidFill>
                <a:uFillTx/>
                <a:latin typeface="Tahoma"/>
                <a:ea typeface="Tahoma"/>
              </a:rPr>
              <a:t>Б. Майлиннің тұлғасына қатысты көпшілік біле бермейтін деректер дайындау.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1" lang="kk-KZ" sz="2000" strike="noStrike" u="none">
                <a:solidFill>
                  <a:srgbClr val="2e77e2"/>
                </a:solidFill>
                <a:uFillTx/>
                <a:latin typeface="Tahoma"/>
                <a:ea typeface="Tahoma"/>
              </a:rPr>
              <a:t>Шығармадан алған әсеріңіз туралы шағын эссе жазу.</a:t>
            </a:r>
            <a:endParaRPr b="0" lang="ru-RU" sz="2000" strike="noStrike" u="none">
              <a:solidFill>
                <a:srgbClr val="000000"/>
              </a:solidFill>
              <a:uFillTx/>
              <a:latin typeface="Calibr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 name="Рисунок 48" descr=""/>
          <p:cNvPicPr/>
          <p:nvPr/>
        </p:nvPicPr>
        <p:blipFill>
          <a:blip r:embed="rId1"/>
          <a:stretch/>
        </p:blipFill>
        <p:spPr>
          <a:xfrm>
            <a:off x="652320" y="7978680"/>
            <a:ext cx="200160" cy="203400"/>
          </a:xfrm>
          <a:prstGeom prst="rect">
            <a:avLst/>
          </a:prstGeom>
          <a:ln w="0">
            <a:noFill/>
          </a:ln>
        </p:spPr>
      </p:pic>
      <p:sp>
        <p:nvSpPr>
          <p:cNvPr id="17"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18" name="Прямоугольник 73"/>
          <p:cNvSpPr/>
          <p:nvPr/>
        </p:nvSpPr>
        <p:spPr>
          <a:xfrm>
            <a:off x="4349880" y="112392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19"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20" name="Google Shape;77;p1"/>
          <p:cNvCxnSpPr/>
          <p:nvPr/>
        </p:nvCxnSpPr>
        <p:spPr>
          <a:xfrm>
            <a:off x="212400" y="6621120"/>
            <a:ext cx="11729160" cy="26280"/>
          </a:xfrm>
          <a:prstGeom prst="straightConnector1">
            <a:avLst/>
          </a:prstGeom>
          <a:ln w="57240">
            <a:solidFill>
              <a:srgbClr val="33cccc"/>
            </a:solidFill>
            <a:miter/>
          </a:ln>
        </p:spPr>
      </p:cxnSp>
      <p:cxnSp>
        <p:nvCxnSpPr>
          <p:cNvPr id="21" name="Google Shape;78;p1"/>
          <p:cNvCxnSpPr/>
          <p:nvPr/>
        </p:nvCxnSpPr>
        <p:spPr>
          <a:xfrm>
            <a:off x="716040" y="6132240"/>
            <a:ext cx="10694160" cy="37080"/>
          </a:xfrm>
          <a:prstGeom prst="straightConnector1">
            <a:avLst/>
          </a:prstGeom>
          <a:ln w="38160">
            <a:solidFill>
              <a:srgbClr val="4472c4"/>
            </a:solidFill>
            <a:miter/>
          </a:ln>
        </p:spPr>
      </p:cxnSp>
      <p:sp>
        <p:nvSpPr>
          <p:cNvPr id="22"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Оқу мақсаты:</a:t>
            </a:r>
            <a:endParaRPr b="0" lang="ru-RU" sz="2400" strike="noStrike" u="none">
              <a:solidFill>
                <a:srgbClr val="000000"/>
              </a:solidFill>
              <a:uFillTx/>
              <a:latin typeface="Calibri"/>
            </a:endParaRPr>
          </a:p>
        </p:txBody>
      </p:sp>
      <p:sp>
        <p:nvSpPr>
          <p:cNvPr id="23" name="Прямоугольник 1"/>
          <p:cNvSpPr/>
          <p:nvPr/>
        </p:nvSpPr>
        <p:spPr>
          <a:xfrm>
            <a:off x="519120" y="3714840"/>
            <a:ext cx="11557080" cy="19234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ahoma"/>
                <a:ea typeface="Tahoma"/>
              </a:rPr>
              <a:t>Сенің білетінің:</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kk-KZ" sz="2000" strike="noStrike" u="none">
                <a:solidFill>
                  <a:srgbClr val="2e77e2"/>
                </a:solidFill>
                <a:uFillTx/>
                <a:latin typeface="Tahoma"/>
                <a:ea typeface="Tahoma"/>
              </a:rPr>
              <a:t>Жазушы Б. Майлиннің өмірі және шығармашылығымен танысасыз.</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ahoma"/>
                <a:ea typeface="Tahoma"/>
              </a:rPr>
              <a:t>Сенің меңгеретінің: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ahoma"/>
                <a:ea typeface="Tahoma"/>
              </a:rPr>
              <a:t>•  </a:t>
            </a:r>
            <a:r>
              <a:rPr b="0" lang="kk-KZ" sz="2000" strike="noStrike" u="none">
                <a:solidFill>
                  <a:srgbClr val="2e77e2"/>
                </a:solidFill>
                <a:uFillTx/>
                <a:latin typeface="Tahoma"/>
                <a:ea typeface="Tahoma"/>
              </a:rPr>
              <a:t>көркем шығармадан алынған үзіндіні қолдану арқылы шығармашылық жұмыс түрлерін жазуды меңгересіз.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libri"/>
            </a:endParaRPr>
          </a:p>
        </p:txBody>
      </p:sp>
      <p:sp>
        <p:nvSpPr>
          <p:cNvPr id="24" name="object 2"/>
          <p:cNvSpPr/>
          <p:nvPr/>
        </p:nvSpPr>
        <p:spPr>
          <a:xfrm>
            <a:off x="1440" y="254016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5" name="TextBox 8"/>
          <p:cNvSpPr/>
          <p:nvPr/>
        </p:nvSpPr>
        <p:spPr>
          <a:xfrm>
            <a:off x="1133640" y="27320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Саба</a:t>
            </a:r>
            <a:r>
              <a:rPr b="1" lang="kk-KZ" sz="2400" strike="noStrike" u="none">
                <a:solidFill>
                  <a:srgbClr val="ffffff"/>
                </a:solidFill>
                <a:uFillTx/>
                <a:latin typeface="Tahoma"/>
                <a:ea typeface="Tahoma"/>
              </a:rPr>
              <a:t>қ</a:t>
            </a:r>
            <a:r>
              <a:rPr b="1" lang="ru-RU" sz="2400" strike="noStrike" u="none">
                <a:solidFill>
                  <a:srgbClr val="ffffff"/>
                </a:solidFill>
                <a:uFillTx/>
                <a:latin typeface="Tahoma"/>
                <a:ea typeface="Tahoma"/>
              </a:rPr>
              <a:t> мақсаттары:</a:t>
            </a:r>
            <a:endParaRPr b="0" lang="ru-RU" sz="2400" strike="noStrike" u="none">
              <a:solidFill>
                <a:srgbClr val="000000"/>
              </a:solidFill>
              <a:uFillTx/>
              <a:latin typeface="Calibri"/>
            </a:endParaRPr>
          </a:p>
        </p:txBody>
      </p:sp>
      <p:sp>
        <p:nvSpPr>
          <p:cNvPr id="26" name="Прямоугольник 1"/>
          <p:cNvSpPr/>
          <p:nvPr/>
        </p:nvSpPr>
        <p:spPr>
          <a:xfrm>
            <a:off x="1133640" y="1189080"/>
            <a:ext cx="10590120" cy="703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ahoma"/>
                <a:ea typeface="Tahoma"/>
              </a:rPr>
              <a:t>9.1.4.1 – көркем шығармалардан алған үзінділерді </a:t>
            </a:r>
            <a:r>
              <a:rPr b="1" lang="ru-RU" sz="2000" strike="noStrike" u="none">
                <a:solidFill>
                  <a:srgbClr val="2e77e2"/>
                </a:solidFill>
                <a:uFillTx/>
                <a:latin typeface="Tahoma"/>
                <a:ea typeface="Tahoma"/>
              </a:rPr>
              <a:t>	</a:t>
            </a:r>
            <a:r>
              <a:rPr b="1" lang="ru-RU" sz="2000" strike="noStrike" u="none">
                <a:solidFill>
                  <a:srgbClr val="2e77e2"/>
                </a:solidFill>
                <a:uFillTx/>
                <a:latin typeface="Tahoma"/>
                <a:ea typeface="Tahoma"/>
              </a:rPr>
              <a:t>  </a:t>
            </a:r>
            <a:r>
              <a:rPr b="1" lang="ru-RU" sz="2000" strike="noStrike" u="none">
                <a:solidFill>
                  <a:srgbClr val="2e77e2"/>
                </a:solidFill>
                <a:uFillTx/>
                <a:latin typeface="Tahoma"/>
                <a:ea typeface="Tahoma"/>
              </a:rPr>
              <a:t>	</a:t>
            </a:r>
            <a:r>
              <a:rPr b="1" lang="ru-RU" sz="2000" strike="noStrike" u="none">
                <a:solidFill>
                  <a:srgbClr val="2e77e2"/>
                </a:solidFill>
                <a:uFillTx/>
                <a:latin typeface="Tahoma"/>
                <a:ea typeface="Tahoma"/>
              </a:rPr>
              <a:t>	</a:t>
            </a:r>
            <a:r>
              <a:rPr b="1" lang="ru-RU" sz="2000" strike="noStrike" u="none">
                <a:solidFill>
                  <a:srgbClr val="2e77e2"/>
                </a:solidFill>
                <a:uFillTx/>
                <a:latin typeface="Tahoma"/>
                <a:ea typeface="Tahoma"/>
              </a:rPr>
              <a:t>    шығармашылық жұмыстарда  қолдану </a:t>
            </a:r>
            <a:endParaRPr b="0" lang="ru-RU" sz="20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 name="Рисунок 48" descr=""/>
          <p:cNvPicPr/>
          <p:nvPr/>
        </p:nvPicPr>
        <p:blipFill>
          <a:blip r:embed="rId1"/>
          <a:stretch/>
        </p:blipFill>
        <p:spPr>
          <a:xfrm>
            <a:off x="652320" y="7978680"/>
            <a:ext cx="200160" cy="203400"/>
          </a:xfrm>
          <a:prstGeom prst="rect">
            <a:avLst/>
          </a:prstGeom>
          <a:ln w="0">
            <a:noFill/>
          </a:ln>
        </p:spPr>
      </p:pic>
      <p:sp>
        <p:nvSpPr>
          <p:cNvPr id="28"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29" name="Прямоугольник 73"/>
          <p:cNvSpPr/>
          <p:nvPr/>
        </p:nvSpPr>
        <p:spPr>
          <a:xfrm>
            <a:off x="652320" y="1401840"/>
            <a:ext cx="10917360" cy="1922760"/>
          </a:xfrm>
          <a:prstGeom prst="rect">
            <a:avLst/>
          </a:prstGeom>
          <a:noFill/>
          <a:ln w="0">
            <a:noFill/>
          </a:ln>
        </p:spPr>
        <p:style>
          <a:lnRef idx="0"/>
          <a:fillRef idx="0"/>
          <a:effectRef idx="0"/>
          <a:fontRef idx="minor"/>
        </p:style>
        <p:txBody>
          <a:bodyPr lIns="90000" rIns="90000" tIns="46800" bIns="46800" anchor="t">
            <a:spAutoFit/>
          </a:bodyPr>
          <a:p>
            <a:pPr marL="457200" indent="-457200">
              <a:lnSpc>
                <a:spcPct val="100000"/>
              </a:lnSpc>
              <a:buClr>
                <a:srgbClr val="ffffff"/>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457200" indent="-457200">
              <a:lnSpc>
                <a:spcPct val="100000"/>
              </a:lnSpc>
              <a:buClr>
                <a:srgbClr val="2e77e2"/>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7e2"/>
                </a:solidFill>
                <a:uFillTx/>
                <a:latin typeface="Tahoma"/>
                <a:ea typeface="Tahoma"/>
              </a:rPr>
              <a:t>Жазушы Б. Майлиннің өмірі және шығармашылығымен танысады.</a:t>
            </a:r>
            <a:endParaRPr b="0" lang="ru-RU" sz="2400" strike="noStrike" u="none">
              <a:solidFill>
                <a:srgbClr val="000000"/>
              </a:solidFill>
              <a:uFillTx/>
              <a:latin typeface="Calibri"/>
            </a:endParaRPr>
          </a:p>
          <a:p>
            <a:pPr marL="457200" indent="-457200">
              <a:lnSpc>
                <a:spcPct val="100000"/>
              </a:lnSpc>
              <a:buClr>
                <a:srgbClr val="2e77e2"/>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marL="457200" indent="-457200">
              <a:lnSpc>
                <a:spcPct val="100000"/>
              </a:lnSpc>
              <a:buClr>
                <a:srgbClr val="2e77e2"/>
              </a:buClr>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7e2"/>
                </a:solidFill>
                <a:uFillTx/>
                <a:latin typeface="Tahoma"/>
                <a:ea typeface="Tahoma"/>
              </a:rPr>
              <a:t> </a:t>
            </a:r>
            <a:r>
              <a:rPr b="0" lang="ru-RU" sz="2400" strike="noStrike" u="none">
                <a:solidFill>
                  <a:srgbClr val="2e77e2"/>
                </a:solidFill>
                <a:uFillTx/>
                <a:latin typeface="Tahoma"/>
                <a:ea typeface="Tahoma"/>
              </a:rPr>
              <a:t>Мәтіннің баяндау желісін сақтай отырып, шығармашылық түрлерін меңгереді.</a:t>
            </a:r>
            <a:endParaRPr b="0" lang="ru-RU" sz="2400" strike="noStrike" u="none">
              <a:solidFill>
                <a:srgbClr val="000000"/>
              </a:solidFill>
              <a:uFillTx/>
              <a:latin typeface="Calibri"/>
            </a:endParaRPr>
          </a:p>
        </p:txBody>
      </p:sp>
      <p:sp>
        <p:nvSpPr>
          <p:cNvPr id="30"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31" name="Google Shape;77;p1"/>
          <p:cNvCxnSpPr/>
          <p:nvPr/>
        </p:nvCxnSpPr>
        <p:spPr>
          <a:xfrm>
            <a:off x="212400" y="6621120"/>
            <a:ext cx="11729160" cy="26280"/>
          </a:xfrm>
          <a:prstGeom prst="straightConnector1">
            <a:avLst/>
          </a:prstGeom>
          <a:ln w="57240">
            <a:solidFill>
              <a:srgbClr val="33cccc"/>
            </a:solidFill>
            <a:miter/>
          </a:ln>
        </p:spPr>
      </p:cxnSp>
      <p:cxnSp>
        <p:nvCxnSpPr>
          <p:cNvPr id="32" name="Google Shape;78;p1"/>
          <p:cNvCxnSpPr/>
          <p:nvPr/>
        </p:nvCxnSpPr>
        <p:spPr>
          <a:xfrm>
            <a:off x="757080" y="6364080"/>
            <a:ext cx="10694160" cy="37080"/>
          </a:xfrm>
          <a:prstGeom prst="straightConnector1">
            <a:avLst/>
          </a:prstGeom>
          <a:ln w="38160">
            <a:solidFill>
              <a:srgbClr val="4472c4"/>
            </a:solidFill>
            <a:miter/>
          </a:ln>
        </p:spPr>
      </p:cxnSp>
      <p:sp>
        <p:nvSpPr>
          <p:cNvPr id="33"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4" name="TextBox 9"/>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ffffff"/>
                </a:solidFill>
                <a:uFillTx/>
                <a:latin typeface="Tahoma"/>
                <a:ea typeface="Tahoma"/>
              </a:rPr>
              <a:t>Бағалау </a:t>
            </a:r>
            <a:r>
              <a:rPr b="1" lang="kk-KZ" sz="2400" strike="noStrike" u="none">
                <a:solidFill>
                  <a:srgbClr val="ffffff"/>
                </a:solidFill>
                <a:uFillTx/>
                <a:latin typeface="Tahoma"/>
                <a:ea typeface="Tahoma"/>
              </a:rPr>
              <a:t>критерийлері: </a:t>
            </a:r>
            <a:endParaRPr b="0" lang="ru-RU" sz="24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 name="Рисунок 48" descr=""/>
          <p:cNvPicPr/>
          <p:nvPr/>
        </p:nvPicPr>
        <p:blipFill>
          <a:blip r:embed="rId1"/>
          <a:stretch/>
        </p:blipFill>
        <p:spPr>
          <a:xfrm>
            <a:off x="652320" y="7978680"/>
            <a:ext cx="200160" cy="203400"/>
          </a:xfrm>
          <a:prstGeom prst="rect">
            <a:avLst/>
          </a:prstGeom>
          <a:ln w="0">
            <a:noFill/>
          </a:ln>
        </p:spPr>
      </p:pic>
      <p:sp>
        <p:nvSpPr>
          <p:cNvPr id="36" name="object 2"/>
          <p:cNvSpPr/>
          <p:nvPr/>
        </p:nvSpPr>
        <p:spPr>
          <a:xfrm>
            <a:off x="1440" y="-14400"/>
            <a:ext cx="12190680" cy="978120"/>
          </a:xfrm>
          <a:prstGeom prst="pie">
            <a:avLst/>
          </a:prstGeom>
          <a:solidFill>
            <a:srgbClr val="2e77e2"/>
          </a:solidFill>
          <a:ln w="0">
            <a:noFill/>
          </a:ln>
        </p:spPr>
        <p:style>
          <a:lnRef idx="0"/>
          <a:fillRef idx="0"/>
          <a:effectRef idx="0"/>
          <a:fontRef idx="minor"/>
        </p:style>
        <p:txBody>
          <a:bodyPr lIns="0" rIns="0" tIns="0" bIns="0" anchor="t">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ffffff"/>
                </a:solidFill>
                <a:uFillTx/>
                <a:latin typeface="Tahoma"/>
                <a:ea typeface="Tahoma"/>
              </a:rPr>
              <a:t>Қызығушылықты ояту</a:t>
            </a:r>
            <a:endParaRPr b="0" lang="ru-RU" sz="3600" strike="noStrike" u="none">
              <a:solidFill>
                <a:srgbClr val="000000"/>
              </a:solidFill>
              <a:uFillTx/>
              <a:latin typeface="Calibri"/>
            </a:endParaRPr>
          </a:p>
        </p:txBody>
      </p:sp>
      <p:sp>
        <p:nvSpPr>
          <p:cNvPr id="37"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38"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39" name="Google Shape;77;p1"/>
          <p:cNvCxnSpPr/>
          <p:nvPr/>
        </p:nvCxnSpPr>
        <p:spPr>
          <a:xfrm>
            <a:off x="212400" y="6621120"/>
            <a:ext cx="11729160" cy="26280"/>
          </a:xfrm>
          <a:prstGeom prst="straightConnector1">
            <a:avLst/>
          </a:prstGeom>
          <a:ln w="57240">
            <a:solidFill>
              <a:srgbClr val="33cccc"/>
            </a:solidFill>
            <a:miter/>
          </a:ln>
        </p:spPr>
      </p:cxnSp>
      <p:cxnSp>
        <p:nvCxnSpPr>
          <p:cNvPr id="40" name="Google Shape;78;p1"/>
          <p:cNvCxnSpPr/>
          <p:nvPr/>
        </p:nvCxnSpPr>
        <p:spPr>
          <a:xfrm>
            <a:off x="757080" y="6364080"/>
            <a:ext cx="10694160" cy="37080"/>
          </a:xfrm>
          <a:prstGeom prst="straightConnector1">
            <a:avLst/>
          </a:prstGeom>
          <a:ln w="38160">
            <a:solidFill>
              <a:srgbClr val="4472c4"/>
            </a:solidFill>
            <a:miter/>
          </a:ln>
        </p:spPr>
      </p:cxnSp>
      <p:sp>
        <p:nvSpPr>
          <p:cNvPr id="41" name="TextBox 1"/>
          <p:cNvSpPr/>
          <p:nvPr/>
        </p:nvSpPr>
        <p:spPr>
          <a:xfrm>
            <a:off x="106200" y="988920"/>
            <a:ext cx="1193976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ahoma"/>
                <a:ea typeface="Tahoma"/>
              </a:rPr>
              <a:t>Қазақтың көрнекті жазушысы Бейімбет Майлиннің өмірі мен шығармашылығына қатысты деректі фильмнің үзіндісін тамашалайық </a:t>
            </a:r>
            <a:endParaRPr b="0" lang="ru-RU" sz="2400" strike="noStrike" u="none">
              <a:solidFill>
                <a:srgbClr val="000000"/>
              </a:solidFill>
              <a:uFillTx/>
              <a:latin typeface="Calibri"/>
            </a:endParaRPr>
          </a:p>
        </p:txBody>
      </p:sp>
      <p:sp>
        <p:nvSpPr>
          <p:cNvPr id="42" name="Прямоугольник 2"/>
          <p:cNvSpPr/>
          <p:nvPr/>
        </p:nvSpPr>
        <p:spPr>
          <a:xfrm>
            <a:off x="3498840" y="6278400"/>
            <a:ext cx="5156280" cy="36828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en-US" sz="1800" strike="noStrike" u="none">
                <a:solidFill>
                  <a:srgbClr val="ff0000"/>
                </a:solidFill>
                <a:uFillTx/>
                <a:latin typeface="Calibri"/>
              </a:rPr>
              <a:t>https://www.youtube.com/watch?v=06U8Ov02qDg</a:t>
            </a:r>
            <a:endParaRPr b="0" lang="ru-RU" sz="1800" strike="noStrike" u="none">
              <a:solidFill>
                <a:srgbClr val="000000"/>
              </a:solidFill>
              <a:uFillTx/>
              <a:latin typeface="Calibri"/>
            </a:endParaRPr>
          </a:p>
        </p:txBody>
      </p:sp>
      <p:pic>
        <p:nvPicPr>
          <p:cNvPr id="43" name="Рисунок 3" descr=""/>
          <p:cNvPicPr/>
          <p:nvPr/>
        </p:nvPicPr>
        <p:blipFill>
          <a:blip r:embed="rId2"/>
          <a:stretch/>
        </p:blipFill>
        <p:spPr>
          <a:xfrm>
            <a:off x="2387520" y="2060640"/>
            <a:ext cx="7378920" cy="4192560"/>
          </a:xfrm>
          <a:prstGeom prst="rect">
            <a:avLst/>
          </a:prstGeom>
          <a:ln w="0">
            <a:noFill/>
          </a:ln>
        </p:spPr>
      </p:pic>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Рисунок 48" descr=""/>
          <p:cNvPicPr/>
          <p:nvPr/>
        </p:nvPicPr>
        <p:blipFill>
          <a:blip r:embed="rId1"/>
          <a:stretch/>
        </p:blipFill>
        <p:spPr>
          <a:xfrm>
            <a:off x="652320" y="7978680"/>
            <a:ext cx="200160" cy="203400"/>
          </a:xfrm>
          <a:prstGeom prst="rect">
            <a:avLst/>
          </a:prstGeom>
          <a:ln w="0">
            <a:noFill/>
          </a:ln>
        </p:spPr>
      </p:pic>
      <p:sp>
        <p:nvSpPr>
          <p:cNvPr id="45" name="object 2"/>
          <p:cNvSpPr/>
          <p:nvPr/>
        </p:nvSpPr>
        <p:spPr>
          <a:xfrm>
            <a:off x="1440" y="-12600"/>
            <a:ext cx="12190680" cy="977760"/>
          </a:xfrm>
          <a:custGeom>
            <a:avLst/>
            <a:gdLst>
              <a:gd name="textAreaLeft" fmla="*/ 0 w 12190680"/>
              <a:gd name="textAreaRight" fmla="*/ 12191040 w 12190680"/>
              <a:gd name="textAreaTop" fmla="*/ 0 h 977760"/>
              <a:gd name="textAreaBottom" fmla="*/ 978120 h 97776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cxnSp>
        <p:nvCxnSpPr>
          <p:cNvPr id="46" name="Google Shape;77;p1"/>
          <p:cNvCxnSpPr/>
          <p:nvPr/>
        </p:nvCxnSpPr>
        <p:spPr>
          <a:xfrm>
            <a:off x="212400" y="6621120"/>
            <a:ext cx="11729160" cy="26280"/>
          </a:xfrm>
          <a:prstGeom prst="straightConnector1">
            <a:avLst/>
          </a:prstGeom>
          <a:ln w="57240">
            <a:solidFill>
              <a:srgbClr val="33cccc"/>
            </a:solidFill>
            <a:miter/>
          </a:ln>
        </p:spPr>
      </p:cxnSp>
      <p:cxnSp>
        <p:nvCxnSpPr>
          <p:cNvPr id="47" name="Google Shape;78;p1"/>
          <p:cNvCxnSpPr/>
          <p:nvPr/>
        </p:nvCxnSpPr>
        <p:spPr>
          <a:xfrm>
            <a:off x="939600" y="6430680"/>
            <a:ext cx="10693800" cy="37080"/>
          </a:xfrm>
          <a:prstGeom prst="straightConnector1">
            <a:avLst/>
          </a:prstGeom>
          <a:ln w="38160">
            <a:solidFill>
              <a:srgbClr val="4472c4"/>
            </a:solidFill>
            <a:miter/>
          </a:ln>
        </p:spPr>
      </p:cxnSp>
      <p:sp>
        <p:nvSpPr>
          <p:cNvPr id="48"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9" name="Прямоугольник 1"/>
          <p:cNvSpPr/>
          <p:nvPr/>
        </p:nvSpPr>
        <p:spPr>
          <a:xfrm>
            <a:off x="255600" y="219240"/>
            <a:ext cx="8040600" cy="646812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f2f2f2"/>
                </a:solidFill>
                <a:uFillTx/>
                <a:latin typeface="Tahoma"/>
                <a:ea typeface="Tahoma"/>
              </a:rPr>
              <a:t>Торғай облысы Қостанай уезі </a:t>
            </a:r>
            <a:r>
              <a:rPr b="1" lang="kk-KZ" sz="1400" strike="noStrike" u="none">
                <a:solidFill>
                  <a:srgbClr val="f2f2f2"/>
                </a:solidFill>
                <a:uFillTx/>
                <a:latin typeface="Tahoma"/>
                <a:ea typeface="Tahoma"/>
              </a:rPr>
              <a:t>Дамбар болысының Ақтөбе деген жерінде</a:t>
            </a:r>
            <a:r>
              <a:rPr b="0" lang="kk-KZ" sz="1400" strike="noStrike" u="none">
                <a:solidFill>
                  <a:srgbClr val="f2f2f2"/>
                </a:solidFill>
                <a:uFillTx/>
                <a:latin typeface="Tahoma"/>
                <a:ea typeface="Tahoma"/>
              </a:rPr>
              <a:t> дүниеге келді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f2f2f2"/>
                </a:solidFill>
                <a:uFillTx/>
                <a:latin typeface="Tahoma"/>
                <a:ea typeface="Tahoma"/>
              </a:rPr>
              <a:t>1913 ж.</a:t>
            </a:r>
            <a:r>
              <a:rPr b="1" lang="kk-KZ" sz="1400" strike="noStrike" u="none">
                <a:solidFill>
                  <a:srgbClr val="f2f2f2"/>
                </a:solidFill>
                <a:uFillTx/>
                <a:latin typeface="Tahoma"/>
                <a:ea typeface="Tahoma"/>
              </a:rPr>
              <a:t> Алғашқы мақаласы «Айыртау болысынан»</a:t>
            </a:r>
            <a:r>
              <a:rPr b="0" lang="kk-KZ" sz="1400" strike="noStrike" u="none">
                <a:solidFill>
                  <a:srgbClr val="f2f2f2"/>
                </a:solidFill>
                <a:uFillTx/>
                <a:latin typeface="Tahoma"/>
                <a:ea typeface="Tahoma"/>
              </a:rPr>
              <a:t> «Айқап» журналында жарияланды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000000"/>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1914 ж. </a:t>
            </a:r>
            <a:r>
              <a:rPr b="1" lang="kk-KZ" sz="1400" strike="noStrike" u="none">
                <a:solidFill>
                  <a:srgbClr val="2e77e2"/>
                </a:solidFill>
                <a:uFillTx/>
                <a:latin typeface="Tahoma"/>
                <a:ea typeface="Tahoma"/>
              </a:rPr>
              <a:t>Уфадағы «Ғалия» медресесіне</a:t>
            </a:r>
            <a:r>
              <a:rPr b="0" lang="kk-KZ" sz="1400" strike="noStrike" u="none">
                <a:solidFill>
                  <a:srgbClr val="2e77e2"/>
                </a:solidFill>
                <a:uFillTx/>
                <a:latin typeface="Tahoma"/>
                <a:ea typeface="Tahoma"/>
              </a:rPr>
              <a:t> түскенімен, аяқтай алмады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«Садақ» қолжазба журналында </a:t>
            </a:r>
            <a:r>
              <a:rPr b="1" lang="kk-KZ" sz="1400" strike="noStrike" u="none">
                <a:solidFill>
                  <a:srgbClr val="2e77e2"/>
                </a:solidFill>
                <a:uFillTx/>
                <a:latin typeface="Tahoma"/>
                <a:ea typeface="Tahoma"/>
              </a:rPr>
              <a:t>«Шұғаның белгісі» шығармасы</a:t>
            </a:r>
            <a:r>
              <a:rPr b="0" lang="kk-KZ" sz="1400" strike="noStrike" u="none">
                <a:solidFill>
                  <a:srgbClr val="2e77e2"/>
                </a:solidFill>
                <a:uFillTx/>
                <a:latin typeface="Tahoma"/>
                <a:ea typeface="Tahoma"/>
              </a:rPr>
              <a:t> жарық көрді</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1918 ж. </a:t>
            </a:r>
            <a:r>
              <a:rPr b="1" lang="kk-KZ" sz="1400" strike="noStrike" u="none">
                <a:solidFill>
                  <a:srgbClr val="2e77e2"/>
                </a:solidFill>
                <a:uFillTx/>
                <a:latin typeface="Tahoma"/>
                <a:ea typeface="Tahoma"/>
              </a:rPr>
              <a:t>Алаш ұлт-азаттық қозғалысының</a:t>
            </a:r>
            <a:r>
              <a:rPr b="0" lang="kk-KZ" sz="1400" strike="noStrike" u="none">
                <a:solidFill>
                  <a:srgbClr val="2e77e2"/>
                </a:solidFill>
                <a:uFillTx/>
                <a:latin typeface="Tahoma"/>
                <a:ea typeface="Tahoma"/>
              </a:rPr>
              <a:t> құрамына кірді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1922 ж. </a:t>
            </a:r>
            <a:r>
              <a:rPr b="1" lang="kk-KZ" sz="1400" strike="noStrike" u="none">
                <a:solidFill>
                  <a:srgbClr val="2e77e2"/>
                </a:solidFill>
                <a:uFillTx/>
                <a:latin typeface="Tahoma"/>
                <a:ea typeface="Tahoma"/>
              </a:rPr>
              <a:t>«Еңбекші қазақ» газетінің жауапты хатшысы</a:t>
            </a:r>
            <a:r>
              <a:rPr b="0" lang="kk-KZ" sz="1400" strike="noStrike" u="none">
                <a:solidFill>
                  <a:srgbClr val="2e77e2"/>
                </a:solidFill>
                <a:uFillTx/>
                <a:latin typeface="Tahoma"/>
                <a:ea typeface="Tahoma"/>
              </a:rPr>
              <a:t> болды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1923 ж. Қостанайдағы </a:t>
            </a:r>
            <a:r>
              <a:rPr b="1" lang="kk-KZ" sz="1400" strike="noStrike" u="none">
                <a:solidFill>
                  <a:srgbClr val="2e77e2"/>
                </a:solidFill>
                <a:uFillTx/>
                <a:latin typeface="Tahoma"/>
                <a:ea typeface="Tahoma"/>
              </a:rPr>
              <a:t>«Ауыл» газеті редакторының орынбасары</a:t>
            </a:r>
            <a:r>
              <a:rPr b="0" lang="kk-KZ" sz="1400" strike="noStrike" u="none">
                <a:solidFill>
                  <a:srgbClr val="2e77e2"/>
                </a:solidFill>
                <a:uFillTx/>
                <a:latin typeface="Tahoma"/>
                <a:ea typeface="Tahoma"/>
              </a:rPr>
              <a:t> қызметін атқарды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1925 ж. </a:t>
            </a:r>
            <a:r>
              <a:rPr b="1" lang="kk-KZ" sz="1400" strike="noStrike" u="none">
                <a:solidFill>
                  <a:srgbClr val="2e77e2"/>
                </a:solidFill>
                <a:uFillTx/>
                <a:latin typeface="Tahoma"/>
                <a:ea typeface="Tahoma"/>
              </a:rPr>
              <a:t>шыққан жинағы «Өлеңдері»</a:t>
            </a:r>
            <a:r>
              <a:rPr b="0" lang="kk-KZ" sz="1400" strike="noStrike" u="none">
                <a:solidFill>
                  <a:srgbClr val="2e77e2"/>
                </a:solidFill>
                <a:uFillTx/>
                <a:latin typeface="Tahoma"/>
                <a:ea typeface="Tahoma"/>
              </a:rPr>
              <a:t> деп аталды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1927 ж. әйгілі </a:t>
            </a:r>
            <a:r>
              <a:rPr b="1" lang="kk-KZ" sz="1400" strike="noStrike" u="none">
                <a:solidFill>
                  <a:srgbClr val="2e77e2"/>
                </a:solidFill>
                <a:uFillTx/>
                <a:latin typeface="Tahoma"/>
                <a:ea typeface="Tahoma"/>
              </a:rPr>
              <a:t>«Мырқымбай» өлеңін</a:t>
            </a:r>
            <a:r>
              <a:rPr b="0" lang="kk-KZ" sz="1400" strike="noStrike" u="none">
                <a:solidFill>
                  <a:srgbClr val="2e77e2"/>
                </a:solidFill>
                <a:uFillTx/>
                <a:latin typeface="Tahoma"/>
                <a:ea typeface="Tahoma"/>
              </a:rPr>
              <a:t> жазып жариялады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1928-1933 жж. </a:t>
            </a:r>
            <a:r>
              <a:rPr b="1" lang="kk-KZ" sz="1400" strike="noStrike" u="none">
                <a:solidFill>
                  <a:srgbClr val="2e77e2"/>
                </a:solidFill>
                <a:uFillTx/>
                <a:latin typeface="Tahoma"/>
                <a:ea typeface="Tahoma"/>
              </a:rPr>
              <a:t>Казгосиздатта саяси редактор</a:t>
            </a:r>
            <a:r>
              <a:rPr b="0" lang="kk-KZ" sz="1400" strike="noStrike" u="none">
                <a:solidFill>
                  <a:srgbClr val="2e77e2"/>
                </a:solidFill>
                <a:uFillTx/>
                <a:latin typeface="Tahoma"/>
                <a:ea typeface="Tahoma"/>
              </a:rPr>
              <a:t> қызметінде болды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1930 ж. </a:t>
            </a:r>
            <a:r>
              <a:rPr b="1" lang="kk-KZ" sz="1400" strike="noStrike" u="none">
                <a:solidFill>
                  <a:srgbClr val="2e77e2"/>
                </a:solidFill>
                <a:uFillTx/>
                <a:latin typeface="Tahoma"/>
                <a:ea typeface="Tahoma"/>
              </a:rPr>
              <a:t>«Даудың басы – Дайрабайдың көк сиыры» әңгімесі</a:t>
            </a:r>
            <a:r>
              <a:rPr b="0" lang="kk-KZ" sz="1400" strike="noStrike" u="none">
                <a:solidFill>
                  <a:srgbClr val="2e77e2"/>
                </a:solidFill>
                <a:uFillTx/>
                <a:latin typeface="Tahoma"/>
                <a:ea typeface="Tahoma"/>
              </a:rPr>
              <a:t> жарық көрді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1932 ж. </a:t>
            </a:r>
            <a:r>
              <a:rPr b="1" lang="kk-KZ" sz="1400" strike="noStrike" u="none">
                <a:solidFill>
                  <a:srgbClr val="2e77e2"/>
                </a:solidFill>
                <a:uFillTx/>
                <a:latin typeface="Tahoma"/>
                <a:ea typeface="Tahoma"/>
              </a:rPr>
              <a:t>«Қанжар» атты өлеңдер</a:t>
            </a:r>
            <a:r>
              <a:rPr b="0" lang="kk-KZ" sz="1400" strike="noStrike" u="none">
                <a:solidFill>
                  <a:srgbClr val="2e77e2"/>
                </a:solidFill>
                <a:uFillTx/>
                <a:latin typeface="Tahoma"/>
                <a:ea typeface="Tahoma"/>
              </a:rPr>
              <a:t> </a:t>
            </a:r>
            <a:r>
              <a:rPr b="1" lang="kk-KZ" sz="1400" strike="noStrike" u="none">
                <a:solidFill>
                  <a:srgbClr val="2e77e2"/>
                </a:solidFill>
                <a:uFillTx/>
                <a:latin typeface="Tahoma"/>
                <a:ea typeface="Tahoma"/>
              </a:rPr>
              <a:t>жинағы </a:t>
            </a:r>
            <a:r>
              <a:rPr b="0" lang="kk-KZ" sz="1400" strike="noStrike" u="none">
                <a:solidFill>
                  <a:srgbClr val="2e77e2"/>
                </a:solidFill>
                <a:uFillTx/>
                <a:latin typeface="Tahoma"/>
                <a:ea typeface="Tahoma"/>
              </a:rPr>
              <a:t>шықты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1933 ж. шығармаларының </a:t>
            </a:r>
            <a:r>
              <a:rPr b="1" lang="kk-KZ" sz="1400" strike="noStrike" u="none">
                <a:solidFill>
                  <a:srgbClr val="2e77e2"/>
                </a:solidFill>
                <a:uFillTx/>
                <a:latin typeface="Tahoma"/>
                <a:ea typeface="Tahoma"/>
              </a:rPr>
              <a:t>толық төрт томдығы</a:t>
            </a:r>
            <a:r>
              <a:rPr b="0" lang="kk-KZ" sz="1400" strike="noStrike" u="none">
                <a:solidFill>
                  <a:srgbClr val="2e77e2"/>
                </a:solidFill>
                <a:uFillTx/>
                <a:latin typeface="Tahoma"/>
                <a:ea typeface="Tahoma"/>
              </a:rPr>
              <a:t> басыла бастады,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1934-1936 жж. </a:t>
            </a:r>
            <a:r>
              <a:rPr b="1" lang="kk-KZ" sz="1400" strike="noStrike" u="none">
                <a:solidFill>
                  <a:srgbClr val="2e77e2"/>
                </a:solidFill>
                <a:uFillTx/>
                <a:latin typeface="Tahoma"/>
                <a:ea typeface="Tahoma"/>
              </a:rPr>
              <a:t>«Қазақ әдебиеті»</a:t>
            </a:r>
            <a:r>
              <a:rPr b="0" lang="kk-KZ" sz="1400" strike="noStrike" u="none">
                <a:solidFill>
                  <a:srgbClr val="2e77e2"/>
                </a:solidFill>
                <a:uFillTx/>
                <a:latin typeface="Tahoma"/>
                <a:ea typeface="Tahoma"/>
              </a:rPr>
              <a:t> газетінің жауапты редакторы, </a:t>
            </a:r>
            <a:r>
              <a:rPr b="1" lang="kk-KZ" sz="1400" strike="noStrike" u="none">
                <a:solidFill>
                  <a:srgbClr val="2e77e2"/>
                </a:solidFill>
                <a:uFillTx/>
                <a:latin typeface="Tahoma"/>
                <a:ea typeface="Tahoma"/>
              </a:rPr>
              <a:t>«Социалды Қазақстан»</a:t>
            </a:r>
            <a:r>
              <a:rPr b="0" lang="kk-KZ" sz="1400" strike="noStrike" u="none">
                <a:solidFill>
                  <a:srgbClr val="2e77e2"/>
                </a:solidFill>
                <a:uFillTx/>
                <a:latin typeface="Tahoma"/>
                <a:ea typeface="Tahoma"/>
              </a:rPr>
              <a:t> газетінің қызметкері болды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1936 ж. Мәскеудегі онкүндікте </a:t>
            </a:r>
            <a:r>
              <a:rPr b="1" lang="kk-KZ" sz="1400" strike="noStrike" u="none">
                <a:solidFill>
                  <a:srgbClr val="2e77e2"/>
                </a:solidFill>
                <a:uFillTx/>
                <a:latin typeface="Tahoma"/>
                <a:ea typeface="Tahoma"/>
              </a:rPr>
              <a:t>«Жалбыр» операсы сахналанды</a:t>
            </a:r>
            <a:r>
              <a:rPr b="0" lang="kk-KZ" sz="1400" strike="noStrike" u="none">
                <a:solidFill>
                  <a:srgbClr val="2e77e2"/>
                </a:solidFill>
                <a:uFillTx/>
                <a:latin typeface="Tahoma"/>
                <a:ea typeface="Tahoma"/>
              </a:rPr>
              <a:t>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1937 ж. алғашқы қазақ киносы </a:t>
            </a:r>
            <a:r>
              <a:rPr b="1" lang="kk-KZ" sz="1400" strike="noStrike" u="none">
                <a:solidFill>
                  <a:srgbClr val="2e77e2"/>
                </a:solidFill>
                <a:uFillTx/>
                <a:latin typeface="Tahoma"/>
                <a:ea typeface="Tahoma"/>
              </a:rPr>
              <a:t>«Амангелді» фильмінің сценариін</a:t>
            </a:r>
            <a:r>
              <a:rPr b="0" lang="kk-KZ" sz="1400" strike="noStrike" u="none">
                <a:solidFill>
                  <a:srgbClr val="2e77e2"/>
                </a:solidFill>
                <a:uFillTx/>
                <a:latin typeface="Tahoma"/>
                <a:ea typeface="Tahoma"/>
              </a:rPr>
              <a:t> жазды </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Tahoma"/>
                <a:ea typeface="Tahoma"/>
              </a:rPr>
              <a:t>Жалған жаламен тұтқындалып, </a:t>
            </a:r>
            <a:r>
              <a:rPr b="1" lang="kk-KZ" sz="1400" strike="noStrike" u="none">
                <a:solidFill>
                  <a:srgbClr val="2e77e2"/>
                </a:solidFill>
                <a:uFillTx/>
                <a:latin typeface="Tahoma"/>
                <a:ea typeface="Tahoma"/>
              </a:rPr>
              <a:t>«халық жауы» ретінде атылды</a:t>
            </a:r>
            <a:endParaRPr b="0" lang="ru-RU" sz="1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400" strike="noStrike" u="none">
              <a:solidFill>
                <a:srgbClr val="000000"/>
              </a:solidFill>
              <a:uFillTx/>
              <a:latin typeface="Calibri"/>
            </a:endParaRPr>
          </a:p>
        </p:txBody>
      </p:sp>
      <p:sp>
        <p:nvSpPr>
          <p:cNvPr id="50" name="Прямоугольник 3"/>
          <p:cNvSpPr/>
          <p:nvPr/>
        </p:nvSpPr>
        <p:spPr>
          <a:xfrm>
            <a:off x="5537160" y="1135080"/>
            <a:ext cx="6095880" cy="51444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200" strike="noStrike" u="none">
                <a:solidFill>
                  <a:srgbClr val="000000"/>
                </a:solidFill>
                <a:uFillTx/>
                <a:latin typeface="Tahoma"/>
                <a:ea typeface="Tahoma"/>
              </a:rPr>
              <a:t> </a:t>
            </a:r>
            <a:endParaRPr b="0" lang="ru-RU" sz="12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1200" strike="noStrike" u="none">
                <a:solidFill>
                  <a:srgbClr val="000000"/>
                </a:solidFill>
                <a:uFillTx/>
                <a:latin typeface="Tahoma"/>
                <a:ea typeface="Tahoma"/>
              </a:rPr>
              <a:t> </a:t>
            </a:r>
            <a:endParaRPr b="0" lang="ru-RU" sz="1200" strike="noStrike" u="none">
              <a:solidFill>
                <a:srgbClr val="000000"/>
              </a:solidFill>
              <a:uFillTx/>
              <a:latin typeface="Calibri"/>
            </a:endParaRPr>
          </a:p>
        </p:txBody>
      </p:sp>
      <p:pic>
        <p:nvPicPr>
          <p:cNvPr id="51" name="Рисунок 4" descr=""/>
          <p:cNvPicPr/>
          <p:nvPr/>
        </p:nvPicPr>
        <p:blipFill>
          <a:blip r:embed="rId2"/>
          <a:stretch/>
        </p:blipFill>
        <p:spPr>
          <a:xfrm>
            <a:off x="8439120" y="58680"/>
            <a:ext cx="3502080" cy="6296040"/>
          </a:xfrm>
          <a:prstGeom prst="rect">
            <a:avLst/>
          </a:prstGeom>
          <a:ln w="0">
            <a:noFill/>
          </a:ln>
        </p:spPr>
      </p:pic>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2" name="Рисунок 48" descr=""/>
          <p:cNvPicPr/>
          <p:nvPr/>
        </p:nvPicPr>
        <p:blipFill>
          <a:blip r:embed="rId1"/>
          <a:stretch/>
        </p:blipFill>
        <p:spPr>
          <a:xfrm>
            <a:off x="652320" y="7978680"/>
            <a:ext cx="200160" cy="203400"/>
          </a:xfrm>
          <a:prstGeom prst="rect">
            <a:avLst/>
          </a:prstGeom>
          <a:ln w="0">
            <a:noFill/>
          </a:ln>
        </p:spPr>
      </p:pic>
      <p:sp>
        <p:nvSpPr>
          <p:cNvPr id="53" name="object 2"/>
          <p:cNvSpPr/>
          <p:nvPr/>
        </p:nvSpPr>
        <p:spPr>
          <a:xfrm>
            <a:off x="1440" y="-14400"/>
            <a:ext cx="12190680" cy="978120"/>
          </a:xfrm>
          <a:custGeom>
            <a:avLst/>
            <a:gdLst>
              <a:gd name="textAreaLeft" fmla="*/ 0 w 12190680"/>
              <a:gd name="textAreaRight" fmla="*/ 12191040 w 121906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54"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55"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56" name="Google Shape;77;p1"/>
          <p:cNvCxnSpPr/>
          <p:nvPr/>
        </p:nvCxnSpPr>
        <p:spPr>
          <a:xfrm>
            <a:off x="212400" y="6621120"/>
            <a:ext cx="11729160" cy="26280"/>
          </a:xfrm>
          <a:prstGeom prst="straightConnector1">
            <a:avLst/>
          </a:prstGeom>
          <a:ln w="57240">
            <a:solidFill>
              <a:srgbClr val="33cccc"/>
            </a:solidFill>
            <a:miter/>
          </a:ln>
        </p:spPr>
      </p:cxnSp>
      <p:cxnSp>
        <p:nvCxnSpPr>
          <p:cNvPr id="57" name="Google Shape;78;p1"/>
          <p:cNvCxnSpPr/>
          <p:nvPr/>
        </p:nvCxnSpPr>
        <p:spPr>
          <a:xfrm>
            <a:off x="757080" y="6364080"/>
            <a:ext cx="10694160" cy="37080"/>
          </a:xfrm>
          <a:prstGeom prst="straightConnector1">
            <a:avLst/>
          </a:prstGeom>
          <a:ln w="38160">
            <a:solidFill>
              <a:srgbClr val="4472c4"/>
            </a:solidFill>
            <a:miter/>
          </a:ln>
        </p:spPr>
      </p:cxnSp>
      <p:pic>
        <p:nvPicPr>
          <p:cNvPr id="58" name="Объект 20" descr=""/>
          <p:cNvPicPr/>
          <p:nvPr/>
        </p:nvPicPr>
        <p:blipFill>
          <a:blip r:embed="rId2"/>
          <a:stretch/>
        </p:blipFill>
        <p:spPr>
          <a:xfrm>
            <a:off x="1536840" y="19080"/>
            <a:ext cx="8770680" cy="6815160"/>
          </a:xfrm>
          <a:prstGeom prst="rect">
            <a:avLst/>
          </a:prstGeom>
          <a:ln w="0">
            <a:noFill/>
          </a:ln>
        </p:spPr>
      </p:pic>
      <p:sp>
        <p:nvSpPr>
          <p:cNvPr id="59" name="TextBox 1"/>
          <p:cNvSpPr/>
          <p:nvPr/>
        </p:nvSpPr>
        <p:spPr>
          <a:xfrm>
            <a:off x="3699000" y="4137120"/>
            <a:ext cx="424944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ahoma"/>
                <a:ea typeface="Tahoma"/>
              </a:rPr>
              <a:t>ШЫҒАРМАШЫЛЫҒЫ </a:t>
            </a:r>
            <a:endParaRPr b="0" lang="ru-RU" sz="24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Рисунок 48" descr=""/>
          <p:cNvPicPr/>
          <p:nvPr/>
        </p:nvPicPr>
        <p:blipFill>
          <a:blip r:embed="rId1"/>
          <a:stretch/>
        </p:blipFill>
        <p:spPr>
          <a:xfrm>
            <a:off x="652320" y="7978680"/>
            <a:ext cx="200160" cy="203400"/>
          </a:xfrm>
          <a:prstGeom prst="rect">
            <a:avLst/>
          </a:prstGeom>
          <a:ln w="0">
            <a:noFill/>
          </a:ln>
        </p:spPr>
      </p:pic>
      <p:sp>
        <p:nvSpPr>
          <p:cNvPr id="61" name="object 2"/>
          <p:cNvSpPr/>
          <p:nvPr/>
        </p:nvSpPr>
        <p:spPr>
          <a:xfrm>
            <a:off x="1440" y="-14400"/>
            <a:ext cx="12190680" cy="978120"/>
          </a:xfrm>
          <a:custGeom>
            <a:avLst/>
            <a:gdLst>
              <a:gd name="textAreaLeft" fmla="*/ 0 w 12190680"/>
              <a:gd name="textAreaRight" fmla="*/ 12191040 w 121906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6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6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64" name="Google Shape;77;p1"/>
          <p:cNvCxnSpPr/>
          <p:nvPr/>
        </p:nvCxnSpPr>
        <p:spPr>
          <a:xfrm>
            <a:off x="212400" y="6621120"/>
            <a:ext cx="11729160" cy="26280"/>
          </a:xfrm>
          <a:prstGeom prst="straightConnector1">
            <a:avLst/>
          </a:prstGeom>
          <a:ln w="57240">
            <a:solidFill>
              <a:srgbClr val="33cccc"/>
            </a:solidFill>
            <a:miter/>
          </a:ln>
        </p:spPr>
      </p:cxnSp>
      <p:cxnSp>
        <p:nvCxnSpPr>
          <p:cNvPr id="65" name="Google Shape;78;p1"/>
          <p:cNvCxnSpPr/>
          <p:nvPr/>
        </p:nvCxnSpPr>
        <p:spPr>
          <a:xfrm>
            <a:off x="757080" y="6364080"/>
            <a:ext cx="10694160" cy="37080"/>
          </a:xfrm>
          <a:prstGeom prst="straightConnector1">
            <a:avLst/>
          </a:prstGeom>
          <a:ln w="38160">
            <a:solidFill>
              <a:srgbClr val="4472c4"/>
            </a:solidFill>
            <a:miter/>
          </a:ln>
        </p:spPr>
      </p:cxnSp>
      <p:sp>
        <p:nvSpPr>
          <p:cNvPr id="66" name="Прямоугольник 10"/>
          <p:cNvSpPr/>
          <p:nvPr/>
        </p:nvSpPr>
        <p:spPr>
          <a:xfrm>
            <a:off x="5222880" y="243000"/>
            <a:ext cx="6095880" cy="51444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2f2f2"/>
                </a:solidFill>
                <a:uFillTx/>
                <a:latin typeface="Tahoma"/>
                <a:ea typeface="Tahoma"/>
              </a:rPr>
              <a:t>Жазушының бүркеншік есімдері</a:t>
            </a:r>
            <a:endParaRPr b="0" lang="ru-RU" sz="2400" strike="noStrike" u="none">
              <a:solidFill>
                <a:srgbClr val="000000"/>
              </a:solidFill>
              <a:uFillTx/>
              <a:latin typeface="Calibri"/>
            </a:endParaRPr>
          </a:p>
        </p:txBody>
      </p:sp>
      <p:pic>
        <p:nvPicPr>
          <p:cNvPr id="67" name="Рисунок 6" descr=""/>
          <p:cNvPicPr/>
          <p:nvPr/>
        </p:nvPicPr>
        <p:blipFill>
          <a:blip r:embed="rId2"/>
          <a:stretch/>
        </p:blipFill>
        <p:spPr>
          <a:xfrm>
            <a:off x="8402760" y="1074600"/>
            <a:ext cx="3398760" cy="5435640"/>
          </a:xfrm>
          <a:prstGeom prst="rect">
            <a:avLst/>
          </a:prstGeom>
          <a:ln w="0">
            <a:noFill/>
          </a:ln>
        </p:spPr>
      </p:pic>
      <p:pic>
        <p:nvPicPr>
          <p:cNvPr id="68" name="Рисунок 1" descr=""/>
          <p:cNvPicPr/>
          <p:nvPr/>
        </p:nvPicPr>
        <p:blipFill>
          <a:blip r:embed="rId3"/>
          <a:stretch/>
        </p:blipFill>
        <p:spPr>
          <a:xfrm>
            <a:off x="210960" y="136440"/>
            <a:ext cx="4213440" cy="6373800"/>
          </a:xfrm>
          <a:prstGeom prst="rect">
            <a:avLst/>
          </a:prstGeom>
          <a:ln w="0">
            <a:noFill/>
          </a:ln>
        </p:spPr>
      </p:pic>
      <p:pic>
        <p:nvPicPr>
          <p:cNvPr id="69" name="Рисунок 2" descr=""/>
          <p:cNvPicPr/>
          <p:nvPr/>
        </p:nvPicPr>
        <p:blipFill>
          <a:blip r:embed="rId4"/>
          <a:stretch/>
        </p:blipFill>
        <p:spPr>
          <a:xfrm>
            <a:off x="4745160" y="1085760"/>
            <a:ext cx="3306600" cy="5424480"/>
          </a:xfrm>
          <a:prstGeom prst="rect">
            <a:avLst/>
          </a:prstGeom>
          <a:ln w="0">
            <a:noFill/>
          </a:ln>
        </p:spPr>
      </p:pic>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0" name="Рисунок 48" descr=""/>
          <p:cNvPicPr/>
          <p:nvPr/>
        </p:nvPicPr>
        <p:blipFill>
          <a:blip r:embed="rId1"/>
          <a:stretch/>
        </p:blipFill>
        <p:spPr>
          <a:xfrm>
            <a:off x="652320" y="7978680"/>
            <a:ext cx="200160" cy="203400"/>
          </a:xfrm>
          <a:prstGeom prst="rect">
            <a:avLst/>
          </a:prstGeom>
          <a:ln w="0">
            <a:noFill/>
          </a:ln>
        </p:spPr>
      </p:pic>
      <p:sp>
        <p:nvSpPr>
          <p:cNvPr id="71" name="object 2"/>
          <p:cNvSpPr/>
          <p:nvPr/>
        </p:nvSpPr>
        <p:spPr>
          <a:xfrm>
            <a:off x="1440" y="-14400"/>
            <a:ext cx="12190680" cy="978120"/>
          </a:xfrm>
          <a:custGeom>
            <a:avLst/>
            <a:gdLst>
              <a:gd name="textAreaLeft" fmla="*/ 0 w 12190680"/>
              <a:gd name="textAreaRight" fmla="*/ 12191040 w 12190680"/>
              <a:gd name="textAreaTop" fmla="*/ 0 h 978120"/>
              <a:gd name="textAreaBottom" fmla="*/ 978480 h 978120"/>
            </a:gdLst>
            <a:ahLst/>
            <a:rect l="textAreaLeft" t="textAreaTop" r="textAreaRight" b="textAreaBottom"/>
            <a:pathLst>
              <a:path w="15238094" h="1221740">
                <a:moveTo>
                  <a:pt x="0" y="1221663"/>
                </a:moveTo>
                <a:lnTo>
                  <a:pt x="15237736" y="1221663"/>
                </a:lnTo>
                <a:lnTo>
                  <a:pt x="15237736" y="0"/>
                </a:lnTo>
                <a:lnTo>
                  <a:pt x="0" y="0"/>
                </a:lnTo>
                <a:lnTo>
                  <a:pt x="0" y="1221663"/>
                </a:lnTo>
                <a:close/>
              </a:path>
            </a:pathLst>
          </a:custGeom>
          <a:solidFill>
            <a:srgbClr val="2e77e2"/>
          </a:solidFill>
          <a:ln w="0">
            <a:noFill/>
          </a:ln>
        </p:spPr>
        <p:style>
          <a:lnRef idx="0"/>
          <a:fillRef idx="0"/>
          <a:effectRef idx="0"/>
          <a:fontRef idx="minor"/>
        </p:style>
        <p:txBody>
          <a:bodyPr lIns="0" rIns="0" tIns="0" bIns="0" anchor="t">
            <a:noAutofit/>
          </a:bodyPr>
          <a:p>
            <a:endParaRPr b="0" lang="ru-RU" sz="1800" strike="noStrike" u="none">
              <a:solidFill>
                <a:srgbClr val="000000"/>
              </a:solidFill>
              <a:uFillTx/>
              <a:latin typeface="Calibri"/>
            </a:endParaRPr>
          </a:p>
        </p:txBody>
      </p:sp>
      <p:sp>
        <p:nvSpPr>
          <p:cNvPr id="72"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73"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74" name="Google Shape;77;p1"/>
          <p:cNvCxnSpPr/>
          <p:nvPr/>
        </p:nvCxnSpPr>
        <p:spPr>
          <a:xfrm>
            <a:off x="212400" y="6621120"/>
            <a:ext cx="11729160" cy="26280"/>
          </a:xfrm>
          <a:prstGeom prst="straightConnector1">
            <a:avLst/>
          </a:prstGeom>
          <a:ln w="57240">
            <a:solidFill>
              <a:srgbClr val="33cccc"/>
            </a:solidFill>
            <a:miter/>
          </a:ln>
        </p:spPr>
      </p:cxnSp>
      <p:cxnSp>
        <p:nvCxnSpPr>
          <p:cNvPr id="75" name="Google Shape;78;p1"/>
          <p:cNvCxnSpPr/>
          <p:nvPr/>
        </p:nvCxnSpPr>
        <p:spPr>
          <a:xfrm>
            <a:off x="757080" y="6364080"/>
            <a:ext cx="10694160" cy="37080"/>
          </a:xfrm>
          <a:prstGeom prst="straightConnector1">
            <a:avLst/>
          </a:prstGeom>
          <a:ln w="38160">
            <a:solidFill>
              <a:srgbClr val="4472c4"/>
            </a:solidFill>
            <a:miter/>
          </a:ln>
        </p:spPr>
      </p:cxnSp>
      <p:sp>
        <p:nvSpPr>
          <p:cNvPr id="76" name="Прямоугольник 1"/>
          <p:cNvSpPr/>
          <p:nvPr/>
        </p:nvSpPr>
        <p:spPr>
          <a:xfrm>
            <a:off x="625320" y="1596960"/>
            <a:ext cx="6096240" cy="283716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e77e2"/>
                </a:solidFill>
                <a:uFillTx/>
                <a:latin typeface="Tahoma"/>
                <a:ea typeface="Tahoma"/>
              </a:rPr>
              <a:t>Бейімбет Майлин</a:t>
            </a:r>
            <a:r>
              <a:rPr b="0" lang="ru-RU" sz="1800" strike="noStrike" u="none">
                <a:solidFill>
                  <a:srgbClr val="2e77e2"/>
                </a:solidFill>
                <a:uFillTx/>
                <a:latin typeface="Tahoma"/>
                <a:ea typeface="Tahoma"/>
              </a:rPr>
              <a:t> 1937 жылы жазықсыз тұтқындалып, қызыл қырғын саяси репрессияның кесірінен 1938 жылдың 26 ақпанында сұраусыз атылды.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Tahoma"/>
                <a:ea typeface="Tahoma"/>
              </a:rPr>
              <a:t>Бейімбеттің өмірі мен шығармашылығын жан-жақты зерттеген Тоқтар Бейісқұловтың көрсетуінше, әйгілі жазушыны айыптайтын сот отырысы 26 ақпанда 12.30-да басталып, 12.45-те аяқталған. </a:t>
            </a:r>
            <a:endParaRPr b="0" lang="ru-RU" sz="18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77" name="Рисунок 2" descr=""/>
          <p:cNvPicPr/>
          <p:nvPr/>
        </p:nvPicPr>
        <p:blipFill>
          <a:blip r:embed="rId2"/>
          <a:stretch/>
        </p:blipFill>
        <p:spPr>
          <a:xfrm>
            <a:off x="7013520" y="1689120"/>
            <a:ext cx="4927680" cy="3530520"/>
          </a:xfrm>
          <a:prstGeom prst="rect">
            <a:avLst/>
          </a:prstGeom>
          <a:ln w="0">
            <a:noFill/>
          </a:ln>
        </p:spPr>
      </p:pic>
      <p:sp>
        <p:nvSpPr>
          <p:cNvPr id="78" name="Прямоугольник 1"/>
          <p:cNvSpPr/>
          <p:nvPr/>
        </p:nvSpPr>
        <p:spPr>
          <a:xfrm>
            <a:off x="1730520" y="4365720"/>
            <a:ext cx="5018040" cy="91692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800" strike="noStrike" u="none">
                <a:solidFill>
                  <a:srgbClr val="2e77e2"/>
                </a:solidFill>
                <a:uFillTx/>
                <a:latin typeface="Tahoma"/>
                <a:ea typeface="Tahoma"/>
              </a:rPr>
              <a:t>Ұлттық әдебиет классигінің өмірін жалғыз оққа байлаған үш-ақ адамның шешіміне небары 15 минут уақыт кеткен. </a:t>
            </a:r>
            <a:endParaRPr b="0" lang="ru-RU" sz="1800" strike="noStrike" u="none">
              <a:solidFill>
                <a:srgbClr val="000000"/>
              </a:solidFill>
              <a:uFillTx/>
              <a:latin typeface="Calibri"/>
            </a:endParaRPr>
          </a:p>
        </p:txBody>
      </p:sp>
      <p:sp>
        <p:nvSpPr>
          <p:cNvPr id="79" name="Прямоугольник 2"/>
          <p:cNvSpPr/>
          <p:nvPr/>
        </p:nvSpPr>
        <p:spPr>
          <a:xfrm>
            <a:off x="1243080" y="4227480"/>
            <a:ext cx="484200" cy="119124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7200" strike="noStrike" u="none">
                <a:solidFill>
                  <a:srgbClr val="ff0000"/>
                </a:solidFill>
                <a:uFillTx/>
                <a:latin typeface="Tahoma"/>
                <a:ea typeface="Tahoma"/>
              </a:rPr>
              <a:t>!</a:t>
            </a:r>
            <a:endParaRPr b="0" lang="ru-RU" sz="7200" strike="noStrike" u="none">
              <a:solidFill>
                <a:srgbClr val="000000"/>
              </a:solidFill>
              <a:uFillTx/>
              <a:latin typeface="Calibri"/>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object 2"/>
          <p:cNvSpPr/>
          <p:nvPr/>
        </p:nvSpPr>
        <p:spPr>
          <a:xfrm rot="5400000">
            <a:off x="-113760" y="1659240"/>
            <a:ext cx="5414760" cy="375948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p:txBody>
      </p:sp>
      <p:pic>
        <p:nvPicPr>
          <p:cNvPr id="81" name="Рисунок 48" descr=""/>
          <p:cNvPicPr/>
          <p:nvPr/>
        </p:nvPicPr>
        <p:blipFill>
          <a:blip r:embed="rId1"/>
          <a:stretch/>
        </p:blipFill>
        <p:spPr>
          <a:xfrm>
            <a:off x="652320" y="7978680"/>
            <a:ext cx="200160" cy="203400"/>
          </a:xfrm>
          <a:prstGeom prst="rect">
            <a:avLst/>
          </a:prstGeom>
          <a:ln w="0">
            <a:noFill/>
          </a:ln>
        </p:spPr>
      </p:pic>
      <p:sp>
        <p:nvSpPr>
          <p:cNvPr id="82" name="object 2"/>
          <p:cNvSpPr/>
          <p:nvPr/>
        </p:nvSpPr>
        <p:spPr>
          <a:xfrm>
            <a:off x="1440" y="-12600"/>
            <a:ext cx="12190680" cy="977760"/>
          </a:xfrm>
          <a:prstGeom prst="pie">
            <a:avLst/>
          </a:prstGeom>
          <a:solidFill>
            <a:srgbClr val="2e77e2"/>
          </a:solidFill>
          <a:ln w="0">
            <a:noFill/>
          </a:ln>
        </p:spPr>
        <p:style>
          <a:lnRef idx="0"/>
          <a:fillRef idx="0"/>
          <a:effectRef idx="0"/>
          <a:fontRef idx="minor"/>
        </p:style>
        <p:txBody>
          <a:bodyPr lIns="0" rIns="0" tIns="0" bIns="0" anchor="t">
            <a:no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Calibri"/>
              </a:rPr>
              <a:t>!</a:t>
            </a:r>
            <a:endParaRPr b="0" lang="ru-RU" sz="1800" strike="noStrike" u="none">
              <a:solidFill>
                <a:srgbClr val="000000"/>
              </a:solidFill>
              <a:uFillTx/>
              <a:latin typeface="Calibri"/>
            </a:endParaRPr>
          </a:p>
        </p:txBody>
      </p:sp>
      <p:sp>
        <p:nvSpPr>
          <p:cNvPr id="83" name="Прямоугольник 73"/>
          <p:cNvSpPr/>
          <p:nvPr/>
        </p:nvSpPr>
        <p:spPr>
          <a:xfrm>
            <a:off x="4349880" y="1343160"/>
            <a:ext cx="1573200" cy="82548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37 </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Частных детских</a:t>
            </a:r>
            <a:endParaRPr b="0" lang="ru-RU" sz="12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сада</a:t>
            </a:r>
            <a:endParaRPr b="0" lang="ru-RU" sz="1200" strike="noStrike" u="none">
              <a:solidFill>
                <a:srgbClr val="000000"/>
              </a:solidFill>
              <a:uFillTx/>
              <a:latin typeface="Calibri"/>
            </a:endParaRPr>
          </a:p>
        </p:txBody>
      </p:sp>
      <p:sp>
        <p:nvSpPr>
          <p:cNvPr id="84" name="Прямоугольник 74"/>
          <p:cNvSpPr/>
          <p:nvPr/>
        </p:nvSpPr>
        <p:spPr>
          <a:xfrm>
            <a:off x="5942160" y="1309680"/>
            <a:ext cx="1571400" cy="64260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2400" strike="noStrike" u="none">
                <a:solidFill>
                  <a:srgbClr val="ffffff"/>
                </a:solidFill>
                <a:uFillTx/>
                <a:latin typeface="Neo Sans Cyr"/>
              </a:rPr>
              <a:t>43</a:t>
            </a:r>
            <a:endParaRPr b="0" lang="ru-RU" sz="2400" strike="noStrike" u="none">
              <a:solidFill>
                <a:srgbClr val="000000"/>
              </a:solidFill>
              <a:uFillTx/>
              <a:latin typeface="Calibri"/>
            </a:endParaRPr>
          </a:p>
          <a:p>
            <a:pPr algn="ctr">
              <a:lnSpc>
                <a:spcPct val="100000"/>
              </a:lnSpc>
              <a:tabLst>
                <a:tab algn="l" pos="0"/>
                <a:tab algn="l" pos="455760"/>
                <a:tab algn="l" pos="911160"/>
                <a:tab algn="l" pos="1366920"/>
                <a:tab algn="l" pos="1822320"/>
                <a:tab algn="l" pos="2278080"/>
                <a:tab algn="l" pos="2733840"/>
                <a:tab algn="l" pos="3189240"/>
                <a:tab algn="l" pos="3645000"/>
                <a:tab algn="l" pos="4100400"/>
                <a:tab algn="l" pos="4556160"/>
                <a:tab algn="l" pos="5011560"/>
                <a:tab algn="l" pos="5467320"/>
                <a:tab algn="l" pos="5923080"/>
                <a:tab algn="l" pos="6378480"/>
                <a:tab algn="l" pos="6834240"/>
                <a:tab algn="l" pos="7289640"/>
                <a:tab algn="l" pos="7745400"/>
                <a:tab algn="l" pos="8201160"/>
                <a:tab algn="l" pos="8656560"/>
                <a:tab algn="l" pos="9112320"/>
              </a:tabLst>
            </a:pPr>
            <a:r>
              <a:rPr b="0" lang="ru-RU" sz="1200" strike="noStrike" u="none">
                <a:solidFill>
                  <a:srgbClr val="ffffff"/>
                </a:solidFill>
                <a:uFillTx/>
                <a:latin typeface="Neo Sans Cyr"/>
              </a:rPr>
              <a:t>Мини-центра</a:t>
            </a:r>
            <a:endParaRPr b="0" lang="ru-RU" sz="1200" strike="noStrike" u="none">
              <a:solidFill>
                <a:srgbClr val="000000"/>
              </a:solidFill>
              <a:uFillTx/>
              <a:latin typeface="Calibri"/>
            </a:endParaRPr>
          </a:p>
        </p:txBody>
      </p:sp>
      <p:cxnSp>
        <p:nvCxnSpPr>
          <p:cNvPr id="85" name="Google Shape;77;p1"/>
          <p:cNvCxnSpPr/>
          <p:nvPr/>
        </p:nvCxnSpPr>
        <p:spPr>
          <a:xfrm>
            <a:off x="212400" y="6621120"/>
            <a:ext cx="11729160" cy="26280"/>
          </a:xfrm>
          <a:prstGeom prst="straightConnector1">
            <a:avLst/>
          </a:prstGeom>
          <a:ln w="57240">
            <a:solidFill>
              <a:srgbClr val="33cccc"/>
            </a:solidFill>
            <a:miter/>
          </a:ln>
        </p:spPr>
      </p:cxnSp>
      <p:cxnSp>
        <p:nvCxnSpPr>
          <p:cNvPr id="86" name="Google Shape;78;p1"/>
          <p:cNvCxnSpPr/>
          <p:nvPr/>
        </p:nvCxnSpPr>
        <p:spPr>
          <a:xfrm>
            <a:off x="757080" y="6364080"/>
            <a:ext cx="10694160" cy="37080"/>
          </a:xfrm>
          <a:prstGeom prst="straightConnector1">
            <a:avLst/>
          </a:prstGeom>
          <a:ln w="57240">
            <a:solidFill>
              <a:srgbClr val="0070c0"/>
            </a:solidFill>
            <a:miter/>
          </a:ln>
        </p:spPr>
      </p:cxnSp>
      <p:sp>
        <p:nvSpPr>
          <p:cNvPr id="87" name="TextBox 8"/>
          <p:cNvSpPr/>
          <p:nvPr/>
        </p:nvSpPr>
        <p:spPr>
          <a:xfrm>
            <a:off x="1074600" y="12852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ffffff"/>
                </a:solidFill>
                <a:uFillTx/>
                <a:latin typeface="Tahoma"/>
                <a:ea typeface="Tahoma"/>
              </a:rPr>
              <a:t>Жадыңызда болсын!</a:t>
            </a:r>
            <a:endParaRPr b="0" lang="ru-RU" sz="2400" strike="noStrike" u="none">
              <a:solidFill>
                <a:srgbClr val="000000"/>
              </a:solidFill>
              <a:uFillTx/>
              <a:latin typeface="Calibri"/>
            </a:endParaRPr>
          </a:p>
        </p:txBody>
      </p:sp>
      <p:sp>
        <p:nvSpPr>
          <p:cNvPr id="88" name="Прямоугольник 9"/>
          <p:cNvSpPr/>
          <p:nvPr/>
        </p:nvSpPr>
        <p:spPr>
          <a:xfrm>
            <a:off x="874800" y="1184400"/>
            <a:ext cx="3456000" cy="4824360"/>
          </a:xfrm>
          <a:prstGeom prst="rect">
            <a:avLst/>
          </a:prstGeom>
          <a:noFill/>
          <a:ln w="0">
            <a:noFill/>
          </a:ln>
        </p:spPr>
        <p:style>
          <a:lnRef idx="0"/>
          <a:fillRef idx="0"/>
          <a:effectRef idx="0"/>
          <a:fontRef idx="minor"/>
        </p:style>
        <p:txBody>
          <a:bodyPr lIns="90000" rIns="90000" tIns="46800" bIns="46800" anchor="t">
            <a:spAutoFit/>
          </a:bodyPr>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ahoma"/>
                <a:ea typeface="Tahoma"/>
              </a:rPr>
              <a:t>•</a:t>
            </a:r>
            <a:r>
              <a:rPr b="0" lang="kk-KZ" sz="1800" strike="noStrike" u="none">
                <a:solidFill>
                  <a:srgbClr val="2e77e2"/>
                </a:solidFill>
                <a:uFillTx/>
                <a:latin typeface="Tahoma"/>
                <a:ea typeface="Tahoma"/>
              </a:rPr>
              <a:t>  </a:t>
            </a:r>
            <a:r>
              <a:rPr b="0" lang="kk-KZ" sz="1800" strike="noStrike" u="none">
                <a:solidFill>
                  <a:srgbClr val="ffffff"/>
                </a:solidFill>
                <a:uFillTx/>
                <a:latin typeface="Tahoma"/>
                <a:ea typeface="Tahoma"/>
              </a:rPr>
              <a:t>Ол өте балажан адам болған</a:t>
            </a: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ahoma"/>
                <a:ea typeface="Tahoma"/>
              </a:rPr>
              <a:t>• </a:t>
            </a:r>
            <a:r>
              <a:rPr b="0" lang="kk-KZ" sz="1800" strike="noStrike" u="none">
                <a:solidFill>
                  <a:srgbClr val="ffffff"/>
                </a:solidFill>
                <a:uFillTx/>
                <a:latin typeface="Tahoma"/>
                <a:ea typeface="Tahoma"/>
              </a:rPr>
              <a:t>Шалқасынан жатып домбыра тартуды жақсы көрген</a:t>
            </a: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ahoma"/>
                <a:ea typeface="Tahoma"/>
              </a:rPr>
              <a:t>• </a:t>
            </a:r>
            <a:r>
              <a:rPr b="0" lang="kk-KZ" sz="1800" strike="noStrike" u="none">
                <a:solidFill>
                  <a:srgbClr val="ffffff"/>
                </a:solidFill>
                <a:uFillTx/>
                <a:latin typeface="Tahoma"/>
                <a:ea typeface="Tahoma"/>
              </a:rPr>
              <a:t>Тынымсыз әрі өте көп еңбек еткен қаламгер</a:t>
            </a: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ahoma"/>
                <a:ea typeface="Tahoma"/>
              </a:rPr>
              <a:t>• </a:t>
            </a:r>
            <a:r>
              <a:rPr b="0" lang="kk-KZ" sz="1800" strike="noStrike" u="none">
                <a:solidFill>
                  <a:srgbClr val="ffffff"/>
                </a:solidFill>
                <a:uFillTx/>
                <a:latin typeface="Tahoma"/>
                <a:ea typeface="Tahoma"/>
              </a:rPr>
              <a:t>Қазақ қаламгерлері арасында бүркеншік есімді көп қолданған </a:t>
            </a: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ffffff"/>
                </a:solidFill>
                <a:uFillTx/>
                <a:latin typeface="Tahoma"/>
                <a:ea typeface="Tahoma"/>
              </a:rPr>
              <a:t>• </a:t>
            </a:r>
            <a:r>
              <a:rPr b="0" lang="kk-KZ" sz="1800" strike="noStrike" u="none">
                <a:solidFill>
                  <a:srgbClr val="ffffff"/>
                </a:solidFill>
                <a:uFillTx/>
                <a:latin typeface="Tahoma"/>
                <a:ea typeface="Tahoma"/>
              </a:rPr>
              <a:t>Жазушының жиені «Шиза» фильміне түскен</a:t>
            </a:r>
            <a:endParaRPr b="0" lang="ru-RU" sz="1800" strike="noStrike" u="none">
              <a:solidFill>
                <a:srgbClr val="000000"/>
              </a:solidFill>
              <a:uFillTx/>
              <a:latin typeface="Calibri"/>
            </a:endParaRPr>
          </a:p>
        </p:txBody>
      </p:sp>
      <p:pic>
        <p:nvPicPr>
          <p:cNvPr id="89" name="Рисунок 1" descr=""/>
          <p:cNvPicPr/>
          <p:nvPr/>
        </p:nvPicPr>
        <p:blipFill>
          <a:blip r:embed="rId2"/>
          <a:stretch/>
        </p:blipFill>
        <p:spPr>
          <a:xfrm>
            <a:off x="8480520" y="1052640"/>
            <a:ext cx="3252600" cy="2382840"/>
          </a:xfrm>
          <a:prstGeom prst="rect">
            <a:avLst/>
          </a:prstGeom>
          <a:ln w="0">
            <a:noFill/>
          </a:ln>
        </p:spPr>
      </p:pic>
      <p:pic>
        <p:nvPicPr>
          <p:cNvPr id="90" name="Рисунок 2" descr=""/>
          <p:cNvPicPr/>
          <p:nvPr/>
        </p:nvPicPr>
        <p:blipFill>
          <a:blip r:embed="rId3"/>
          <a:stretch/>
        </p:blipFill>
        <p:spPr>
          <a:xfrm>
            <a:off x="8513640" y="3722760"/>
            <a:ext cx="3219480" cy="2421000"/>
          </a:xfrm>
          <a:prstGeom prst="rect">
            <a:avLst/>
          </a:prstGeom>
          <a:ln w="0">
            <a:noFill/>
          </a:ln>
        </p:spPr>
      </p:pic>
      <p:pic>
        <p:nvPicPr>
          <p:cNvPr id="91" name="Рисунок 3" descr=""/>
          <p:cNvPicPr/>
          <p:nvPr/>
        </p:nvPicPr>
        <p:blipFill>
          <a:blip r:embed="rId4"/>
          <a:stretch/>
        </p:blipFill>
        <p:spPr>
          <a:xfrm>
            <a:off x="4791240" y="3722760"/>
            <a:ext cx="3525840" cy="2421000"/>
          </a:xfrm>
          <a:prstGeom prst="rect">
            <a:avLst/>
          </a:prstGeom>
          <a:ln w="0">
            <a:noFill/>
          </a:ln>
        </p:spPr>
      </p:pic>
      <p:pic>
        <p:nvPicPr>
          <p:cNvPr id="92" name="Рисунок 4" descr=""/>
          <p:cNvPicPr/>
          <p:nvPr/>
        </p:nvPicPr>
        <p:blipFill>
          <a:blip r:embed="rId5"/>
          <a:stretch/>
        </p:blipFill>
        <p:spPr>
          <a:xfrm>
            <a:off x="4791240" y="1106640"/>
            <a:ext cx="3527280" cy="2328840"/>
          </a:xfrm>
          <a:prstGeom prst="rect">
            <a:avLst/>
          </a:prstGeom>
          <a:ln w="0">
            <a:noFill/>
          </a:ln>
        </p:spPr>
      </p:pic>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7275</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котен</cp:lastModifiedBy>
  <cp:lastPrinted>2020-03-24T14:36:16Z</cp:lastPrinted>
  <dcterms:modified xsi:type="dcterms:W3CDTF">2021-01-17T18:22:14Z</dcterms:modified>
  <cp:revision>513</cp:revision>
  <dc:subject/>
  <dc:title>Презентация PowerPoint</dc:title>
</cp:coreProperties>
</file>