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theme/theme1.xml" ContentType="application/vnd.openxmlformats-officedocument.theme+xml"/>
  <Override PartName="/ppt/slideMasters/_rels/slideMaster1.xml.rels" ContentType="application/vnd.openxmlformats-package.relationships+xml"/>
  <Override PartName="/ppt/slideMasters/slideMaster1.xml" ContentType="application/vnd.openxmlformats-officedocument.presentationml.slideMaster+xml"/>
  <Override PartName="/ppt/_rels/presentation.xml.rels" ContentType="application/vnd.openxmlformats-package.relationships+xml"/>
  <Override PartName="/ppt/slideLayouts/_rels/slideLayout1.xml.rels" ContentType="application/vnd.openxmlformats-package.relationships+xml"/>
  <Override PartName="/ppt/slideLayouts/slideLayout1.xml" ContentType="application/vnd.openxmlformats-officedocument.presentationml.slideLayout+xml"/>
  <Override PartName="/ppt/media/image1.jpeg" ContentType="image/jpeg"/>
  <Override PartName="/ppt/media/image2.jpeg" ContentType="image/jpeg"/>
  <Override PartName="/ppt/media/image3.png" ContentType="image/png"/>
  <Override PartName="/ppt/media/image5.jpeg" ContentType="image/jpeg"/>
  <Override PartName="/ppt/media/image4.jpeg" ContentType="image/jpeg"/>
  <Override PartName="/ppt/media/image6.png" ContentType="image/png"/>
  <Override PartName="/ppt/media/image7.png" ContentType="image/png"/>
  <Override PartName="/ppt/slides/slide1.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_rels/slide14.xml.rels" ContentType="application/vnd.openxmlformats-package.relationships+xml"/>
  <Override PartName="/ppt/slides/_rels/slide13.xml.rels" ContentType="application/vnd.openxmlformats-package.relationships+xml"/>
  <Override PartName="/ppt/slides/_rels/slide9.xml.rels" ContentType="application/vnd.openxmlformats-package.relationships+xml"/>
  <Override PartName="/ppt/slides/_rels/slide12.xml.rels" ContentType="application/vnd.openxmlformats-package.relationships+xml"/>
  <Override PartName="/ppt/slides/_rels/slide8.xml.rels" ContentType="application/vnd.openxmlformats-package.relationships+xml"/>
  <Override PartName="/ppt/slides/_rels/slide11.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6.xml" ContentType="application/vnd.openxmlformats-officedocument.presentationml.slide+xml"/>
  <Override PartName="/ppt/slides/slide14.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2193588" cy="6858000"/>
  <p:notesSz cx="6858000" cy="9947275"/>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76FA2409-7BFA-4D55-9153-9FB90D8245AE}" type="slidenum">
              <a:t>&lt;#&gt;</a:t>
            </a:fld>
          </a:p>
        </p:txBody>
      </p:sp>
      <p:sp>
        <p:nvSpPr>
          <p:cNvPr id="4" name="PlaceHolder 3"/>
          <p:cNvSpPr>
            <a:spLocks noGrp="1"/>
          </p:cNvSpPr>
          <p:nvPr>
            <p:ph type="dt" idx="1"/>
          </p:nvPr>
        </p:nvSpPr>
        <p:spPr/>
        <p:txBody>
          <a:bodyPr/>
          <a:p>
            <a:r>
              <a:rPr lang="ru-RU"/>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838080" y="365040"/>
            <a:ext cx="10515600" cy="1325520"/>
          </a:xfrm>
          <a:prstGeom prst="rect">
            <a:avLst/>
          </a:prstGeom>
          <a:noFill/>
          <a:ln w="0">
            <a:noFill/>
          </a:ln>
        </p:spPr>
        <p:txBody>
          <a:bodyPr lIns="90000" rIns="90000" tIns="46800" bIns="46800" anchor="ctr">
            <a:noAutofit/>
          </a:bodyPr>
          <a:p>
            <a:pPr indent="0">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000000"/>
                </a:solidFill>
                <a:uFillTx/>
                <a:latin typeface="Calibri Light"/>
              </a:rPr>
              <a:t>Click to edit the title text format</a:t>
            </a:r>
            <a:endParaRPr b="0" lang="ru-RU" sz="4400" strike="noStrike" u="none">
              <a:solidFill>
                <a:srgbClr val="000000"/>
              </a:solidFill>
              <a:uFillTx/>
              <a:latin typeface="Calibri Light"/>
            </a:endParaRPr>
          </a:p>
        </p:txBody>
      </p:sp>
      <p:sp>
        <p:nvSpPr>
          <p:cNvPr id="1" name="PlaceHolder 2"/>
          <p:cNvSpPr>
            <a:spLocks noGrp="1"/>
          </p:cNvSpPr>
          <p:nvPr>
            <p:ph type="body"/>
          </p:nvPr>
        </p:nvSpPr>
        <p:spPr>
          <a:xfrm>
            <a:off x="838080" y="1825200"/>
            <a:ext cx="10515600" cy="4351320"/>
          </a:xfrm>
          <a:prstGeom prst="rect">
            <a:avLst/>
          </a:prstGeom>
          <a:noFill/>
          <a:ln w="0">
            <a:noFill/>
          </a:ln>
        </p:spPr>
        <p:txBody>
          <a:bodyPr lIns="90000" rIns="90000" tIns="46800" bIns="46800" anchor="t">
            <a:normAutofit/>
          </a:bodyPr>
          <a:p>
            <a:pPr marL="2286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Click to edit the outline text format</a:t>
            </a:r>
            <a:endParaRPr b="0" lang="ru-RU" sz="2800" strike="noStrike" u="none">
              <a:solidFill>
                <a:srgbClr val="000000"/>
              </a:solidFill>
              <a:uFillTx/>
              <a:latin typeface="Calibri"/>
            </a:endParaRPr>
          </a:p>
          <a:p>
            <a:pPr lvl="1" marL="6858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Second Outline Level</a:t>
            </a:r>
            <a:endParaRPr b="0" lang="ru-RU" sz="2800" strike="noStrike" u="none">
              <a:solidFill>
                <a:srgbClr val="000000"/>
              </a:solidFill>
              <a:uFillTx/>
              <a:latin typeface="Calibri"/>
            </a:endParaRPr>
          </a:p>
          <a:p>
            <a:pPr lvl="2" marL="11430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Third Outline Level</a:t>
            </a:r>
            <a:endParaRPr b="0" lang="ru-RU" sz="2800" strike="noStrike" u="none">
              <a:solidFill>
                <a:srgbClr val="000000"/>
              </a:solidFill>
              <a:uFillTx/>
              <a:latin typeface="Calibri"/>
            </a:endParaRPr>
          </a:p>
          <a:p>
            <a:pPr lvl="3" marL="16002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Fourth Outline Level</a:t>
            </a:r>
            <a:endParaRPr b="0" lang="ru-RU" sz="2800" strike="noStrike" u="none">
              <a:solidFill>
                <a:srgbClr val="000000"/>
              </a:solidFill>
              <a:uFillTx/>
              <a:latin typeface="Calibri"/>
            </a:endParaRPr>
          </a:p>
          <a:p>
            <a:pPr lvl="4"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Fifth Outline Level</a:t>
            </a:r>
            <a:endParaRPr b="0" lang="ru-RU" sz="2800" strike="noStrike" u="none">
              <a:solidFill>
                <a:srgbClr val="000000"/>
              </a:solidFill>
              <a:uFillTx/>
              <a:latin typeface="Calibri"/>
            </a:endParaRPr>
          </a:p>
          <a:p>
            <a:pPr lvl="5"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Sixth Outline Level</a:t>
            </a:r>
            <a:endParaRPr b="0" lang="ru-RU" sz="2800" strike="noStrike" u="none">
              <a:solidFill>
                <a:srgbClr val="000000"/>
              </a:solidFill>
              <a:uFillTx/>
              <a:latin typeface="Calibri"/>
            </a:endParaRPr>
          </a:p>
          <a:p>
            <a:pPr lvl="6"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Seventh Outline Level</a:t>
            </a:r>
            <a:endParaRPr b="0" lang="ru-RU" sz="2800" strike="noStrike" u="none">
              <a:solidFill>
                <a:srgbClr val="000000"/>
              </a:solidFill>
              <a:uFillTx/>
              <a:latin typeface="Calibri"/>
            </a:endParaRPr>
          </a:p>
        </p:txBody>
      </p:sp>
      <p:sp>
        <p:nvSpPr>
          <p:cNvPr id="2" name="PlaceHolder 3"/>
          <p:cNvSpPr>
            <a:spLocks noGrp="1"/>
          </p:cNvSpPr>
          <p:nvPr>
            <p:ph type="dt" idx="1"/>
          </p:nvPr>
        </p:nvSpPr>
        <p:spPr>
          <a:xfrm>
            <a:off x="838080" y="6356520"/>
            <a:ext cx="2743200" cy="365040"/>
          </a:xfrm>
          <a:prstGeom prst="rect">
            <a:avLst/>
          </a:prstGeom>
          <a:noFill/>
          <a:ln w="0">
            <a:noFill/>
          </a:ln>
        </p:spPr>
        <p:txBody>
          <a:bodyPr lIns="90000" rIns="90000" tIns="46800" bIns="46800" anchor="ctr">
            <a:noAutofit/>
          </a:bodyPr>
          <a:lstStyle>
            <a:lvl1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200" strike="noStrike" u="none">
                <a:solidFill>
                  <a:srgbClr val="898989"/>
                </a:solidFill>
                <a:uFillTx/>
                <a:latin typeface="Calibri"/>
              </a:rPr>
              <a:t>&lt;date/time&gt;</a:t>
            </a:r>
            <a:endParaRPr b="0" lang="ru-RU" sz="1200" strike="noStrike" u="none">
              <a:solidFill>
                <a:srgbClr val="000000"/>
              </a:solidFill>
              <a:uFillTx/>
              <a:latin typeface="Calibri"/>
            </a:endParaRPr>
          </a:p>
        </p:txBody>
      </p:sp>
      <p:sp>
        <p:nvSpPr>
          <p:cNvPr id="3" name="PlaceHolder 4"/>
          <p:cNvSpPr>
            <a:spLocks noGrp="1"/>
          </p:cNvSpPr>
          <p:nvPr>
            <p:ph type="ftr" idx="2"/>
          </p:nvPr>
        </p:nvSpPr>
        <p:spPr>
          <a:xfrm>
            <a:off x="4038480" y="6356520"/>
            <a:ext cx="411480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4" name="PlaceHolder 5"/>
          <p:cNvSpPr>
            <a:spLocks noGrp="1"/>
          </p:cNvSpPr>
          <p:nvPr>
            <p:ph type="sldNum" idx="3"/>
          </p:nvPr>
        </p:nvSpPr>
        <p:spPr>
          <a:xfrm>
            <a:off x="8610480" y="6356520"/>
            <a:ext cx="2743200" cy="365040"/>
          </a:xfrm>
          <a:prstGeom prst="rect">
            <a:avLst/>
          </a:prstGeom>
          <a:noFill/>
          <a:ln w="0">
            <a:noFill/>
          </a:ln>
        </p:spPr>
        <p:txBody>
          <a:bodyPr lIns="90000" rIns="90000" tIns="46800" bIns="46800" anchor="ctr">
            <a:noAutofit/>
          </a:bodyPr>
          <a:lstStyle>
            <a:lvl1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2BE736FE-3C91-4A1F-AD83-30109B4781FE}" type="slidenum">
              <a:rPr b="0" lang="ru-RU" sz="1200" strike="noStrike" u="none">
                <a:solidFill>
                  <a:srgbClr val="898989"/>
                </a:solidFill>
                <a:uFillTx/>
                <a:latin typeface="Calibri"/>
              </a:rPr>
              <a:t>&lt;number&gt;</a:t>
            </a:fld>
            <a:endParaRPr b="0" lang="ru-RU" sz="1200" strike="noStrike" u="none">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6.png"/><Relationship Id="rId3" Type="http://schemas.openxmlformats.org/officeDocument/2006/relationships/image" Target="../media/image7.png"/><Relationship Id="rId4"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image" Target="../media/image4.jpeg"/><Relationship Id="rId3"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 name="Picture 2" descr="C:\Users\Admin\Desktop\1111.jpg"/>
          <p:cNvPicPr/>
          <p:nvPr/>
        </p:nvPicPr>
        <p:blipFill>
          <a:blip r:embed="rId1"/>
          <a:stretch/>
        </p:blipFill>
        <p:spPr>
          <a:xfrm>
            <a:off x="0" y="0"/>
            <a:ext cx="12192120" cy="6858000"/>
          </a:xfrm>
          <a:prstGeom prst="rect">
            <a:avLst/>
          </a:prstGeom>
          <a:ln w="0">
            <a:noFill/>
          </a:ln>
        </p:spPr>
      </p:pic>
      <p:sp>
        <p:nvSpPr>
          <p:cNvPr id="6" name="TextBox 1"/>
          <p:cNvSpPr/>
          <p:nvPr/>
        </p:nvSpPr>
        <p:spPr>
          <a:xfrm>
            <a:off x="1646280" y="1646280"/>
            <a:ext cx="1054584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0000"/>
                </a:solidFill>
                <a:uFillTx/>
                <a:latin typeface="Times New Roman"/>
                <a:ea typeface="Times New Roman"/>
              </a:rPr>
              <a:t>Бөлім:    </a:t>
            </a:r>
            <a:r>
              <a:rPr b="1" lang="kk-KZ" sz="3200" strike="noStrike" u="none">
                <a:solidFill>
                  <a:srgbClr val="2919f7"/>
                </a:solidFill>
                <a:uFillTx/>
                <a:latin typeface="Times New Roman"/>
                <a:ea typeface="Calibri"/>
              </a:rPr>
              <a:t>Адам жанының құпиясы</a:t>
            </a:r>
            <a:endParaRPr b="0" lang="ru-RU" sz="3200" strike="noStrike" u="none">
              <a:solidFill>
                <a:srgbClr val="000000"/>
              </a:solidFill>
              <a:uFillTx/>
              <a:latin typeface="Calibri"/>
            </a:endParaRPr>
          </a:p>
        </p:txBody>
      </p:sp>
      <p:sp>
        <p:nvSpPr>
          <p:cNvPr id="7" name="TextBox 9"/>
          <p:cNvSpPr/>
          <p:nvPr/>
        </p:nvSpPr>
        <p:spPr>
          <a:xfrm>
            <a:off x="8920440" y="196920"/>
            <a:ext cx="2091600" cy="581400"/>
          </a:xfrm>
          <a:prstGeom prst="rect">
            <a:avLst/>
          </a:prstGeom>
          <a:noFill/>
          <a:ln w="0">
            <a:noFill/>
          </a:ln>
        </p:spPr>
        <p:style>
          <a:lnRef idx="0"/>
          <a:fillRef idx="0"/>
          <a:effectRef idx="0"/>
          <a:fontRef idx="minor"/>
        </p:style>
        <p:txBody>
          <a:bodyPr wrap="none"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ff0000"/>
                </a:solidFill>
                <a:uFillTx/>
                <a:latin typeface="Times New Roman"/>
                <a:ea typeface="Times New Roman"/>
              </a:rPr>
              <a:t>ҚАЗАҚ  ӘДЕБИЕТІ </a:t>
            </a:r>
            <a:endParaRPr b="0" lang="ru-RU" sz="16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600" strike="noStrike" u="none">
                <a:solidFill>
                  <a:srgbClr val="ff0000"/>
                </a:solidFill>
                <a:uFillTx/>
                <a:latin typeface="Times New Roman"/>
                <a:ea typeface="Times New Roman"/>
              </a:rPr>
              <a:t>9 - СЫНЫП</a:t>
            </a:r>
            <a:endParaRPr b="0" lang="ru-RU" sz="1600" strike="noStrike" u="none">
              <a:solidFill>
                <a:srgbClr val="000000"/>
              </a:solidFill>
              <a:uFillTx/>
              <a:latin typeface="Calibri"/>
            </a:endParaRPr>
          </a:p>
        </p:txBody>
      </p:sp>
      <p:sp>
        <p:nvSpPr>
          <p:cNvPr id="8" name="TextBox 25"/>
          <p:cNvSpPr/>
          <p:nvPr/>
        </p:nvSpPr>
        <p:spPr>
          <a:xfrm>
            <a:off x="1228680" y="3691080"/>
            <a:ext cx="10058400" cy="15573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0000"/>
                </a:solidFill>
                <a:uFillTx/>
                <a:latin typeface="Times New Roman"/>
                <a:ea typeface="Times New Roman"/>
              </a:rPr>
              <a:t>   </a:t>
            </a:r>
            <a:r>
              <a:rPr b="1" lang="ru-RU" sz="3200" strike="noStrike" u="none">
                <a:solidFill>
                  <a:srgbClr val="ff0000"/>
                </a:solidFill>
                <a:uFillTx/>
                <a:latin typeface="Times New Roman"/>
                <a:ea typeface="Times New Roman"/>
              </a:rPr>
              <a:t>Сабақтың тақырыбы:</a:t>
            </a:r>
            <a:endParaRPr b="0" lang="ru-RU" sz="32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002060"/>
                </a:solidFill>
                <a:uFillTx/>
                <a:latin typeface="Times New Roman"/>
                <a:ea typeface="Calibri"/>
              </a:rPr>
              <a:t>             </a:t>
            </a:r>
            <a:r>
              <a:rPr b="1" lang="kk-KZ" sz="3200" strike="noStrike" u="none">
                <a:solidFill>
                  <a:srgbClr val="2919f7"/>
                </a:solidFill>
                <a:uFillTx/>
                <a:latin typeface="Times New Roman"/>
                <a:ea typeface="Times New Roman"/>
              </a:rPr>
              <a:t>Төлеген Айбергенов «Сағыныш» өлеңі</a:t>
            </a:r>
            <a:endParaRPr b="0" lang="ru-RU" sz="32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200" strike="noStrike" u="none">
              <a:solidFill>
                <a:srgbClr val="000000"/>
              </a:solidFill>
              <a:uFillTx/>
              <a:latin typeface="Calibri"/>
            </a:endParaRPr>
          </a:p>
        </p:txBody>
      </p:sp>
      <p:cxnSp>
        <p:nvCxnSpPr>
          <p:cNvPr id="9" name="Google Shape;78;p1"/>
          <p:cNvCxnSpPr/>
          <p:nvPr/>
        </p:nvCxnSpPr>
        <p:spPr>
          <a:xfrm>
            <a:off x="1376280" y="3143160"/>
            <a:ext cx="10694160" cy="37440"/>
          </a:xfrm>
          <a:prstGeom prst="straightConnector1">
            <a:avLst/>
          </a:prstGeom>
          <a:ln w="57240">
            <a:solidFill>
              <a:srgbClr val="d21de5"/>
            </a:solidFill>
            <a:miter/>
          </a:ln>
        </p:spPr>
      </p:cxn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 name="Прямоугольник 2"/>
          <p:cNvSpPr/>
          <p:nvPr/>
        </p:nvSpPr>
        <p:spPr>
          <a:xfrm>
            <a:off x="4141800" y="14400"/>
            <a:ext cx="3487680" cy="73404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0000"/>
                </a:solidFill>
                <a:uFillTx/>
                <a:latin typeface="Times New Roman"/>
                <a:ea typeface="Times New Roman"/>
              </a:rPr>
              <a:t>Өзіңді тексер!</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Calibri"/>
                <a:ea typeface="Arial"/>
              </a:rPr>
              <a:t> </a:t>
            </a:r>
            <a:endParaRPr b="0" lang="ru-RU" sz="1800" strike="noStrike" u="none">
              <a:solidFill>
                <a:srgbClr val="000000"/>
              </a:solidFill>
              <a:uFillTx/>
              <a:latin typeface="Calibri"/>
            </a:endParaRPr>
          </a:p>
        </p:txBody>
      </p:sp>
      <p:graphicFrame>
        <p:nvGraphicFramePr>
          <p:cNvPr id="50" name=""/>
          <p:cNvGraphicFramePr/>
          <p:nvPr/>
        </p:nvGraphicFramePr>
        <p:xfrm>
          <a:off x="477720" y="547560"/>
          <a:ext cx="11355480" cy="5994360"/>
        </p:xfrm>
        <a:graphic>
          <a:graphicData uri="http://schemas.openxmlformats.org/drawingml/2006/table">
            <a:tbl>
              <a:tblPr/>
              <a:tblGrid>
                <a:gridCol w="5888160"/>
                <a:gridCol w="5467320"/>
              </a:tblGrid>
              <a:tr h="316080">
                <a:tc>
                  <a:txBody>
                    <a:bodyPr lIns="42840" rIns="4284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0000"/>
                          </a:solidFill>
                          <a:uFillTx/>
                          <a:latin typeface="Times New Roman"/>
                          <a:ea typeface="Times New Roman"/>
                        </a:rPr>
                        <a:t>Өлеңнен үзінді</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42840" rIns="4284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0000"/>
                          </a:solidFill>
                          <a:uFillTx/>
                          <a:latin typeface="Times New Roman"/>
                          <a:ea typeface="Times New Roman"/>
                        </a:rPr>
                        <a:t>Автор бейнесі</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577160">
                <a:tc>
                  <a:txBody>
                    <a:bodyPr lIns="42840" rIns="4284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Сағындым  жаным, мен сені! </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Көркіңді жүрген қуаныш қылып,</a:t>
                      </a:r>
                      <a:r>
                        <a:rPr b="1" lang="ru-RU" sz="1800" strike="noStrike" u="none">
                          <a:solidFill>
                            <a:srgbClr val="1507c5"/>
                          </a:solidFill>
                          <a:uFillTx/>
                          <a:latin typeface="Times New Roman"/>
                          <a:ea typeface="Times New Roman"/>
                        </a:rPr>
                        <a:t> </a:t>
                      </a:r>
                      <a:r>
                        <a:rPr b="1" lang="kk-KZ" sz="1800" strike="noStrike" u="none">
                          <a:solidFill>
                            <a:srgbClr val="1507c5"/>
                          </a:solidFill>
                          <a:uFillTx/>
                          <a:latin typeface="Times New Roman"/>
                          <a:ea typeface="Times New Roman"/>
                        </a:rPr>
                        <a:t>мендей ме екен бар ағаң... </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Шын інім болсаң, бас бұрма, жаным, өсек-ғайбатқа бораған.</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42840" rIns="4284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Автор ақы інісі М.Шахановқа арнаған бұл өлеңнің осы шумақтарынан  ағалық ақылын айта отырып, інісін сағынған лирикалық кейіпкерді көреміз. </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 </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2208960">
                <a:tc>
                  <a:txBody>
                    <a:bodyPr lIns="42840" rIns="4284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О, шіркін, менің сағынышымдай көлемі шексіз болса аудан, </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Ондағы жандар көз ашпас еді-ау, қуану менен шаршаудан.</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Сүйем мен сені, сүйем мен сені көкірегі ыстық дүние, </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Тұратын түгел сағыну менен аңсаудан!</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42840" rIns="4284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Автор өлеңінің идеясы сағыныш сезімін ғажайып сырмен көмкеріп жеткізу. Демек, осы тармақтар арқылы кез-келген адамның дүниеге деген ынтызарлығын тірілтіп, құштарлығын оятатын жыр жолдары екеніне дәлел. Бұл тармақтардан автордың нағыз азаматтық бейнесін көруге болады.</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892520">
                <a:tc>
                  <a:txBody>
                    <a:bodyPr lIns="42840" rIns="4284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Сағыныш деген – молшылық қазына, бола да берер артық-кем,</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Ал, нағыз асқақ сағыныштарда араның балы бар, тіптен. </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Мен мынау ыстық жүрегіммен қара тасты да сағынам, </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Қаланып қалса тәртіппен!</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42840" rIns="4284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Автор осы шумақ арқылы адам бойындағы сағыныш сезімін қазынаға теңей отырып,  дүниеге деген ынтызарлығыңды тірілтіп, құштарлығыңды оятады, лапылдап жанған сағыныштың оты жүрегіңді шарпиды.</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 </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bl>
          </a:graphicData>
        </a:graphic>
      </p:graphicFrame>
      <p:sp>
        <p:nvSpPr>
          <p:cNvPr id="51" name="Прямоугольник 3"/>
          <p:cNvSpPr/>
          <p:nvPr/>
        </p:nvSpPr>
        <p:spPr>
          <a:xfrm>
            <a:off x="0" y="14400"/>
            <a:ext cx="12192120" cy="6843600"/>
          </a:xfrm>
          <a:prstGeom prst="rect">
            <a:avLst/>
          </a:prstGeom>
          <a:solidFill>
            <a:srgbClr val="ffffff"/>
          </a:solidFill>
          <a:ln w="76320">
            <a:solidFill>
              <a:srgbClr val="1507c5"/>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52" name="Прямоугольник 2"/>
          <p:cNvSpPr/>
          <p:nvPr/>
        </p:nvSpPr>
        <p:spPr>
          <a:xfrm>
            <a:off x="4294080" y="384120"/>
            <a:ext cx="3487680" cy="73404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0000"/>
                </a:solidFill>
                <a:uFillTx/>
                <a:latin typeface="Times New Roman"/>
                <a:ea typeface="Times New Roman"/>
              </a:rPr>
              <a:t>Өзіңді тексер!</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Calibri"/>
                <a:ea typeface="Arial"/>
              </a:rPr>
              <a:t> </a:t>
            </a:r>
            <a:endParaRPr b="0" lang="ru-RU" sz="1800" strike="noStrike" u="none">
              <a:solidFill>
                <a:srgbClr val="000000"/>
              </a:solidFill>
              <a:uFillTx/>
              <a:latin typeface="Calibri"/>
            </a:endParaRPr>
          </a:p>
        </p:txBody>
      </p:sp>
      <p:graphicFrame>
        <p:nvGraphicFramePr>
          <p:cNvPr id="53" name=""/>
          <p:cNvGraphicFramePr/>
          <p:nvPr/>
        </p:nvGraphicFramePr>
        <p:xfrm>
          <a:off x="235080" y="968400"/>
          <a:ext cx="11723400" cy="5495760"/>
        </p:xfrm>
        <a:graphic>
          <a:graphicData uri="http://schemas.openxmlformats.org/drawingml/2006/table">
            <a:tbl>
              <a:tblPr/>
              <a:tblGrid>
                <a:gridCol w="5860800"/>
                <a:gridCol w="5862600"/>
              </a:tblGrid>
              <a:tr h="341280">
                <a:tc>
                  <a:txBody>
                    <a:bodyPr lIns="40680" rIns="4068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0000"/>
                          </a:solidFill>
                          <a:uFillTx/>
                          <a:latin typeface="Times New Roman"/>
                          <a:ea typeface="Times New Roman"/>
                        </a:rPr>
                        <a:t>Ақын</a:t>
                      </a:r>
                      <a:endParaRPr b="0" lang="ru-RU" sz="1800" strike="noStrike" u="none">
                        <a:solidFill>
                          <a:srgbClr val="000000"/>
                        </a:solidFill>
                        <a:uFillTx/>
                        <a:latin typeface="Calibri"/>
                      </a:endParaRPr>
                    </a:p>
                  </a:txBody>
                  <a:tcPr anchor="t" marL="40680" marR="40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40680" rIns="4068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0000"/>
                          </a:solidFill>
                          <a:uFillTx/>
                          <a:latin typeface="Times New Roman"/>
                          <a:ea typeface="Times New Roman"/>
                        </a:rPr>
                        <a:t>Сен</a:t>
                      </a:r>
                      <a:endParaRPr b="0" lang="ru-RU" sz="1800" strike="noStrike" u="none">
                        <a:solidFill>
                          <a:srgbClr val="000000"/>
                        </a:solidFill>
                        <a:uFillTx/>
                        <a:latin typeface="Calibri"/>
                      </a:endParaRPr>
                    </a:p>
                  </a:txBody>
                  <a:tcPr anchor="t" marL="40680" marR="40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289160">
                <a:tc>
                  <a:txBody>
                    <a:bodyPr lIns="40680" rIns="4068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700" strike="noStrike" u="none">
                          <a:solidFill>
                            <a:srgbClr val="1507c5"/>
                          </a:solidFill>
                          <a:uFillTx/>
                          <a:latin typeface="Times New Roman"/>
                          <a:ea typeface="Times New Roman"/>
                        </a:rPr>
                        <a:t>Қажет жерінде қатыгездік пен қаталдық керек десек те,</a:t>
                      </a:r>
                      <a:endParaRPr b="0" lang="ru-RU" sz="17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700" strike="noStrike" u="none">
                          <a:solidFill>
                            <a:srgbClr val="1507c5"/>
                          </a:solidFill>
                          <a:uFillTx/>
                          <a:latin typeface="Times New Roman"/>
                          <a:ea typeface="Times New Roman"/>
                        </a:rPr>
                        <a:t>Адамның заңғар ұлылығын, сен, сағынышымен есепте,-дейді.</a:t>
                      </a:r>
                      <a:endParaRPr b="0" lang="ru-RU" sz="17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700" strike="noStrike" u="none">
                          <a:solidFill>
                            <a:srgbClr val="1507c5"/>
                          </a:solidFill>
                          <a:uFillTx/>
                          <a:latin typeface="Times New Roman"/>
                          <a:ea typeface="Times New Roman"/>
                        </a:rPr>
                        <a:t>Мұнымен келісесіңдер ме?</a:t>
                      </a:r>
                      <a:endParaRPr b="0" lang="ru-RU" sz="1700" strike="noStrike" u="none">
                        <a:solidFill>
                          <a:srgbClr val="000000"/>
                        </a:solidFill>
                        <a:uFillTx/>
                        <a:latin typeface="Calibri"/>
                      </a:endParaRPr>
                    </a:p>
                  </a:txBody>
                  <a:tcPr anchor="t" marL="40680" marR="40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40680" rIns="4068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700" strike="noStrike" u="none">
                          <a:solidFill>
                            <a:srgbClr val="1507c5"/>
                          </a:solidFill>
                          <a:uFillTx/>
                          <a:latin typeface="Times New Roman"/>
                          <a:ea typeface="Times New Roman"/>
                        </a:rPr>
                        <a:t>Әрине, келісемін. Өмірде жақсылық пен жамандық бірге жүреді. «Жаманнан жирен, жақсыдан үйрен» дегендей, адам бойынан тек жақсылықты іздеу керек, көру керек. Ендеше, сағыныш  та жақсы қасиеттердің бірі.</a:t>
                      </a:r>
                      <a:endParaRPr b="0" lang="ru-RU" sz="1700" strike="noStrike" u="none">
                        <a:solidFill>
                          <a:srgbClr val="000000"/>
                        </a:solidFill>
                        <a:uFillTx/>
                        <a:latin typeface="Calibri"/>
                      </a:endParaRPr>
                    </a:p>
                  </a:txBody>
                  <a:tcPr anchor="t" marL="40680" marR="40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609560">
                <a:tc>
                  <a:txBody>
                    <a:bodyPr lIns="40680" rIns="4068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700" strike="noStrike" u="none">
                          <a:solidFill>
                            <a:srgbClr val="1507c5"/>
                          </a:solidFill>
                          <a:uFillTx/>
                          <a:latin typeface="Times New Roman"/>
                          <a:ea typeface="Times New Roman"/>
                        </a:rPr>
                        <a:t>Сағынбай барсаң таулар да сенің алдыңнан шықпас асқақтап,</a:t>
                      </a:r>
                      <a:endParaRPr b="0" lang="ru-RU" sz="17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700" strike="noStrike" u="none">
                          <a:solidFill>
                            <a:srgbClr val="1507c5"/>
                          </a:solidFill>
                          <a:uFillTx/>
                          <a:latin typeface="Times New Roman"/>
                          <a:ea typeface="Times New Roman"/>
                        </a:rPr>
                        <a:t>Ойлауы мүмкін дүниені мынау кеткен екен деп тас қаптап,-дейді.</a:t>
                      </a:r>
                      <a:endParaRPr b="0" lang="ru-RU" sz="17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700" strike="noStrike" u="none">
                          <a:solidFill>
                            <a:srgbClr val="1507c5"/>
                          </a:solidFill>
                          <a:uFillTx/>
                          <a:latin typeface="Times New Roman"/>
                          <a:ea typeface="Times New Roman"/>
                        </a:rPr>
                        <a:t>Сендер қалай ойлайсыңдар?</a:t>
                      </a:r>
                      <a:endParaRPr b="0" lang="ru-RU" sz="1700" strike="noStrike" u="none">
                        <a:solidFill>
                          <a:srgbClr val="000000"/>
                        </a:solidFill>
                        <a:uFillTx/>
                        <a:latin typeface="Calibri"/>
                      </a:endParaRPr>
                    </a:p>
                  </a:txBody>
                  <a:tcPr anchor="t" marL="40680" marR="40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40680" rIns="4068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700" strike="noStrike" u="none">
                          <a:solidFill>
                            <a:srgbClr val="1507c5"/>
                          </a:solidFill>
                          <a:uFillTx/>
                          <a:latin typeface="Times New Roman"/>
                          <a:ea typeface="Times New Roman"/>
                        </a:rPr>
                        <a:t>Адам бойында адамгершілік, жақсы қасиет болу керек, адамға, дүниеге жақсы көзқараспен қарау керек. Әйтпесе, дүниенің өзі қараңғы болып көрінеді. Сағынбасаң, армандамасаң, үмітпен қарамасаң, бәрі бекер.</a:t>
                      </a:r>
                      <a:endParaRPr b="0" lang="ru-RU" sz="1700" strike="noStrike" u="none">
                        <a:solidFill>
                          <a:srgbClr val="000000"/>
                        </a:solidFill>
                        <a:uFillTx/>
                        <a:latin typeface="Calibri"/>
                      </a:endParaRPr>
                    </a:p>
                  </a:txBody>
                  <a:tcPr anchor="t" marL="40680" marR="40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289160">
                <a:tc>
                  <a:txBody>
                    <a:bodyPr lIns="40680" rIns="4068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700" strike="noStrike" u="none">
                          <a:solidFill>
                            <a:srgbClr val="1507c5"/>
                          </a:solidFill>
                          <a:uFillTx/>
                          <a:latin typeface="Times New Roman"/>
                          <a:ea typeface="Times New Roman"/>
                        </a:rPr>
                        <a:t>Бабалар бізді сағынған, жаным, арманның аңсап биігін,</a:t>
                      </a:r>
                      <a:endParaRPr b="0" lang="ru-RU" sz="17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700" strike="noStrike" u="none">
                          <a:solidFill>
                            <a:srgbClr val="1507c5"/>
                          </a:solidFill>
                          <a:uFillTx/>
                          <a:latin typeface="Times New Roman"/>
                          <a:ea typeface="Times New Roman"/>
                        </a:rPr>
                        <a:t>Әжелер бізді сағынған, жаным, талдырып асқар иығын,-дейді.</a:t>
                      </a:r>
                      <a:endParaRPr b="0" lang="ru-RU" sz="17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700" strike="noStrike" u="none">
                          <a:solidFill>
                            <a:srgbClr val="1507c5"/>
                          </a:solidFill>
                          <a:uFillTx/>
                          <a:latin typeface="Times New Roman"/>
                          <a:ea typeface="Times New Roman"/>
                        </a:rPr>
                        <a:t>Мұны қалай түсіндерер едіңдер?</a:t>
                      </a:r>
                      <a:endParaRPr b="0" lang="ru-RU" sz="1700" strike="noStrike" u="none">
                        <a:solidFill>
                          <a:srgbClr val="000000"/>
                        </a:solidFill>
                        <a:uFillTx/>
                        <a:latin typeface="Calibri"/>
                      </a:endParaRPr>
                    </a:p>
                  </a:txBody>
                  <a:tcPr anchor="t" marL="40680" marR="40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40680" rIns="4068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700" strike="noStrike" u="none">
                          <a:solidFill>
                            <a:srgbClr val="1507c5"/>
                          </a:solidFill>
                          <a:uFillTx/>
                          <a:latin typeface="Times New Roman"/>
                          <a:ea typeface="Times New Roman"/>
                        </a:rPr>
                        <a:t>Ата-әжелеріміз біздің болашағымыздың жарқын, бейбіт, берекелі  болуын армандаған, сол жолда  ұрпағын арманшыл, тәрбиелі, өнегелі етіп  тәрбиелеген. </a:t>
                      </a:r>
                      <a:endParaRPr b="0" lang="ru-RU" sz="1700" strike="noStrike" u="none">
                        <a:solidFill>
                          <a:srgbClr val="000000"/>
                        </a:solidFill>
                        <a:uFillTx/>
                        <a:latin typeface="Calibri"/>
                      </a:endParaRPr>
                    </a:p>
                  </a:txBody>
                  <a:tcPr anchor="t" marL="40680" marR="40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966600">
                <a:tc>
                  <a:txBody>
                    <a:bodyPr lIns="40680" rIns="4068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700" strike="noStrike" u="none">
                          <a:solidFill>
                            <a:srgbClr val="1507c5"/>
                          </a:solidFill>
                          <a:uFillTx/>
                          <a:latin typeface="Times New Roman"/>
                          <a:ea typeface="Times New Roman"/>
                        </a:rPr>
                        <a:t>Мен мынау ыстық жүрегімменен қара тасты да сағынам,</a:t>
                      </a:r>
                      <a:endParaRPr b="0" lang="ru-RU" sz="17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700" strike="noStrike" u="none">
                          <a:solidFill>
                            <a:srgbClr val="1507c5"/>
                          </a:solidFill>
                          <a:uFillTx/>
                          <a:latin typeface="Times New Roman"/>
                          <a:ea typeface="Times New Roman"/>
                        </a:rPr>
                        <a:t>Қаланып қалса тәртіппен,-дейді.</a:t>
                      </a:r>
                      <a:endParaRPr b="0" lang="ru-RU" sz="17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700" strike="noStrike" u="none">
                          <a:solidFill>
                            <a:srgbClr val="1507c5"/>
                          </a:solidFill>
                          <a:uFillTx/>
                          <a:latin typeface="Times New Roman"/>
                          <a:ea typeface="Times New Roman"/>
                        </a:rPr>
                        <a:t>Сендер нені/кімді сағынасыңдар?</a:t>
                      </a:r>
                      <a:endParaRPr b="0" lang="ru-RU" sz="1700" strike="noStrike" u="none">
                        <a:solidFill>
                          <a:srgbClr val="000000"/>
                        </a:solidFill>
                        <a:uFillTx/>
                        <a:latin typeface="Calibri"/>
                      </a:endParaRPr>
                    </a:p>
                  </a:txBody>
                  <a:tcPr anchor="t" marL="40680" marR="40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40680" rIns="4068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700" strike="noStrike" u="none">
                          <a:solidFill>
                            <a:srgbClr val="1507c5"/>
                          </a:solidFill>
                          <a:uFillTx/>
                          <a:latin typeface="Times New Roman"/>
                          <a:ea typeface="Times New Roman"/>
                        </a:rPr>
                        <a:t>Туған жерді, Отанды, елді, ата-анамды, бауырларымды, туған-туыстарымды.</a:t>
                      </a:r>
                      <a:endParaRPr b="0" lang="ru-RU" sz="1700" strike="noStrike" u="none">
                        <a:solidFill>
                          <a:srgbClr val="000000"/>
                        </a:solidFill>
                        <a:uFillTx/>
                        <a:latin typeface="Calibri"/>
                      </a:endParaRPr>
                    </a:p>
                  </a:txBody>
                  <a:tcPr anchor="t" marL="40680" marR="40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bl>
          </a:graphicData>
        </a:graphic>
      </p:graphicFrame>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4" name="Прямоугольник 3"/>
          <p:cNvSpPr/>
          <p:nvPr/>
        </p:nvSpPr>
        <p:spPr>
          <a:xfrm>
            <a:off x="0" y="0"/>
            <a:ext cx="12192120" cy="6858000"/>
          </a:xfrm>
          <a:prstGeom prst="rect">
            <a:avLst/>
          </a:prstGeom>
          <a:solidFill>
            <a:srgbClr val="ffffff"/>
          </a:solidFill>
          <a:ln w="76320">
            <a:solidFill>
              <a:srgbClr val="1507c5"/>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55" name="Овал 4"/>
          <p:cNvSpPr/>
          <p:nvPr/>
        </p:nvSpPr>
        <p:spPr>
          <a:xfrm>
            <a:off x="804960" y="182520"/>
            <a:ext cx="979560" cy="766800"/>
          </a:xfrm>
          <a:prstGeom prst="ellipse">
            <a:avLst/>
          </a:prstGeom>
          <a:noFill/>
          <a:ln w="57240">
            <a:solidFill>
              <a:srgbClr val="d21de5"/>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600" strike="noStrike" u="none">
                <a:solidFill>
                  <a:srgbClr val="2919f7"/>
                </a:solidFill>
                <a:uFillTx/>
                <a:latin typeface="Times New Roman"/>
                <a:ea typeface="Times New Roman"/>
              </a:rPr>
              <a:t>3</a:t>
            </a:r>
            <a:endParaRPr b="0" lang="ru-RU" sz="3600" strike="noStrike" u="none">
              <a:solidFill>
                <a:srgbClr val="000000"/>
              </a:solidFill>
              <a:uFillTx/>
              <a:latin typeface="Calibri"/>
            </a:endParaRPr>
          </a:p>
        </p:txBody>
      </p:sp>
      <p:sp>
        <p:nvSpPr>
          <p:cNvPr id="56" name="Прямоугольник 13"/>
          <p:cNvSpPr/>
          <p:nvPr/>
        </p:nvSpPr>
        <p:spPr>
          <a:xfrm>
            <a:off x="330120" y="1278000"/>
            <a:ext cx="1830600" cy="67320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2919f7"/>
                </a:solidFill>
                <a:uFillTx/>
                <a:latin typeface="Times New Roman"/>
                <a:ea typeface="Times New Roman"/>
              </a:rPr>
              <a:t>ТАПСЫРМА</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Calibri"/>
                <a:ea typeface="Arial"/>
              </a:rPr>
              <a:t> </a:t>
            </a:r>
            <a:endParaRPr b="0" lang="ru-RU" sz="1800" strike="noStrike" u="none">
              <a:solidFill>
                <a:srgbClr val="000000"/>
              </a:solidFill>
              <a:uFillTx/>
              <a:latin typeface="Calibri"/>
            </a:endParaRPr>
          </a:p>
        </p:txBody>
      </p:sp>
      <p:sp>
        <p:nvSpPr>
          <p:cNvPr id="57" name="Прямоугольник 7"/>
          <p:cNvSpPr/>
          <p:nvPr/>
        </p:nvSpPr>
        <p:spPr>
          <a:xfrm>
            <a:off x="2658960" y="262080"/>
            <a:ext cx="9274320" cy="13438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1507c5"/>
                </a:solidFill>
                <a:uFillTx/>
                <a:latin typeface="Times New Roman"/>
                <a:ea typeface="Times New Roman"/>
              </a:rPr>
              <a:t>Қарамен жазылған сөздерді үзіндіде  берілген мағынасымен сәйкестендіріңіз.</a:t>
            </a:r>
            <a:r>
              <a:rPr b="1" lang="ru-RU" sz="1800" strike="noStrike" u="none">
                <a:solidFill>
                  <a:srgbClr val="ff0000"/>
                </a:solidFill>
                <a:uFillTx/>
                <a:latin typeface="Times New Roman"/>
                <a:ea typeface="Times New Roman"/>
              </a:rPr>
              <a:t>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ff0000"/>
                </a:solidFill>
                <a:uFillTx/>
                <a:latin typeface="Times New Roman"/>
                <a:ea typeface="Times New Roman"/>
              </a:rPr>
              <a:t>Дескриптор:</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1507c5"/>
                </a:solidFill>
                <a:uFillTx/>
                <a:latin typeface="Times New Roman"/>
                <a:ea typeface="Times New Roman"/>
              </a:rPr>
              <a:t>- сөздерді үзіндіде  берілген мағынасымен сәйкестендіреді.  </a:t>
            </a:r>
            <a:r>
              <a:rPr b="1" lang="ru-RU" sz="2400" strike="noStrike" u="none">
                <a:solidFill>
                  <a:srgbClr val="1507c5"/>
                </a:solidFill>
                <a:uFillTx/>
                <a:latin typeface="Times New Roman"/>
                <a:ea typeface="Times New Roman"/>
              </a:rPr>
              <a:t> </a:t>
            </a:r>
            <a:endParaRPr b="0" lang="ru-RU" sz="2400" strike="noStrike" u="none">
              <a:solidFill>
                <a:srgbClr val="000000"/>
              </a:solidFill>
              <a:uFillTx/>
              <a:latin typeface="Calibri"/>
            </a:endParaRPr>
          </a:p>
        </p:txBody>
      </p:sp>
      <p:sp>
        <p:nvSpPr>
          <p:cNvPr id="58" name="Блок-схема: альтернативный процесс 9"/>
          <p:cNvSpPr/>
          <p:nvPr/>
        </p:nvSpPr>
        <p:spPr>
          <a:xfrm>
            <a:off x="677880" y="2522520"/>
            <a:ext cx="1482840" cy="657360"/>
          </a:xfrm>
          <a:prstGeom prst="flowChartAlternateProcess">
            <a:avLst/>
          </a:prstGeom>
          <a:solidFill>
            <a:srgbClr val="ffffff"/>
          </a:solidFill>
          <a:ln w="76320">
            <a:solidFill>
              <a:srgbClr val="d21de5"/>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0000"/>
                </a:solidFill>
                <a:uFillTx/>
                <a:latin typeface="Times New Roman"/>
                <a:ea typeface="Times New Roman"/>
              </a:rPr>
              <a:t>Теңіз</a:t>
            </a:r>
            <a:endParaRPr b="0" lang="ru-RU" sz="2400" strike="noStrike" u="none">
              <a:solidFill>
                <a:srgbClr val="000000"/>
              </a:solidFill>
              <a:uFillTx/>
              <a:latin typeface="Calibri"/>
            </a:endParaRPr>
          </a:p>
        </p:txBody>
      </p:sp>
      <p:sp>
        <p:nvSpPr>
          <p:cNvPr id="59" name="Блок-схема: альтернативный процесс 10"/>
          <p:cNvSpPr/>
          <p:nvPr/>
        </p:nvSpPr>
        <p:spPr>
          <a:xfrm>
            <a:off x="677880" y="3405240"/>
            <a:ext cx="1482840" cy="657000"/>
          </a:xfrm>
          <a:prstGeom prst="flowChartAlternateProcess">
            <a:avLst/>
          </a:prstGeom>
          <a:solidFill>
            <a:srgbClr val="ffffff"/>
          </a:solidFill>
          <a:ln w="76320">
            <a:solidFill>
              <a:srgbClr val="d21de5"/>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0000"/>
                </a:solidFill>
                <a:uFillTx/>
                <a:latin typeface="Times New Roman"/>
                <a:ea typeface="Times New Roman"/>
              </a:rPr>
              <a:t>Бұлбұл</a:t>
            </a:r>
            <a:endParaRPr b="0" lang="ru-RU" sz="2400" strike="noStrike" u="none">
              <a:solidFill>
                <a:srgbClr val="000000"/>
              </a:solidFill>
              <a:uFillTx/>
              <a:latin typeface="Calibri"/>
            </a:endParaRPr>
          </a:p>
        </p:txBody>
      </p:sp>
      <p:sp>
        <p:nvSpPr>
          <p:cNvPr id="60" name="Блок-схема: альтернативный процесс 11"/>
          <p:cNvSpPr/>
          <p:nvPr/>
        </p:nvSpPr>
        <p:spPr>
          <a:xfrm>
            <a:off x="673200" y="4213080"/>
            <a:ext cx="1487520" cy="657360"/>
          </a:xfrm>
          <a:prstGeom prst="flowChartAlternateProcess">
            <a:avLst/>
          </a:prstGeom>
          <a:solidFill>
            <a:srgbClr val="ffffff"/>
          </a:solidFill>
          <a:ln w="76320">
            <a:solidFill>
              <a:srgbClr val="d21de5"/>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0000"/>
                </a:solidFill>
                <a:uFillTx/>
                <a:latin typeface="Times New Roman"/>
                <a:ea typeface="Times New Roman"/>
              </a:rPr>
              <a:t>Тау</a:t>
            </a:r>
            <a:endParaRPr b="0" lang="ru-RU" sz="2400" strike="noStrike" u="none">
              <a:solidFill>
                <a:srgbClr val="000000"/>
              </a:solidFill>
              <a:uFillTx/>
              <a:latin typeface="Calibri"/>
            </a:endParaRPr>
          </a:p>
        </p:txBody>
      </p:sp>
      <p:sp>
        <p:nvSpPr>
          <p:cNvPr id="61" name="Блок-схема: альтернативный процесс 12"/>
          <p:cNvSpPr/>
          <p:nvPr/>
        </p:nvSpPr>
        <p:spPr>
          <a:xfrm>
            <a:off x="673200" y="5081760"/>
            <a:ext cx="1487520" cy="657000"/>
          </a:xfrm>
          <a:prstGeom prst="flowChartAlternateProcess">
            <a:avLst/>
          </a:prstGeom>
          <a:solidFill>
            <a:srgbClr val="ffffff"/>
          </a:solidFill>
          <a:ln w="76320">
            <a:solidFill>
              <a:srgbClr val="d21de5"/>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0000"/>
                </a:solidFill>
                <a:uFillTx/>
                <a:latin typeface="Times New Roman"/>
                <a:ea typeface="Times New Roman"/>
              </a:rPr>
              <a:t>Қарағай</a:t>
            </a:r>
            <a:endParaRPr b="0" lang="ru-RU" sz="2400" strike="noStrike" u="none">
              <a:solidFill>
                <a:srgbClr val="000000"/>
              </a:solidFill>
              <a:uFillTx/>
              <a:latin typeface="Calibri"/>
            </a:endParaRPr>
          </a:p>
        </p:txBody>
      </p:sp>
      <p:sp>
        <p:nvSpPr>
          <p:cNvPr id="62" name="Блок-схема: альтернативный процесс 13"/>
          <p:cNvSpPr/>
          <p:nvPr/>
        </p:nvSpPr>
        <p:spPr>
          <a:xfrm>
            <a:off x="677880" y="5954760"/>
            <a:ext cx="1482840" cy="657000"/>
          </a:xfrm>
          <a:prstGeom prst="flowChartAlternateProcess">
            <a:avLst/>
          </a:prstGeom>
          <a:solidFill>
            <a:srgbClr val="ffffff"/>
          </a:solidFill>
          <a:ln w="76320">
            <a:solidFill>
              <a:srgbClr val="d21de5"/>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0000"/>
                </a:solidFill>
                <a:uFillTx/>
                <a:latin typeface="Times New Roman"/>
                <a:ea typeface="Times New Roman"/>
              </a:rPr>
              <a:t>Қырат</a:t>
            </a:r>
            <a:endParaRPr b="0" lang="ru-RU" sz="2400" strike="noStrike" u="none">
              <a:solidFill>
                <a:srgbClr val="000000"/>
              </a:solidFill>
              <a:uFillTx/>
              <a:latin typeface="Calibri"/>
            </a:endParaRPr>
          </a:p>
        </p:txBody>
      </p:sp>
      <p:sp>
        <p:nvSpPr>
          <p:cNvPr id="63" name="Блок-схема: альтернативный процесс 14"/>
          <p:cNvSpPr/>
          <p:nvPr/>
        </p:nvSpPr>
        <p:spPr>
          <a:xfrm>
            <a:off x="4441680" y="2573280"/>
            <a:ext cx="7404120" cy="657360"/>
          </a:xfrm>
          <a:prstGeom prst="flowChartAlternateProcess">
            <a:avLst/>
          </a:prstGeom>
          <a:solidFill>
            <a:srgbClr val="ffffff"/>
          </a:solidFill>
          <a:ln w="76320">
            <a:solidFill>
              <a:srgbClr val="d21de5"/>
            </a:solidFill>
            <a:miter/>
          </a:ln>
        </p:spPr>
        <p:style>
          <a:lnRef idx="0"/>
          <a:fillRef idx="0"/>
          <a:effectRef idx="0"/>
          <a:fontRef idx="minor"/>
        </p:style>
        <p:txBody>
          <a:bodyPr lIns="90000" rIns="90000" tIns="46800" bIns="46800" anchor="ctr">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1507c5"/>
                </a:solidFill>
                <a:uFillTx/>
                <a:latin typeface="Times New Roman"/>
                <a:ea typeface="Times New Roman"/>
              </a:rPr>
              <a:t>Үмітке толы, арманға толы, әр жерде бір түп ........ ,</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1507c5"/>
                </a:solidFill>
                <a:uFillTx/>
                <a:latin typeface="Times New Roman"/>
                <a:ea typeface="Times New Roman"/>
              </a:rPr>
              <a:t>Сағынбай жүрсе қалуы мүмкін жамырасуға жарамай.</a:t>
            </a:r>
            <a:endParaRPr b="0" lang="ru-RU" sz="2000" strike="noStrike" u="none">
              <a:solidFill>
                <a:srgbClr val="000000"/>
              </a:solidFill>
              <a:uFillTx/>
              <a:latin typeface="Calibri"/>
            </a:endParaRPr>
          </a:p>
        </p:txBody>
      </p:sp>
      <p:sp>
        <p:nvSpPr>
          <p:cNvPr id="64" name="Блок-схема: альтернативный процесс 15"/>
          <p:cNvSpPr/>
          <p:nvPr/>
        </p:nvSpPr>
        <p:spPr>
          <a:xfrm>
            <a:off x="4440240" y="3384720"/>
            <a:ext cx="7405560" cy="658800"/>
          </a:xfrm>
          <a:prstGeom prst="flowChartAlternateProcess">
            <a:avLst/>
          </a:prstGeom>
          <a:solidFill>
            <a:srgbClr val="ffffff"/>
          </a:solidFill>
          <a:ln w="76320">
            <a:solidFill>
              <a:srgbClr val="d21de5"/>
            </a:solidFill>
            <a:miter/>
          </a:ln>
        </p:spPr>
        <p:style>
          <a:lnRef idx="0"/>
          <a:fillRef idx="0"/>
          <a:effectRef idx="0"/>
          <a:fontRef idx="minor"/>
        </p:style>
        <p:txBody>
          <a:bodyPr lIns="90000" rIns="90000" tIns="46800" bIns="46800" anchor="ctr">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1507c5"/>
                </a:solidFill>
                <a:uFillTx/>
                <a:latin typeface="Times New Roman"/>
                <a:ea typeface="Times New Roman"/>
              </a:rPr>
              <a:t>Көкірегіңде сағыныш барда мұрат та сенде бар, жаным, </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1507c5"/>
                </a:solidFill>
                <a:uFillTx/>
                <a:latin typeface="Times New Roman"/>
                <a:ea typeface="Times New Roman"/>
              </a:rPr>
              <a:t>Алдыңда тұрған ........ саған көрінбей жатқан ар жағын.</a:t>
            </a:r>
            <a:endParaRPr b="0" lang="ru-RU" sz="2000" strike="noStrike" u="none">
              <a:solidFill>
                <a:srgbClr val="000000"/>
              </a:solidFill>
              <a:uFillTx/>
              <a:latin typeface="Calibri"/>
            </a:endParaRPr>
          </a:p>
        </p:txBody>
      </p:sp>
      <p:sp>
        <p:nvSpPr>
          <p:cNvPr id="65" name="Блок-схема: альтернативный процесс 16"/>
          <p:cNvSpPr/>
          <p:nvPr/>
        </p:nvSpPr>
        <p:spPr>
          <a:xfrm>
            <a:off x="4441680" y="4189320"/>
            <a:ext cx="7404120" cy="657360"/>
          </a:xfrm>
          <a:prstGeom prst="flowChartAlternateProcess">
            <a:avLst/>
          </a:prstGeom>
          <a:solidFill>
            <a:srgbClr val="ffffff"/>
          </a:solidFill>
          <a:ln w="76320">
            <a:solidFill>
              <a:srgbClr val="d21de5"/>
            </a:solidFill>
            <a:miter/>
          </a:ln>
        </p:spPr>
        <p:style>
          <a:lnRef idx="0"/>
          <a:fillRef idx="0"/>
          <a:effectRef idx="0"/>
          <a:fontRef idx="minor"/>
        </p:style>
        <p:txBody>
          <a:bodyPr lIns="90000" rIns="90000" tIns="46800" bIns="46800" anchor="ctr">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1507c5"/>
                </a:solidFill>
                <a:uFillTx/>
                <a:latin typeface="Times New Roman"/>
                <a:ea typeface="Times New Roman"/>
              </a:rPr>
              <a:t>Сағынбай барсаң, .....  де сенің тебіренбес жастық шағыңдай,</a:t>
            </a:r>
            <a:endParaRPr b="0" lang="ru-RU" sz="2000" strike="noStrike" u="none">
              <a:solidFill>
                <a:srgbClr val="000000"/>
              </a:solidFill>
              <a:uFillTx/>
              <a:latin typeface="Calibri"/>
            </a:endParaRPr>
          </a:p>
        </p:txBody>
      </p:sp>
      <p:sp>
        <p:nvSpPr>
          <p:cNvPr id="66" name="Блок-схема: альтернативный процесс 17"/>
          <p:cNvSpPr/>
          <p:nvPr/>
        </p:nvSpPr>
        <p:spPr>
          <a:xfrm>
            <a:off x="4443480" y="5081760"/>
            <a:ext cx="7402320" cy="657000"/>
          </a:xfrm>
          <a:prstGeom prst="flowChartAlternateProcess">
            <a:avLst/>
          </a:prstGeom>
          <a:solidFill>
            <a:srgbClr val="ffffff"/>
          </a:solidFill>
          <a:ln w="76320">
            <a:solidFill>
              <a:srgbClr val="d21de5"/>
            </a:solidFill>
            <a:miter/>
          </a:ln>
        </p:spPr>
        <p:style>
          <a:lnRef idx="0"/>
          <a:fillRef idx="0"/>
          <a:effectRef idx="0"/>
          <a:fontRef idx="minor"/>
        </p:style>
        <p:txBody>
          <a:bodyPr lIns="90000" rIns="90000" tIns="46800" bIns="46800" anchor="ctr">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1507c5"/>
                </a:solidFill>
                <a:uFillTx/>
                <a:latin typeface="Times New Roman"/>
                <a:ea typeface="Times New Roman"/>
              </a:rPr>
              <a:t>Сағынбай барсаң ...... да сенің алдыңнан шықпас асқақтап,</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1507c5"/>
                </a:solidFill>
                <a:uFillTx/>
                <a:latin typeface="Times New Roman"/>
                <a:ea typeface="Times New Roman"/>
              </a:rPr>
              <a:t>Ойлауы мүмкін дүниені мынау кеткен екен деп тас қаптап.</a:t>
            </a:r>
            <a:endParaRPr b="0" lang="ru-RU" sz="2000" strike="noStrike" u="none">
              <a:solidFill>
                <a:srgbClr val="000000"/>
              </a:solidFill>
              <a:uFillTx/>
              <a:latin typeface="Calibri"/>
            </a:endParaRPr>
          </a:p>
        </p:txBody>
      </p:sp>
      <p:sp>
        <p:nvSpPr>
          <p:cNvPr id="67" name="Блок-схема: альтернативный процесс 18"/>
          <p:cNvSpPr/>
          <p:nvPr/>
        </p:nvSpPr>
        <p:spPr>
          <a:xfrm>
            <a:off x="4443480" y="5932440"/>
            <a:ext cx="7402320" cy="657360"/>
          </a:xfrm>
          <a:prstGeom prst="flowChartAlternateProcess">
            <a:avLst/>
          </a:prstGeom>
          <a:solidFill>
            <a:srgbClr val="ffffff"/>
          </a:solidFill>
          <a:ln w="76320">
            <a:solidFill>
              <a:srgbClr val="d21de5"/>
            </a:solidFill>
            <a:miter/>
          </a:ln>
        </p:spPr>
        <p:style>
          <a:lnRef idx="0"/>
          <a:fillRef idx="0"/>
          <a:effectRef idx="0"/>
          <a:fontRef idx="minor"/>
        </p:style>
        <p:txBody>
          <a:bodyPr lIns="90000" rIns="90000" tIns="46800" bIns="46800" anchor="ctr">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1507c5"/>
                </a:solidFill>
                <a:uFillTx/>
                <a:latin typeface="Times New Roman"/>
                <a:ea typeface="Times New Roman"/>
              </a:rPr>
              <a:t>.........  даусын есіте алмайсың, бауларға кірсең сағынбай.</a:t>
            </a:r>
            <a:endParaRPr b="0" lang="ru-RU" sz="2000" strike="noStrike" u="none">
              <a:solidFill>
                <a:srgbClr val="000000"/>
              </a:solidFill>
              <a:uFillTx/>
              <a:latin typeface="Calibri"/>
            </a:endParaRPr>
          </a:p>
        </p:txBody>
      </p:sp>
      <p:sp>
        <p:nvSpPr>
          <p:cNvPr id="68" name="Овал 1"/>
          <p:cNvSpPr/>
          <p:nvPr/>
        </p:nvSpPr>
        <p:spPr>
          <a:xfrm>
            <a:off x="2314440" y="2630520"/>
            <a:ext cx="408240" cy="357120"/>
          </a:xfrm>
          <a:prstGeom prst="ellipse">
            <a:avLst/>
          </a:prstGeom>
          <a:solidFill>
            <a:srgbClr val="2919f7"/>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69" name="Овал 20"/>
          <p:cNvSpPr/>
          <p:nvPr/>
        </p:nvSpPr>
        <p:spPr>
          <a:xfrm>
            <a:off x="2336760" y="3535200"/>
            <a:ext cx="407880" cy="357480"/>
          </a:xfrm>
          <a:prstGeom prst="ellipse">
            <a:avLst/>
          </a:prstGeom>
          <a:solidFill>
            <a:srgbClr val="2919f7"/>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70" name="Овал 21"/>
          <p:cNvSpPr/>
          <p:nvPr/>
        </p:nvSpPr>
        <p:spPr>
          <a:xfrm>
            <a:off x="2336760" y="4292640"/>
            <a:ext cx="407880" cy="357120"/>
          </a:xfrm>
          <a:prstGeom prst="ellipse">
            <a:avLst/>
          </a:prstGeom>
          <a:solidFill>
            <a:srgbClr val="2919f7"/>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71" name="Овал 22"/>
          <p:cNvSpPr/>
          <p:nvPr/>
        </p:nvSpPr>
        <p:spPr>
          <a:xfrm>
            <a:off x="2327400" y="5232240"/>
            <a:ext cx="407880" cy="357480"/>
          </a:xfrm>
          <a:prstGeom prst="ellipse">
            <a:avLst/>
          </a:prstGeom>
          <a:solidFill>
            <a:srgbClr val="2919f7"/>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72" name="Овал 23"/>
          <p:cNvSpPr/>
          <p:nvPr/>
        </p:nvSpPr>
        <p:spPr>
          <a:xfrm>
            <a:off x="2314440" y="6083280"/>
            <a:ext cx="408240" cy="355680"/>
          </a:xfrm>
          <a:prstGeom prst="ellipse">
            <a:avLst/>
          </a:prstGeom>
          <a:solidFill>
            <a:srgbClr val="2919f7"/>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73" name="Овал 24"/>
          <p:cNvSpPr/>
          <p:nvPr/>
        </p:nvSpPr>
        <p:spPr>
          <a:xfrm>
            <a:off x="3730680" y="2673360"/>
            <a:ext cx="407880" cy="357120"/>
          </a:xfrm>
          <a:prstGeom prst="ellipse">
            <a:avLst/>
          </a:prstGeom>
          <a:solidFill>
            <a:srgbClr val="2919f7"/>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74" name="Овал 25"/>
          <p:cNvSpPr/>
          <p:nvPr/>
        </p:nvSpPr>
        <p:spPr>
          <a:xfrm>
            <a:off x="3730680" y="3535200"/>
            <a:ext cx="407880" cy="357480"/>
          </a:xfrm>
          <a:prstGeom prst="ellipse">
            <a:avLst/>
          </a:prstGeom>
          <a:solidFill>
            <a:srgbClr val="2919f7"/>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75" name="Овал 26"/>
          <p:cNvSpPr/>
          <p:nvPr/>
        </p:nvSpPr>
        <p:spPr>
          <a:xfrm>
            <a:off x="3730680" y="4338720"/>
            <a:ext cx="407880" cy="357120"/>
          </a:xfrm>
          <a:prstGeom prst="ellipse">
            <a:avLst/>
          </a:prstGeom>
          <a:solidFill>
            <a:srgbClr val="2919f7"/>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76" name="Овал 27"/>
          <p:cNvSpPr/>
          <p:nvPr/>
        </p:nvSpPr>
        <p:spPr>
          <a:xfrm>
            <a:off x="3730680" y="5232240"/>
            <a:ext cx="407880" cy="357480"/>
          </a:xfrm>
          <a:prstGeom prst="ellipse">
            <a:avLst/>
          </a:prstGeom>
          <a:solidFill>
            <a:srgbClr val="2919f7"/>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77" name="Овал 28"/>
          <p:cNvSpPr/>
          <p:nvPr/>
        </p:nvSpPr>
        <p:spPr>
          <a:xfrm>
            <a:off x="3730680" y="6105600"/>
            <a:ext cx="407880" cy="355680"/>
          </a:xfrm>
          <a:prstGeom prst="ellipse">
            <a:avLst/>
          </a:prstGeom>
          <a:solidFill>
            <a:srgbClr val="2919f7"/>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8" name="Прямоугольник 3"/>
          <p:cNvSpPr/>
          <p:nvPr/>
        </p:nvSpPr>
        <p:spPr>
          <a:xfrm>
            <a:off x="0" y="0"/>
            <a:ext cx="12192120" cy="6858000"/>
          </a:xfrm>
          <a:prstGeom prst="rect">
            <a:avLst/>
          </a:prstGeom>
          <a:solidFill>
            <a:srgbClr val="ffffff"/>
          </a:solidFill>
          <a:ln w="76320">
            <a:solidFill>
              <a:srgbClr val="1507c5"/>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79" name="Блок-схема: альтернативный процесс 9"/>
          <p:cNvSpPr/>
          <p:nvPr/>
        </p:nvSpPr>
        <p:spPr>
          <a:xfrm>
            <a:off x="555480" y="1123920"/>
            <a:ext cx="1484280" cy="657360"/>
          </a:xfrm>
          <a:prstGeom prst="flowChartAlternateProcess">
            <a:avLst/>
          </a:prstGeom>
          <a:solidFill>
            <a:srgbClr val="ffffff"/>
          </a:solidFill>
          <a:ln w="76320">
            <a:solidFill>
              <a:srgbClr val="d21de5"/>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0000"/>
                </a:solidFill>
                <a:uFillTx/>
                <a:latin typeface="Times New Roman"/>
                <a:ea typeface="Times New Roman"/>
              </a:rPr>
              <a:t>Теңіз</a:t>
            </a:r>
            <a:endParaRPr b="0" lang="ru-RU" sz="2400" strike="noStrike" u="none">
              <a:solidFill>
                <a:srgbClr val="000000"/>
              </a:solidFill>
              <a:uFillTx/>
              <a:latin typeface="Calibri"/>
            </a:endParaRPr>
          </a:p>
        </p:txBody>
      </p:sp>
      <p:sp>
        <p:nvSpPr>
          <p:cNvPr id="80" name="Блок-схема: альтернативный процесс 10"/>
          <p:cNvSpPr/>
          <p:nvPr/>
        </p:nvSpPr>
        <p:spPr>
          <a:xfrm>
            <a:off x="581040" y="2298600"/>
            <a:ext cx="1482840" cy="657360"/>
          </a:xfrm>
          <a:prstGeom prst="flowChartAlternateProcess">
            <a:avLst/>
          </a:prstGeom>
          <a:solidFill>
            <a:srgbClr val="ffffff"/>
          </a:solidFill>
          <a:ln w="76320">
            <a:solidFill>
              <a:srgbClr val="d21de5"/>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0000"/>
                </a:solidFill>
                <a:uFillTx/>
                <a:latin typeface="Times New Roman"/>
                <a:ea typeface="Times New Roman"/>
              </a:rPr>
              <a:t>Бұлбұл</a:t>
            </a:r>
            <a:endParaRPr b="0" lang="ru-RU" sz="2400" strike="noStrike" u="none">
              <a:solidFill>
                <a:srgbClr val="000000"/>
              </a:solidFill>
              <a:uFillTx/>
              <a:latin typeface="Calibri"/>
            </a:endParaRPr>
          </a:p>
        </p:txBody>
      </p:sp>
      <p:sp>
        <p:nvSpPr>
          <p:cNvPr id="81" name="Блок-схема: альтернативный процесс 11"/>
          <p:cNvSpPr/>
          <p:nvPr/>
        </p:nvSpPr>
        <p:spPr>
          <a:xfrm>
            <a:off x="552600" y="3540240"/>
            <a:ext cx="1487160" cy="657000"/>
          </a:xfrm>
          <a:prstGeom prst="flowChartAlternateProcess">
            <a:avLst/>
          </a:prstGeom>
          <a:solidFill>
            <a:srgbClr val="ffffff"/>
          </a:solidFill>
          <a:ln w="76320">
            <a:solidFill>
              <a:srgbClr val="d21de5"/>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0000"/>
                </a:solidFill>
                <a:uFillTx/>
                <a:latin typeface="Times New Roman"/>
                <a:ea typeface="Times New Roman"/>
              </a:rPr>
              <a:t>Тау</a:t>
            </a:r>
            <a:endParaRPr b="0" lang="ru-RU" sz="2400" strike="noStrike" u="none">
              <a:solidFill>
                <a:srgbClr val="000000"/>
              </a:solidFill>
              <a:uFillTx/>
              <a:latin typeface="Calibri"/>
            </a:endParaRPr>
          </a:p>
        </p:txBody>
      </p:sp>
      <p:sp>
        <p:nvSpPr>
          <p:cNvPr id="82" name="Блок-схема: альтернативный процесс 12"/>
          <p:cNvSpPr/>
          <p:nvPr/>
        </p:nvSpPr>
        <p:spPr>
          <a:xfrm>
            <a:off x="539640" y="4762440"/>
            <a:ext cx="1487520" cy="657360"/>
          </a:xfrm>
          <a:prstGeom prst="flowChartAlternateProcess">
            <a:avLst/>
          </a:prstGeom>
          <a:solidFill>
            <a:srgbClr val="ffffff"/>
          </a:solidFill>
          <a:ln w="76320">
            <a:solidFill>
              <a:srgbClr val="d21de5"/>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0000"/>
                </a:solidFill>
                <a:uFillTx/>
                <a:latin typeface="Times New Roman"/>
                <a:ea typeface="Times New Roman"/>
              </a:rPr>
              <a:t>Қарағай</a:t>
            </a:r>
            <a:endParaRPr b="0" lang="ru-RU" sz="2400" strike="noStrike" u="none">
              <a:solidFill>
                <a:srgbClr val="000000"/>
              </a:solidFill>
              <a:uFillTx/>
              <a:latin typeface="Calibri"/>
            </a:endParaRPr>
          </a:p>
        </p:txBody>
      </p:sp>
      <p:sp>
        <p:nvSpPr>
          <p:cNvPr id="83" name="Блок-схема: альтернативный процесс 13"/>
          <p:cNvSpPr/>
          <p:nvPr/>
        </p:nvSpPr>
        <p:spPr>
          <a:xfrm>
            <a:off x="539640" y="5927760"/>
            <a:ext cx="1484280" cy="657360"/>
          </a:xfrm>
          <a:prstGeom prst="flowChartAlternateProcess">
            <a:avLst/>
          </a:prstGeom>
          <a:solidFill>
            <a:srgbClr val="ffffff"/>
          </a:solidFill>
          <a:ln w="76320">
            <a:solidFill>
              <a:srgbClr val="d21de5"/>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0000"/>
                </a:solidFill>
                <a:uFillTx/>
                <a:latin typeface="Times New Roman"/>
                <a:ea typeface="Times New Roman"/>
              </a:rPr>
              <a:t>Қырат</a:t>
            </a:r>
            <a:endParaRPr b="0" lang="ru-RU" sz="2400" strike="noStrike" u="none">
              <a:solidFill>
                <a:srgbClr val="000000"/>
              </a:solidFill>
              <a:uFillTx/>
              <a:latin typeface="Calibri"/>
            </a:endParaRPr>
          </a:p>
        </p:txBody>
      </p:sp>
      <p:sp>
        <p:nvSpPr>
          <p:cNvPr id="84" name="Блок-схема: альтернативный процесс 14"/>
          <p:cNvSpPr/>
          <p:nvPr/>
        </p:nvSpPr>
        <p:spPr>
          <a:xfrm>
            <a:off x="4443480" y="1127160"/>
            <a:ext cx="7539120" cy="657360"/>
          </a:xfrm>
          <a:prstGeom prst="flowChartAlternateProcess">
            <a:avLst/>
          </a:prstGeom>
          <a:solidFill>
            <a:srgbClr val="ffffff"/>
          </a:solidFill>
          <a:ln w="76320">
            <a:solidFill>
              <a:srgbClr val="d21de5"/>
            </a:solidFill>
            <a:miter/>
          </a:ln>
        </p:spPr>
        <p:style>
          <a:lnRef idx="0"/>
          <a:fillRef idx="0"/>
          <a:effectRef idx="0"/>
          <a:fontRef idx="minor"/>
        </p:style>
        <p:txBody>
          <a:bodyPr lIns="90000" rIns="90000" tIns="46800" bIns="46800" anchor="ctr">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1507c5"/>
                </a:solidFill>
                <a:uFillTx/>
                <a:latin typeface="Times New Roman"/>
                <a:ea typeface="Times New Roman"/>
              </a:rPr>
              <a:t>Үмітке толы, арманға толы, әр жерде бір түп </a:t>
            </a:r>
            <a:r>
              <a:rPr b="1" lang="ru-RU" sz="2000" strike="noStrike" u="none">
                <a:solidFill>
                  <a:srgbClr val="ff0000"/>
                </a:solidFill>
                <a:uFillTx/>
                <a:latin typeface="Times New Roman"/>
                <a:ea typeface="Times New Roman"/>
              </a:rPr>
              <a:t>қарағай</a:t>
            </a:r>
            <a:r>
              <a:rPr b="1" lang="ru-RU" sz="2000" strike="noStrike" u="none">
                <a:solidFill>
                  <a:srgbClr val="1507c5"/>
                </a:solidFill>
                <a:uFillTx/>
                <a:latin typeface="Times New Roman"/>
                <a:ea typeface="Times New Roman"/>
              </a:rPr>
              <a:t> ,</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1507c5"/>
                </a:solidFill>
                <a:uFillTx/>
                <a:latin typeface="Times New Roman"/>
                <a:ea typeface="Times New Roman"/>
              </a:rPr>
              <a:t>Сағынбай жүрсе қалуы мүмкін жамырасуға жарамай.</a:t>
            </a:r>
            <a:endParaRPr b="0" lang="ru-RU" sz="2000" strike="noStrike" u="none">
              <a:solidFill>
                <a:srgbClr val="000000"/>
              </a:solidFill>
              <a:uFillTx/>
              <a:latin typeface="Calibri"/>
            </a:endParaRPr>
          </a:p>
        </p:txBody>
      </p:sp>
      <p:sp>
        <p:nvSpPr>
          <p:cNvPr id="85" name="Блок-схема: альтернативный процесс 15"/>
          <p:cNvSpPr/>
          <p:nvPr/>
        </p:nvSpPr>
        <p:spPr>
          <a:xfrm>
            <a:off x="4432320" y="2370240"/>
            <a:ext cx="7550280" cy="657000"/>
          </a:xfrm>
          <a:prstGeom prst="flowChartAlternateProcess">
            <a:avLst/>
          </a:prstGeom>
          <a:solidFill>
            <a:srgbClr val="ffffff"/>
          </a:solidFill>
          <a:ln w="76320">
            <a:solidFill>
              <a:srgbClr val="d21de5"/>
            </a:solidFill>
            <a:miter/>
          </a:ln>
        </p:spPr>
        <p:style>
          <a:lnRef idx="0"/>
          <a:fillRef idx="0"/>
          <a:effectRef idx="0"/>
          <a:fontRef idx="minor"/>
        </p:style>
        <p:txBody>
          <a:bodyPr lIns="90000" rIns="90000" tIns="46800" bIns="46800" anchor="ctr">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1507c5"/>
                </a:solidFill>
                <a:uFillTx/>
                <a:latin typeface="Times New Roman"/>
                <a:ea typeface="Times New Roman"/>
              </a:rPr>
              <a:t>Көкірегіңде сағыныш барда мұрат та сенде бар, жаным, </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1507c5"/>
                </a:solidFill>
                <a:uFillTx/>
                <a:latin typeface="Times New Roman"/>
                <a:ea typeface="Times New Roman"/>
              </a:rPr>
              <a:t>Алдыңда тұрған </a:t>
            </a:r>
            <a:r>
              <a:rPr b="1" lang="ru-RU" sz="2000" strike="noStrike" u="none">
                <a:solidFill>
                  <a:srgbClr val="ff0000"/>
                </a:solidFill>
                <a:uFillTx/>
                <a:latin typeface="Times New Roman"/>
                <a:ea typeface="Times New Roman"/>
              </a:rPr>
              <a:t>қыраттың</a:t>
            </a:r>
            <a:r>
              <a:rPr b="1" lang="ru-RU" sz="2000" strike="noStrike" u="none">
                <a:solidFill>
                  <a:srgbClr val="1507c5"/>
                </a:solidFill>
                <a:uFillTx/>
                <a:latin typeface="Times New Roman"/>
                <a:ea typeface="Times New Roman"/>
              </a:rPr>
              <a:t> саған көрінбей жатқан ар жағын.</a:t>
            </a:r>
            <a:endParaRPr b="0" lang="ru-RU" sz="2000" strike="noStrike" u="none">
              <a:solidFill>
                <a:srgbClr val="000000"/>
              </a:solidFill>
              <a:uFillTx/>
              <a:latin typeface="Calibri"/>
            </a:endParaRPr>
          </a:p>
        </p:txBody>
      </p:sp>
      <p:sp>
        <p:nvSpPr>
          <p:cNvPr id="86" name="Блок-схема: альтернативный процесс 16"/>
          <p:cNvSpPr/>
          <p:nvPr/>
        </p:nvSpPr>
        <p:spPr>
          <a:xfrm>
            <a:off x="4432320" y="3564000"/>
            <a:ext cx="7550280" cy="657000"/>
          </a:xfrm>
          <a:prstGeom prst="flowChartAlternateProcess">
            <a:avLst/>
          </a:prstGeom>
          <a:solidFill>
            <a:srgbClr val="ffffff"/>
          </a:solidFill>
          <a:ln w="76320">
            <a:solidFill>
              <a:srgbClr val="d21de5"/>
            </a:solidFill>
            <a:miter/>
          </a:ln>
        </p:spPr>
        <p:style>
          <a:lnRef idx="0"/>
          <a:fillRef idx="0"/>
          <a:effectRef idx="0"/>
          <a:fontRef idx="minor"/>
        </p:style>
        <p:txBody>
          <a:bodyPr lIns="90000" rIns="90000" tIns="46800" bIns="46800" anchor="ctr">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1507c5"/>
                </a:solidFill>
                <a:uFillTx/>
                <a:latin typeface="Times New Roman"/>
                <a:ea typeface="Times New Roman"/>
              </a:rPr>
              <a:t>Сағынбай барсаң, </a:t>
            </a:r>
            <a:r>
              <a:rPr b="1" lang="ru-RU" sz="2000" strike="noStrike" u="none">
                <a:solidFill>
                  <a:srgbClr val="ff0000"/>
                </a:solidFill>
                <a:uFillTx/>
                <a:latin typeface="Times New Roman"/>
                <a:ea typeface="Times New Roman"/>
              </a:rPr>
              <a:t>теңіз</a:t>
            </a:r>
            <a:r>
              <a:rPr b="1" lang="ru-RU" sz="2000" strike="noStrike" u="none">
                <a:solidFill>
                  <a:srgbClr val="1507c5"/>
                </a:solidFill>
                <a:uFillTx/>
                <a:latin typeface="Times New Roman"/>
                <a:ea typeface="Times New Roman"/>
              </a:rPr>
              <a:t>  де сенің тебіренбес жастық шағыңдай,</a:t>
            </a:r>
            <a:endParaRPr b="0" lang="ru-RU" sz="2000" strike="noStrike" u="none">
              <a:solidFill>
                <a:srgbClr val="000000"/>
              </a:solidFill>
              <a:uFillTx/>
              <a:latin typeface="Calibri"/>
            </a:endParaRPr>
          </a:p>
        </p:txBody>
      </p:sp>
      <p:sp>
        <p:nvSpPr>
          <p:cNvPr id="87" name="Блок-схема: альтернативный процесс 17"/>
          <p:cNvSpPr/>
          <p:nvPr/>
        </p:nvSpPr>
        <p:spPr>
          <a:xfrm>
            <a:off x="4432320" y="4745160"/>
            <a:ext cx="7550280" cy="657000"/>
          </a:xfrm>
          <a:prstGeom prst="flowChartAlternateProcess">
            <a:avLst/>
          </a:prstGeom>
          <a:solidFill>
            <a:srgbClr val="ffffff"/>
          </a:solidFill>
          <a:ln w="76320">
            <a:solidFill>
              <a:srgbClr val="d21de5"/>
            </a:solidFill>
            <a:miter/>
          </a:ln>
        </p:spPr>
        <p:style>
          <a:lnRef idx="0"/>
          <a:fillRef idx="0"/>
          <a:effectRef idx="0"/>
          <a:fontRef idx="minor"/>
        </p:style>
        <p:txBody>
          <a:bodyPr lIns="90000" rIns="90000" tIns="46800" bIns="46800" anchor="ctr">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1507c5"/>
                </a:solidFill>
                <a:uFillTx/>
                <a:latin typeface="Times New Roman"/>
                <a:ea typeface="Times New Roman"/>
              </a:rPr>
              <a:t>Сағынбай барсаң </a:t>
            </a:r>
            <a:r>
              <a:rPr b="1" lang="ru-RU" sz="2000" strike="noStrike" u="none">
                <a:solidFill>
                  <a:srgbClr val="ff0000"/>
                </a:solidFill>
                <a:uFillTx/>
                <a:latin typeface="Times New Roman"/>
                <a:ea typeface="Times New Roman"/>
              </a:rPr>
              <a:t>таулар</a:t>
            </a:r>
            <a:r>
              <a:rPr b="1" lang="ru-RU" sz="2000" strike="noStrike" u="none">
                <a:solidFill>
                  <a:srgbClr val="1507c5"/>
                </a:solidFill>
                <a:uFillTx/>
                <a:latin typeface="Times New Roman"/>
                <a:ea typeface="Times New Roman"/>
              </a:rPr>
              <a:t> да сенің алдыңнан шықпас асқақтап,</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1507c5"/>
                </a:solidFill>
                <a:uFillTx/>
                <a:latin typeface="Times New Roman"/>
                <a:ea typeface="Times New Roman"/>
              </a:rPr>
              <a:t>Ойлауы мүмкін дүниені мынау кеткен екен деп тас қаптап.</a:t>
            </a:r>
            <a:endParaRPr b="0" lang="ru-RU" sz="2000" strike="noStrike" u="none">
              <a:solidFill>
                <a:srgbClr val="000000"/>
              </a:solidFill>
              <a:uFillTx/>
              <a:latin typeface="Calibri"/>
            </a:endParaRPr>
          </a:p>
        </p:txBody>
      </p:sp>
      <p:sp>
        <p:nvSpPr>
          <p:cNvPr id="88" name="Блок-схема: альтернативный процесс 18"/>
          <p:cNvSpPr/>
          <p:nvPr/>
        </p:nvSpPr>
        <p:spPr>
          <a:xfrm>
            <a:off x="4443480" y="5932440"/>
            <a:ext cx="7539120" cy="657360"/>
          </a:xfrm>
          <a:prstGeom prst="flowChartAlternateProcess">
            <a:avLst/>
          </a:prstGeom>
          <a:solidFill>
            <a:srgbClr val="ffffff"/>
          </a:solidFill>
          <a:ln w="76320">
            <a:solidFill>
              <a:srgbClr val="d21de5"/>
            </a:solidFill>
            <a:miter/>
          </a:ln>
        </p:spPr>
        <p:style>
          <a:lnRef idx="0"/>
          <a:fillRef idx="0"/>
          <a:effectRef idx="0"/>
          <a:fontRef idx="minor"/>
        </p:style>
        <p:txBody>
          <a:bodyPr lIns="90000" rIns="90000" tIns="46800" bIns="46800" anchor="ctr">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ff0000"/>
                </a:solidFill>
                <a:uFillTx/>
                <a:latin typeface="Times New Roman"/>
                <a:ea typeface="Times New Roman"/>
              </a:rPr>
              <a:t>Бұлбұлдың</a:t>
            </a:r>
            <a:r>
              <a:rPr b="1" lang="ru-RU" sz="2000" strike="noStrike" u="none">
                <a:solidFill>
                  <a:srgbClr val="1507c5"/>
                </a:solidFill>
                <a:uFillTx/>
                <a:latin typeface="Times New Roman"/>
                <a:ea typeface="Times New Roman"/>
              </a:rPr>
              <a:t>  даусын есіте алмайсың, бауларға кірсең сағынбай.</a:t>
            </a:r>
            <a:endParaRPr b="0" lang="ru-RU" sz="2000" strike="noStrike" u="none">
              <a:solidFill>
                <a:srgbClr val="000000"/>
              </a:solidFill>
              <a:uFillTx/>
              <a:latin typeface="Calibri"/>
            </a:endParaRPr>
          </a:p>
        </p:txBody>
      </p:sp>
      <p:sp>
        <p:nvSpPr>
          <p:cNvPr id="89" name="Овал 1"/>
          <p:cNvSpPr/>
          <p:nvPr/>
        </p:nvSpPr>
        <p:spPr>
          <a:xfrm>
            <a:off x="2336760" y="1274760"/>
            <a:ext cx="407880" cy="357120"/>
          </a:xfrm>
          <a:prstGeom prst="ellipse">
            <a:avLst/>
          </a:prstGeom>
          <a:solidFill>
            <a:srgbClr val="2919f7"/>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90" name="Овал 20"/>
          <p:cNvSpPr/>
          <p:nvPr/>
        </p:nvSpPr>
        <p:spPr>
          <a:xfrm>
            <a:off x="2336760" y="2508120"/>
            <a:ext cx="407880" cy="357480"/>
          </a:xfrm>
          <a:prstGeom prst="ellipse">
            <a:avLst/>
          </a:prstGeom>
          <a:solidFill>
            <a:srgbClr val="2919f7"/>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91" name="Овал 21"/>
          <p:cNvSpPr/>
          <p:nvPr/>
        </p:nvSpPr>
        <p:spPr>
          <a:xfrm>
            <a:off x="2325600" y="3733920"/>
            <a:ext cx="406440" cy="357120"/>
          </a:xfrm>
          <a:prstGeom prst="ellipse">
            <a:avLst/>
          </a:prstGeom>
          <a:solidFill>
            <a:srgbClr val="2919f7"/>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92" name="Овал 22"/>
          <p:cNvSpPr/>
          <p:nvPr/>
        </p:nvSpPr>
        <p:spPr>
          <a:xfrm>
            <a:off x="2314440" y="4875120"/>
            <a:ext cx="408240" cy="357120"/>
          </a:xfrm>
          <a:prstGeom prst="ellipse">
            <a:avLst/>
          </a:prstGeom>
          <a:solidFill>
            <a:srgbClr val="2919f7"/>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93" name="Овал 23"/>
          <p:cNvSpPr/>
          <p:nvPr/>
        </p:nvSpPr>
        <p:spPr>
          <a:xfrm>
            <a:off x="2314440" y="6083280"/>
            <a:ext cx="408240" cy="355680"/>
          </a:xfrm>
          <a:prstGeom prst="ellipse">
            <a:avLst/>
          </a:prstGeom>
          <a:solidFill>
            <a:srgbClr val="2919f7"/>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94" name="Овал 24"/>
          <p:cNvSpPr/>
          <p:nvPr/>
        </p:nvSpPr>
        <p:spPr>
          <a:xfrm>
            <a:off x="3730680" y="1278000"/>
            <a:ext cx="407880" cy="355680"/>
          </a:xfrm>
          <a:prstGeom prst="ellipse">
            <a:avLst/>
          </a:prstGeom>
          <a:solidFill>
            <a:srgbClr val="2919f7"/>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95" name="Овал 25"/>
          <p:cNvSpPr/>
          <p:nvPr/>
        </p:nvSpPr>
        <p:spPr>
          <a:xfrm>
            <a:off x="3730680" y="2508120"/>
            <a:ext cx="407880" cy="357480"/>
          </a:xfrm>
          <a:prstGeom prst="ellipse">
            <a:avLst/>
          </a:prstGeom>
          <a:solidFill>
            <a:srgbClr val="2919f7"/>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96" name="Овал 26"/>
          <p:cNvSpPr/>
          <p:nvPr/>
        </p:nvSpPr>
        <p:spPr>
          <a:xfrm>
            <a:off x="3735360" y="3733920"/>
            <a:ext cx="407880" cy="357120"/>
          </a:xfrm>
          <a:prstGeom prst="ellipse">
            <a:avLst/>
          </a:prstGeom>
          <a:solidFill>
            <a:srgbClr val="2919f7"/>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97" name="Овал 27"/>
          <p:cNvSpPr/>
          <p:nvPr/>
        </p:nvSpPr>
        <p:spPr>
          <a:xfrm>
            <a:off x="3730680" y="4903920"/>
            <a:ext cx="407880" cy="357120"/>
          </a:xfrm>
          <a:prstGeom prst="ellipse">
            <a:avLst/>
          </a:prstGeom>
          <a:solidFill>
            <a:srgbClr val="2919f7"/>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98" name="Овал 28"/>
          <p:cNvSpPr/>
          <p:nvPr/>
        </p:nvSpPr>
        <p:spPr>
          <a:xfrm>
            <a:off x="3730680" y="6105600"/>
            <a:ext cx="407880" cy="355680"/>
          </a:xfrm>
          <a:prstGeom prst="ellipse">
            <a:avLst/>
          </a:prstGeom>
          <a:solidFill>
            <a:srgbClr val="2919f7"/>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99" name="Прямоугольник 28"/>
          <p:cNvSpPr/>
          <p:nvPr/>
        </p:nvSpPr>
        <p:spPr>
          <a:xfrm>
            <a:off x="4443120" y="216000"/>
            <a:ext cx="2437560" cy="52092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800" strike="noStrike" u="none">
                <a:solidFill>
                  <a:srgbClr val="ff0000"/>
                </a:solidFill>
                <a:uFillTx/>
                <a:latin typeface="Times New Roman"/>
                <a:ea typeface="Times New Roman"/>
              </a:rPr>
              <a:t>Өзіңді тексер!</a:t>
            </a:r>
            <a:endParaRPr b="0" lang="ru-RU" sz="2800" strike="noStrike" u="none">
              <a:solidFill>
                <a:srgbClr val="000000"/>
              </a:solidFill>
              <a:uFillTx/>
              <a:latin typeface="Calibri"/>
            </a:endParaRPr>
          </a:p>
        </p:txBody>
      </p:sp>
      <p:cxnSp>
        <p:nvCxnSpPr>
          <p:cNvPr id="100" name="Прямая со стрелкой 8"/>
          <p:cNvCxnSpPr>
            <a:stCxn id="89" idx="5"/>
            <a:endCxn id="96" idx="1"/>
          </p:cNvCxnSpPr>
          <p:nvPr/>
        </p:nvCxnSpPr>
        <p:spPr>
          <a:xfrm>
            <a:off x="2684160" y="1579320"/>
            <a:ext cx="1112040" cy="2206800"/>
          </a:xfrm>
          <a:prstGeom prst="straightConnector1">
            <a:avLst/>
          </a:prstGeom>
          <a:ln w="57240">
            <a:solidFill>
              <a:srgbClr val="4472c4"/>
            </a:solidFill>
            <a:miter/>
            <a:tailEnd len="med" type="arrow" w="med"/>
          </a:ln>
        </p:spPr>
      </p:cxnSp>
      <p:cxnSp>
        <p:nvCxnSpPr>
          <p:cNvPr id="101" name="Прямая со стрелкой 30"/>
          <p:cNvCxnSpPr>
            <a:stCxn id="92" idx="7"/>
          </p:cNvCxnSpPr>
          <p:nvPr/>
        </p:nvCxnSpPr>
        <p:spPr>
          <a:xfrm flipV="1">
            <a:off x="2661840" y="1579320"/>
            <a:ext cx="1134360" cy="3348720"/>
          </a:xfrm>
          <a:prstGeom prst="straightConnector1">
            <a:avLst/>
          </a:prstGeom>
          <a:ln w="57240">
            <a:solidFill>
              <a:srgbClr val="4472c4"/>
            </a:solidFill>
            <a:miter/>
            <a:tailEnd len="med" type="arrow" w="med"/>
          </a:ln>
        </p:spPr>
      </p:cxnSp>
      <p:cxnSp>
        <p:nvCxnSpPr>
          <p:cNvPr id="102" name="Прямая со стрелкой 33"/>
          <p:cNvCxnSpPr/>
          <p:nvPr/>
        </p:nvCxnSpPr>
        <p:spPr>
          <a:xfrm flipV="1">
            <a:off x="2684520" y="2793240"/>
            <a:ext cx="1134000" cy="3350520"/>
          </a:xfrm>
          <a:prstGeom prst="straightConnector1">
            <a:avLst/>
          </a:prstGeom>
          <a:ln w="57240">
            <a:solidFill>
              <a:srgbClr val="4472c4"/>
            </a:solidFill>
            <a:miter/>
            <a:tailEnd len="med" type="arrow" w="med"/>
          </a:ln>
        </p:spPr>
      </p:cxnSp>
      <p:cxnSp>
        <p:nvCxnSpPr>
          <p:cNvPr id="103" name="Прямая со стрелкой 34"/>
          <p:cNvCxnSpPr>
            <a:stCxn id="91" idx="5"/>
          </p:cNvCxnSpPr>
          <p:nvPr/>
        </p:nvCxnSpPr>
        <p:spPr>
          <a:xfrm>
            <a:off x="2673000" y="4038480"/>
            <a:ext cx="1051560" cy="1015200"/>
          </a:xfrm>
          <a:prstGeom prst="straightConnector1">
            <a:avLst/>
          </a:prstGeom>
          <a:ln w="57240">
            <a:solidFill>
              <a:srgbClr val="4472c4"/>
            </a:solidFill>
            <a:miter/>
            <a:tailEnd len="med" type="arrow" w="med"/>
          </a:ln>
        </p:spPr>
      </p:cxnSp>
      <p:cxnSp>
        <p:nvCxnSpPr>
          <p:cNvPr id="104" name="Прямая со стрелкой 36"/>
          <p:cNvCxnSpPr>
            <a:stCxn id="90" idx="5"/>
            <a:endCxn id="98" idx="1"/>
          </p:cNvCxnSpPr>
          <p:nvPr/>
        </p:nvCxnSpPr>
        <p:spPr>
          <a:xfrm>
            <a:off x="2684160" y="2812680"/>
            <a:ext cx="1107000" cy="3344040"/>
          </a:xfrm>
          <a:prstGeom prst="straightConnector1">
            <a:avLst/>
          </a:prstGeom>
          <a:ln w="57240">
            <a:solidFill>
              <a:srgbClr val="4472c4"/>
            </a:solidFill>
            <a:miter/>
            <a:tailEnd len="med" type="arrow" w="med"/>
          </a:ln>
        </p:spPr>
      </p:cxn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05" name="Picture 2" descr="C:\Users\Admin\Desktop\1111.jpg"/>
          <p:cNvPicPr/>
          <p:nvPr/>
        </p:nvPicPr>
        <p:blipFill>
          <a:blip r:embed="rId1"/>
          <a:stretch/>
        </p:blipFill>
        <p:spPr>
          <a:xfrm>
            <a:off x="0" y="0"/>
            <a:ext cx="12192120" cy="6858000"/>
          </a:xfrm>
          <a:prstGeom prst="rect">
            <a:avLst/>
          </a:prstGeom>
          <a:ln w="0">
            <a:noFill/>
          </a:ln>
        </p:spPr>
      </p:pic>
      <p:sp>
        <p:nvSpPr>
          <p:cNvPr id="106" name="Прямоугольник 2"/>
          <p:cNvSpPr/>
          <p:nvPr/>
        </p:nvSpPr>
        <p:spPr>
          <a:xfrm>
            <a:off x="4176720" y="798480"/>
            <a:ext cx="7286760" cy="1459080"/>
          </a:xfrm>
          <a:prstGeom prst="rect">
            <a:avLst/>
          </a:prstGeom>
          <a:solidFill>
            <a:srgbClr val="ffffff"/>
          </a:solidFill>
          <a:ln w="76320">
            <a:solidFill>
              <a:srgbClr val="d21de5"/>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0000"/>
                </a:solidFill>
                <a:uFillTx/>
                <a:latin typeface="Times New Roman"/>
                <a:ea typeface="Calibri"/>
              </a:rPr>
              <a:t>Қорытынды</a:t>
            </a:r>
            <a:endParaRPr b="0" lang="ru-RU" sz="2400" strike="noStrike" u="none">
              <a:solidFill>
                <a:srgbClr val="000000"/>
              </a:solidFill>
              <a:uFillTx/>
              <a:latin typeface="Calibri"/>
            </a:endParaRPr>
          </a:p>
        </p:txBody>
      </p:sp>
      <p:sp>
        <p:nvSpPr>
          <p:cNvPr id="107" name="Прямоугольник 5"/>
          <p:cNvSpPr/>
          <p:nvPr/>
        </p:nvSpPr>
        <p:spPr>
          <a:xfrm>
            <a:off x="4176720" y="3138480"/>
            <a:ext cx="7286760" cy="3262320"/>
          </a:xfrm>
          <a:prstGeom prst="rect">
            <a:avLst/>
          </a:prstGeom>
          <a:solidFill>
            <a:srgbClr val="ffffff"/>
          </a:solidFill>
          <a:ln w="76320">
            <a:solidFill>
              <a:srgbClr val="d21de5"/>
            </a:solidFill>
            <a:miter/>
          </a:ln>
        </p:spPr>
        <p:style>
          <a:lnRef idx="0"/>
          <a:fillRef idx="0"/>
          <a:effectRef idx="0"/>
          <a:fontRef idx="minor"/>
        </p:style>
        <p:txBody>
          <a:bodyPr lIns="90000" rIns="90000" tIns="46800" bIns="46800" anchor="ctr">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1507c5"/>
                </a:solidFill>
                <a:uFillTx/>
                <a:latin typeface="Times New Roman"/>
                <a:ea typeface="Times New Roman"/>
              </a:rPr>
              <a:t>Төлеген Айбергенов өз өлеңдеріне адамды сүюді арқау еткен және оның ұлылық қасиетін айырықша шабытпен жырлаған шайыр. </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1507c5"/>
                </a:solidFill>
                <a:uFillTx/>
                <a:latin typeface="Times New Roman"/>
                <a:ea typeface="Times New Roman"/>
              </a:rPr>
              <a:t>     </a:t>
            </a:r>
            <a:r>
              <a:rPr b="1" lang="ru-RU" sz="2400" strike="noStrike" u="none">
                <a:solidFill>
                  <a:srgbClr val="1507c5"/>
                </a:solidFill>
                <a:uFillTx/>
                <a:latin typeface="Times New Roman"/>
                <a:ea typeface="Times New Roman"/>
              </a:rPr>
              <a:t>Ақырғы демі қалғанша адамдардың бәрін сүйіп өтуге ант берген Төлеген поэзиясы сағыныш сезімін ғажайып сырмен көмкеріп, оны жыр әлемінің асқар шыңына көтере алған ұлылығымен құдіретті. </a:t>
            </a:r>
            <a:endParaRPr b="0" lang="ru-RU" sz="2400" strike="noStrike" u="none">
              <a:solidFill>
                <a:srgbClr val="000000"/>
              </a:solidFill>
              <a:uFillTx/>
              <a:latin typeface="Calibri"/>
            </a:endParaRPr>
          </a:p>
        </p:txBody>
      </p:sp>
      <p:sp>
        <p:nvSpPr>
          <p:cNvPr id="108" name="Выгнутая влево стрелка 3"/>
          <p:cNvSpPr/>
          <p:nvPr/>
        </p:nvSpPr>
        <p:spPr>
          <a:xfrm>
            <a:off x="2184480" y="1419120"/>
            <a:ext cx="1677960" cy="3916440"/>
          </a:xfrm>
          <a:custGeom>
            <a:avLst/>
            <a:gdLst>
              <a:gd name="textAreaLeft" fmla="*/ 224640 w 1677960"/>
              <a:gd name="textAreaRight" fmla="*/ 1453320 w 1677960"/>
              <a:gd name="textAreaTop" fmla="*/ 821880 h 3916440"/>
              <a:gd name="textAreaBottom" fmla="*/ 2885040 h 3916440"/>
            </a:gdLst>
            <a:ahLst/>
            <a:rect l="textAreaLeft" t="textAreaTop" r="textAreaRight" b="textAreaBottom"/>
            <a:pathLst>
              <a:path w="21600" h="21600">
                <a:moveTo>
                  <a:pt x="21600" y="0"/>
                </a:moveTo>
                <a:arcTo wR="21600" hR="9065" stAng="-5400000" swAng="-5400000"/>
                <a:lnTo>
                  <a:pt x="0" y="11378"/>
                </a:lnTo>
                <a:arcTo wR="21600" hR="9065" stAng="10800000" swAng="-3503925"/>
                <a:lnTo>
                  <a:pt x="16200" y="21312"/>
                </a:lnTo>
                <a:lnTo>
                  <a:pt x="21600" y="19287"/>
                </a:lnTo>
                <a:lnTo>
                  <a:pt x="16200" y="16685"/>
                </a:lnTo>
                <a:lnTo>
                  <a:pt x="16200" y="17842"/>
                </a:lnTo>
                <a:arcTo wR="21600" hR="9065" stAng="7296075" swAng="3318526"/>
                <a:lnTo>
                  <a:pt x="177" y="10222"/>
                </a:lnTo>
                <a:arcTo wR="21600" hR="9065" stAng="-10614601" swAng="5214601"/>
                <a:close/>
              </a:path>
              <a:path fill="darkenLess" w="21600" h="21600">
                <a:moveTo>
                  <a:pt x="21600" y="0"/>
                </a:moveTo>
                <a:arcTo wR="21600" hR="9065" stAng="-5400000" swAng="-5400000"/>
                <a:lnTo>
                  <a:pt x="0" y="9065"/>
                </a:lnTo>
                <a:arcTo wR="21600" hR="9065" stAng="10800000" swAng="-185399"/>
                <a:lnTo>
                  <a:pt x="177" y="10222"/>
                </a:lnTo>
                <a:arcTo wR="21600" hR="9065" stAng="-10614601" swAng="5214601"/>
                <a:close/>
              </a:path>
            </a:pathLst>
          </a:custGeom>
          <a:solidFill>
            <a:srgbClr val="ffff00"/>
          </a:solidFill>
          <a:ln w="57240">
            <a:solidFill>
              <a:srgbClr val="d21de5"/>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09" name="Picture 2" descr="C:\Users\Admin\Desktop\1111.jpg"/>
          <p:cNvPicPr/>
          <p:nvPr/>
        </p:nvPicPr>
        <p:blipFill>
          <a:blip r:embed="rId1"/>
          <a:stretch/>
        </p:blipFill>
        <p:spPr>
          <a:xfrm>
            <a:off x="0" y="0"/>
            <a:ext cx="12192120" cy="6858000"/>
          </a:xfrm>
          <a:prstGeom prst="rect">
            <a:avLst/>
          </a:prstGeom>
          <a:ln w="0">
            <a:noFill/>
          </a:ln>
        </p:spPr>
      </p:pic>
      <p:sp>
        <p:nvSpPr>
          <p:cNvPr id="110" name="Стрелка вправо 7"/>
          <p:cNvSpPr/>
          <p:nvPr/>
        </p:nvSpPr>
        <p:spPr>
          <a:xfrm>
            <a:off x="2252520" y="985680"/>
            <a:ext cx="3697560" cy="1311480"/>
          </a:xfrm>
          <a:prstGeom prst="rightArrow">
            <a:avLst>
              <a:gd name="adj1" fmla="val 50000"/>
              <a:gd name="adj2" fmla="val 49992"/>
            </a:avLst>
          </a:prstGeom>
          <a:noFill/>
          <a:ln w="76320">
            <a:solidFill>
              <a:srgbClr val="d21de5"/>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0000"/>
                </a:solidFill>
                <a:uFillTx/>
                <a:latin typeface="Times New Roman"/>
                <a:ea typeface="Times New Roman"/>
              </a:rPr>
              <a:t>Қосымша тапсырма:</a:t>
            </a:r>
            <a:endParaRPr b="0" lang="ru-RU" sz="2400" strike="noStrike" u="none">
              <a:solidFill>
                <a:srgbClr val="000000"/>
              </a:solidFill>
              <a:uFillTx/>
              <a:latin typeface="Calibri"/>
            </a:endParaRPr>
          </a:p>
        </p:txBody>
      </p:sp>
      <p:sp>
        <p:nvSpPr>
          <p:cNvPr id="111" name="Прямоугольник 10"/>
          <p:cNvSpPr/>
          <p:nvPr/>
        </p:nvSpPr>
        <p:spPr>
          <a:xfrm>
            <a:off x="6195960" y="339840"/>
            <a:ext cx="5294520" cy="2842920"/>
          </a:xfrm>
          <a:prstGeom prst="rect">
            <a:avLst/>
          </a:prstGeom>
          <a:solidFill>
            <a:srgbClr val="ffffff"/>
          </a:solidFill>
          <a:ln w="76320">
            <a:solidFill>
              <a:srgbClr val="d21de5"/>
            </a:solidFill>
            <a:miter/>
          </a:ln>
        </p:spPr>
        <p:style>
          <a:lnRef idx="0"/>
          <a:fillRef idx="0"/>
          <a:effectRef idx="0"/>
          <a:fontRef idx="minor"/>
        </p:style>
        <p:txBody>
          <a:bodyPr lIns="90000" rIns="90000" tIns="46800" bIns="46800" anchor="ctr">
            <a:norm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1507c5"/>
                </a:solidFill>
                <a:uFillTx/>
                <a:latin typeface="Times New Roman"/>
                <a:ea typeface="Arial"/>
              </a:rPr>
              <a:t>Ғаламтордан Т. Айбергенов туралы қосымша мәліметтер жинау, «Сағыныш» өлеңінен үзінді жаттау</a:t>
            </a:r>
            <a:endParaRPr b="0" lang="ru-RU" sz="2400" strike="noStrike" u="none">
              <a:solidFill>
                <a:srgbClr val="000000"/>
              </a:solidFill>
              <a:uFillTx/>
              <a:latin typeface="Calibri"/>
            </a:endParaRPr>
          </a:p>
        </p:txBody>
      </p:sp>
      <p:sp>
        <p:nvSpPr>
          <p:cNvPr id="112" name="AutoShape 8"/>
          <p:cNvSpPr/>
          <p:nvPr/>
        </p:nvSpPr>
        <p:spPr>
          <a:xfrm>
            <a:off x="144360" y="-144360"/>
            <a:ext cx="304920" cy="304560"/>
          </a:xfrm>
          <a:prstGeom prst="rect">
            <a:avLst/>
          </a:prstGeom>
          <a:noFill/>
          <a:ln w="0">
            <a:noFill/>
          </a:ln>
        </p:spPr>
        <p:style>
          <a:lnRef idx="0"/>
          <a:fillRef idx="0"/>
          <a:effectRef idx="0"/>
          <a:fontRef idx="minor"/>
        </p:style>
        <p:txBody>
          <a:bodyPr lIns="90000" rIns="90000" tIns="46800" bIns="46800" anchor="t">
            <a:normAutofit fontScale="70000" lnSpcReduction="19999"/>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113" name="AutoShape 10"/>
          <p:cNvSpPr/>
          <p:nvPr/>
        </p:nvSpPr>
        <p:spPr>
          <a:xfrm>
            <a:off x="297000" y="7920"/>
            <a:ext cx="304560" cy="304920"/>
          </a:xfrm>
          <a:prstGeom prst="rect">
            <a:avLst/>
          </a:prstGeom>
          <a:noFill/>
          <a:ln w="0">
            <a:noFill/>
          </a:ln>
        </p:spPr>
        <p:style>
          <a:lnRef idx="0"/>
          <a:fillRef idx="0"/>
          <a:effectRef idx="0"/>
          <a:fontRef idx="minor"/>
        </p:style>
        <p:txBody>
          <a:bodyPr lIns="90000" rIns="90000" tIns="46800" bIns="46800" anchor="t">
            <a:normAutofit fontScale="70000" lnSpcReduction="19999"/>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pic>
        <p:nvPicPr>
          <p:cNvPr id="114" name="Picture 11" descr=""/>
          <p:cNvPicPr/>
          <p:nvPr/>
        </p:nvPicPr>
        <p:blipFill>
          <a:blip r:embed="rId2"/>
          <a:stretch/>
        </p:blipFill>
        <p:spPr>
          <a:xfrm>
            <a:off x="1665360" y="3429000"/>
            <a:ext cx="4667040" cy="3094200"/>
          </a:xfrm>
          <a:prstGeom prst="rect">
            <a:avLst/>
          </a:prstGeom>
          <a:ln w="0">
            <a:noFill/>
          </a:ln>
        </p:spPr>
      </p:pic>
      <p:pic>
        <p:nvPicPr>
          <p:cNvPr id="115" name="Picture 12" descr=""/>
          <p:cNvPicPr/>
          <p:nvPr/>
        </p:nvPicPr>
        <p:blipFill>
          <a:blip r:embed="rId3"/>
          <a:stretch/>
        </p:blipFill>
        <p:spPr>
          <a:xfrm>
            <a:off x="6700680" y="3429000"/>
            <a:ext cx="4789800" cy="309420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0" name="Picture 2" descr="C:\Users\Admin\Desktop\1111.jpg"/>
          <p:cNvPicPr/>
          <p:nvPr/>
        </p:nvPicPr>
        <p:blipFill>
          <a:blip r:embed="rId1"/>
          <a:stretch/>
        </p:blipFill>
        <p:spPr>
          <a:xfrm>
            <a:off x="0" y="0"/>
            <a:ext cx="12192120" cy="6858000"/>
          </a:xfrm>
          <a:prstGeom prst="rect">
            <a:avLst/>
          </a:prstGeom>
          <a:ln w="0">
            <a:noFill/>
          </a:ln>
        </p:spPr>
      </p:pic>
      <p:cxnSp>
        <p:nvCxnSpPr>
          <p:cNvPr id="11" name="Google Shape;78;p1"/>
          <p:cNvCxnSpPr/>
          <p:nvPr/>
        </p:nvCxnSpPr>
        <p:spPr>
          <a:xfrm>
            <a:off x="1376280" y="3143160"/>
            <a:ext cx="10694160" cy="37440"/>
          </a:xfrm>
          <a:prstGeom prst="straightConnector1">
            <a:avLst/>
          </a:prstGeom>
          <a:ln w="57240">
            <a:solidFill>
              <a:srgbClr val="d21de5"/>
            </a:solidFill>
            <a:miter/>
          </a:ln>
        </p:spPr>
      </p:cxnSp>
      <p:sp>
        <p:nvSpPr>
          <p:cNvPr id="12" name="Прямоугольник 2"/>
          <p:cNvSpPr/>
          <p:nvPr/>
        </p:nvSpPr>
        <p:spPr>
          <a:xfrm>
            <a:off x="2257560" y="1511280"/>
            <a:ext cx="9207360" cy="8254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2919f7"/>
                </a:solidFill>
                <a:uFillTx/>
                <a:latin typeface="Times New Roman"/>
                <a:ea typeface="Times New Roman"/>
              </a:rPr>
              <a:t>А/И 9.2.2. 1 - автор бейнесінің идеялық-стилистикалық тұтастырушы ретіндегі рөліне талдау жасау;</a:t>
            </a:r>
            <a:endParaRPr b="0" lang="ru-RU" sz="2400" strike="noStrike" u="none">
              <a:solidFill>
                <a:srgbClr val="000000"/>
              </a:solidFill>
              <a:uFillTx/>
              <a:latin typeface="Calibri"/>
            </a:endParaRPr>
          </a:p>
        </p:txBody>
      </p:sp>
      <p:sp>
        <p:nvSpPr>
          <p:cNvPr id="13" name="TextBox 1"/>
          <p:cNvSpPr/>
          <p:nvPr/>
        </p:nvSpPr>
        <p:spPr>
          <a:xfrm>
            <a:off x="1708200" y="3303720"/>
            <a:ext cx="10029600" cy="1922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0000"/>
                </a:solidFill>
                <a:uFillTx/>
                <a:latin typeface="Times New Roman"/>
                <a:ea typeface="Times New Roman"/>
              </a:rPr>
              <a:t>Сабақ мақсаттары</a:t>
            </a:r>
            <a:endParaRPr b="0" lang="ru-RU" sz="2400" strike="noStrike" u="none">
              <a:solidFill>
                <a:srgbClr val="000000"/>
              </a:solidFill>
              <a:uFillTx/>
              <a:latin typeface="Calibri"/>
            </a:endParaRPr>
          </a:p>
          <a:p>
            <a:pPr>
              <a:lnSpc>
                <a:spcPct val="100000"/>
              </a:lnSpc>
              <a:buClr>
                <a:srgbClr val="2919f7"/>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2919f7"/>
                </a:solidFill>
                <a:uFillTx/>
                <a:latin typeface="Times New Roman"/>
                <a:ea typeface="Times New Roman"/>
              </a:rPr>
              <a:t>автор бейнесін, өмірге, дүниеге деген құштарлығын талдау;</a:t>
            </a:r>
            <a:endParaRPr b="0" lang="ru-RU" sz="2400" strike="noStrike" u="none">
              <a:solidFill>
                <a:srgbClr val="000000"/>
              </a:solidFill>
              <a:uFillTx/>
              <a:latin typeface="Calibri"/>
            </a:endParaRPr>
          </a:p>
          <a:p>
            <a:pPr>
              <a:lnSpc>
                <a:spcPct val="100000"/>
              </a:lnSpc>
              <a:buClr>
                <a:srgbClr val="2919f7"/>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2919f7"/>
                </a:solidFill>
                <a:uFillTx/>
                <a:latin typeface="Times New Roman"/>
                <a:ea typeface="Times New Roman"/>
              </a:rPr>
              <a:t>автор бейнесінің идеялық-стилистикалық тұтастырушы ретіндегі рөлін талдау;</a:t>
            </a:r>
            <a:endParaRPr b="0" lang="ru-RU" sz="2400" strike="noStrike" u="none">
              <a:solidFill>
                <a:srgbClr val="000000"/>
              </a:solidFill>
              <a:uFillTx/>
              <a:latin typeface="Calibri"/>
            </a:endParaRPr>
          </a:p>
          <a:p>
            <a:pPr>
              <a:lnSpc>
                <a:spcPct val="100000"/>
              </a:lnSpc>
              <a:buClr>
                <a:srgbClr val="2919f7"/>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2919f7"/>
                </a:solidFill>
                <a:uFillTx/>
                <a:latin typeface="Times New Roman"/>
                <a:ea typeface="Times New Roman"/>
              </a:rPr>
              <a:t>ақын бейнесіне айшықты пікір  жазу.</a:t>
            </a:r>
            <a:endParaRPr b="0" lang="ru-RU" sz="2400" strike="noStrike" u="none">
              <a:solidFill>
                <a:srgbClr val="000000"/>
              </a:solidFill>
              <a:uFillTx/>
              <a:latin typeface="Calibri"/>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4" name="Picture 2" descr="C:\Users\Admin\Desktop\1111.jpg"/>
          <p:cNvPicPr/>
          <p:nvPr/>
        </p:nvPicPr>
        <p:blipFill>
          <a:blip r:embed="rId1"/>
          <a:stretch/>
        </p:blipFill>
        <p:spPr>
          <a:xfrm>
            <a:off x="0" y="0"/>
            <a:ext cx="12192120" cy="6858000"/>
          </a:xfrm>
          <a:prstGeom prst="rect">
            <a:avLst/>
          </a:prstGeom>
          <a:ln w="0">
            <a:noFill/>
          </a:ln>
        </p:spPr>
      </p:pic>
      <p:sp>
        <p:nvSpPr>
          <p:cNvPr id="15" name="Прямоугольник 1"/>
          <p:cNvSpPr/>
          <p:nvPr/>
        </p:nvSpPr>
        <p:spPr>
          <a:xfrm>
            <a:off x="2011320" y="3951360"/>
            <a:ext cx="10180800" cy="1922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0000"/>
                </a:solidFill>
                <a:uFillTx/>
                <a:latin typeface="Times New Roman"/>
                <a:ea typeface="Times New Roman"/>
              </a:rPr>
              <a:t>Бағалау критерийлері:</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nSpc>
                <a:spcPct val="100000"/>
              </a:lnSpc>
              <a:buClr>
                <a:srgbClr val="2919f7"/>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2919f7"/>
                </a:solidFill>
                <a:uFillTx/>
                <a:latin typeface="Times New Roman"/>
                <a:ea typeface="Times New Roman"/>
              </a:rPr>
              <a:t>автор бейнесін, өмірге деген құштарлығын талдайды;</a:t>
            </a:r>
            <a:endParaRPr b="0" lang="ru-RU" sz="2400" strike="noStrike" u="none">
              <a:solidFill>
                <a:srgbClr val="000000"/>
              </a:solidFill>
              <a:uFillTx/>
              <a:latin typeface="Calibri"/>
            </a:endParaRPr>
          </a:p>
          <a:p>
            <a:pPr>
              <a:lnSpc>
                <a:spcPct val="100000"/>
              </a:lnSpc>
              <a:buClr>
                <a:srgbClr val="2919f7"/>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2919f7"/>
                </a:solidFill>
                <a:uFillTx/>
                <a:latin typeface="Times New Roman"/>
                <a:ea typeface="Times New Roman"/>
              </a:rPr>
              <a:t>автор бейнесінің идеялық-стилистикалық тұтастырушы ретіндегі рөлін талдай алады</a:t>
            </a:r>
            <a:endParaRPr b="0" lang="ru-RU" sz="2400" strike="noStrike" u="none">
              <a:solidFill>
                <a:srgbClr val="000000"/>
              </a:solidFill>
              <a:uFillTx/>
              <a:latin typeface="Calibri"/>
            </a:endParaRPr>
          </a:p>
        </p:txBody>
      </p:sp>
      <p:pic>
        <p:nvPicPr>
          <p:cNvPr id="16" name="Picture 6" descr="Ð¡Ð°ÒÑÐ½ÑÑ ÒÐ°Ð·Ð°Ð»Ð´Ð°ÑÑ - Â«JETISÃÂ» gazeti"/>
          <p:cNvPicPr/>
          <p:nvPr/>
        </p:nvPicPr>
        <p:blipFill>
          <a:blip r:embed="rId2"/>
          <a:stretch/>
        </p:blipFill>
        <p:spPr>
          <a:xfrm>
            <a:off x="2989440" y="243000"/>
            <a:ext cx="7900920" cy="3456000"/>
          </a:xfrm>
          <a:prstGeom prst="rect">
            <a:avLst/>
          </a:prstGeom>
          <a:ln w="0">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 name="Прямоугольник 3"/>
          <p:cNvSpPr/>
          <p:nvPr/>
        </p:nvSpPr>
        <p:spPr>
          <a:xfrm>
            <a:off x="0" y="0"/>
            <a:ext cx="12192120" cy="6858000"/>
          </a:xfrm>
          <a:prstGeom prst="rect">
            <a:avLst/>
          </a:prstGeom>
          <a:solidFill>
            <a:srgbClr val="ffffff"/>
          </a:solidFill>
          <a:ln w="76320">
            <a:solidFill>
              <a:srgbClr val="1507c5"/>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pic>
        <p:nvPicPr>
          <p:cNvPr id="18" name="«Айбергенов әлемі» («Мир Айбергенова») часть 1.mp4" descr=""/>
          <p:cNvPicPr/>
          <p:nvPr/>
        </p:nvPicPr>
        <p:blipFill>
          <a:blip r:embed="rId1"/>
          <a:stretch/>
        </p:blipFill>
        <p:spPr>
          <a:xfrm>
            <a:off x="8686800" y="781200"/>
            <a:ext cx="3176640" cy="4894200"/>
          </a:xfrm>
          <a:prstGeom prst="rect">
            <a:avLst/>
          </a:prstGeom>
          <a:ln w="0">
            <a:noFill/>
          </a:ln>
        </p:spPr>
      </p:pic>
      <p:sp>
        <p:nvSpPr>
          <p:cNvPr id="19" name="Прямоугольник 9"/>
          <p:cNvSpPr/>
          <p:nvPr/>
        </p:nvSpPr>
        <p:spPr>
          <a:xfrm>
            <a:off x="368280" y="577800"/>
            <a:ext cx="9102600" cy="49251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1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ff0000"/>
                </a:solidFill>
                <a:uFillTx/>
                <a:latin typeface="Times New Roman"/>
                <a:ea typeface="Arial"/>
              </a:rPr>
              <a:t>1937 жылы 8 наурыз күні</a:t>
            </a:r>
            <a:r>
              <a:rPr b="1" lang="ru-RU" sz="1800" strike="noStrike" u="none">
                <a:solidFill>
                  <a:srgbClr val="1507c5"/>
                </a:solidFill>
                <a:uFillTx/>
                <a:latin typeface="Times New Roman"/>
                <a:ea typeface="Arial"/>
              </a:rPr>
              <a:t>	</a:t>
            </a:r>
            <a:r>
              <a:rPr b="1" lang="ru-RU" sz="1800" strike="noStrike" u="none">
                <a:solidFill>
                  <a:srgbClr val="1507c5"/>
                </a:solidFill>
                <a:uFillTx/>
                <a:latin typeface="Times New Roman"/>
                <a:ea typeface="Arial"/>
              </a:rPr>
              <a:t> </a:t>
            </a:r>
            <a:r>
              <a:rPr b="1" lang="ru-RU" sz="1800" strike="noStrike" u="none">
                <a:solidFill>
                  <a:srgbClr val="2919f7"/>
                </a:solidFill>
                <a:uFillTx/>
                <a:latin typeface="Times New Roman"/>
                <a:ea typeface="Arial"/>
              </a:rPr>
              <a:t>Қазақтың біртуар ұлдарының бірі, ақын Төлеген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2919f7"/>
                </a:solidFill>
                <a:uFillTx/>
                <a:latin typeface="Times New Roman"/>
                <a:ea typeface="Arial"/>
              </a:rPr>
              <a:t>                                                 </a:t>
            </a:r>
            <a:r>
              <a:rPr b="1" lang="ru-RU" sz="1800" strike="noStrike" u="none">
                <a:solidFill>
                  <a:srgbClr val="2919f7"/>
                </a:solidFill>
                <a:uFillTx/>
                <a:latin typeface="Times New Roman"/>
                <a:ea typeface="Arial"/>
              </a:rPr>
              <a:t>Айбергенов Қарақалпақстанның Қоңырат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2919f7"/>
                </a:solidFill>
                <a:uFillTx/>
                <a:latin typeface="Times New Roman"/>
                <a:ea typeface="Arial"/>
              </a:rPr>
              <a:t>                                                 </a:t>
            </a:r>
            <a:r>
              <a:rPr b="1" lang="ru-RU" sz="1800" strike="noStrike" u="none">
                <a:solidFill>
                  <a:srgbClr val="2919f7"/>
                </a:solidFill>
                <a:uFillTx/>
                <a:latin typeface="Times New Roman"/>
                <a:ea typeface="Arial"/>
              </a:rPr>
              <a:t>ауданында дүниеге келді.</a:t>
            </a:r>
            <a:r>
              <a:rPr b="1" lang="ru-RU" sz="1800" strike="noStrike" u="none">
                <a:solidFill>
                  <a:srgbClr val="2919f7"/>
                </a:solidFill>
                <a:uFillTx/>
                <a:latin typeface="Times New Roman"/>
                <a:ea typeface="Arial"/>
              </a:rPr>
              <a:t>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ff0000"/>
                </a:solidFill>
                <a:uFillTx/>
                <a:latin typeface="Times New Roman"/>
                <a:ea typeface="Arial"/>
              </a:rPr>
              <a:t>1955-1959 жылдары</a:t>
            </a:r>
            <a:r>
              <a:rPr b="1" lang="ru-RU" sz="1800" strike="noStrike" u="none">
                <a:solidFill>
                  <a:srgbClr val="1507c5"/>
                </a:solidFill>
                <a:uFillTx/>
                <a:latin typeface="Times New Roman"/>
                <a:ea typeface="Arial"/>
              </a:rPr>
              <a:t>	</a:t>
            </a:r>
            <a:r>
              <a:rPr b="1" lang="ru-RU" sz="1800" strike="noStrike" u="none">
                <a:solidFill>
                  <a:srgbClr val="1507c5"/>
                </a:solidFill>
                <a:uFillTx/>
                <a:latin typeface="Times New Roman"/>
                <a:ea typeface="Arial"/>
              </a:rPr>
              <a:t> </a:t>
            </a:r>
            <a:r>
              <a:rPr b="1" lang="ru-RU" sz="1800" strike="noStrike" u="none">
                <a:solidFill>
                  <a:srgbClr val="2919f7"/>
                </a:solidFill>
                <a:uFillTx/>
                <a:latin typeface="Times New Roman"/>
                <a:ea typeface="Arial"/>
              </a:rPr>
              <a:t>Низами  атындағы Ташкент мемлекеттік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2919f7"/>
                </a:solidFill>
                <a:uFillTx/>
                <a:latin typeface="Times New Roman"/>
                <a:ea typeface="Arial"/>
              </a:rPr>
              <a:t>                                                 </a:t>
            </a:r>
            <a:r>
              <a:rPr b="1" lang="ru-RU" sz="1800" strike="noStrike" u="none">
                <a:solidFill>
                  <a:srgbClr val="2919f7"/>
                </a:solidFill>
                <a:uFillTx/>
                <a:latin typeface="Times New Roman"/>
                <a:ea typeface="Arial"/>
              </a:rPr>
              <a:t>педагогикалық  институтының “Қазақ тілі,  әдебиеті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2919f7"/>
                </a:solidFill>
                <a:uFillTx/>
                <a:latin typeface="Times New Roman"/>
                <a:ea typeface="Arial"/>
              </a:rPr>
              <a:t>                                                 </a:t>
            </a:r>
            <a:r>
              <a:rPr b="1" lang="ru-RU" sz="1800" strike="noStrike" u="none">
                <a:solidFill>
                  <a:srgbClr val="2919f7"/>
                </a:solidFill>
                <a:uFillTx/>
                <a:latin typeface="Times New Roman"/>
                <a:ea typeface="Arial"/>
              </a:rPr>
              <a:t>және тарих” факультетінде  оқиды</a:t>
            </a:r>
            <a:r>
              <a:rPr b="1" lang="ru-RU" sz="1800" strike="noStrike" u="none">
                <a:solidFill>
                  <a:srgbClr val="2919f7"/>
                </a:solidFill>
                <a:uFillTx/>
                <a:latin typeface="Times New Roman"/>
                <a:ea typeface="Arial"/>
              </a:rPr>
              <a:t>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ff0000"/>
                </a:solidFill>
                <a:uFillTx/>
                <a:latin typeface="Times New Roman"/>
                <a:ea typeface="Arial"/>
              </a:rPr>
              <a:t>1959-1962 жылдары</a:t>
            </a:r>
            <a:r>
              <a:rPr b="1" lang="ru-RU" sz="1800" strike="noStrike" u="none">
                <a:solidFill>
                  <a:srgbClr val="1507c5"/>
                </a:solidFill>
                <a:uFillTx/>
                <a:latin typeface="Times New Roman"/>
                <a:ea typeface="Arial"/>
              </a:rPr>
              <a:t>	</a:t>
            </a:r>
            <a:r>
              <a:rPr b="1" lang="ru-RU" sz="1800" strike="noStrike" u="none">
                <a:solidFill>
                  <a:srgbClr val="1507c5"/>
                </a:solidFill>
                <a:uFillTx/>
                <a:latin typeface="Times New Roman"/>
                <a:ea typeface="Arial"/>
              </a:rPr>
              <a:t> </a:t>
            </a:r>
            <a:r>
              <a:rPr b="1" lang="ru-RU" sz="1800" strike="noStrike" u="none">
                <a:solidFill>
                  <a:srgbClr val="2919f7"/>
                </a:solidFill>
                <a:uFillTx/>
                <a:latin typeface="Times New Roman"/>
                <a:ea typeface="Arial"/>
              </a:rPr>
              <a:t>Өзінің кіндік қаны тамған Қоңырат ауылына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2919f7"/>
                </a:solidFill>
                <a:uFillTx/>
                <a:latin typeface="Times New Roman"/>
                <a:ea typeface="Arial"/>
              </a:rPr>
              <a:t>                                                 </a:t>
            </a:r>
            <a:r>
              <a:rPr b="1" lang="ru-RU" sz="1800" strike="noStrike" u="none">
                <a:solidFill>
                  <a:srgbClr val="2919f7"/>
                </a:solidFill>
                <a:uFillTx/>
                <a:latin typeface="Times New Roman"/>
                <a:ea typeface="Arial"/>
              </a:rPr>
              <a:t>барып, мұғалімдік қызметте  болады.</a:t>
            </a:r>
            <a:r>
              <a:rPr b="1" lang="ru-RU" sz="1800" strike="noStrike" u="none">
                <a:solidFill>
                  <a:srgbClr val="1507c5"/>
                </a:solidFill>
                <a:uFillTx/>
                <a:latin typeface="Times New Roman"/>
                <a:ea typeface="Arial"/>
              </a:rPr>
              <a:t>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ff0000"/>
                </a:solidFill>
                <a:uFillTx/>
                <a:latin typeface="Times New Roman"/>
                <a:ea typeface="Arial"/>
              </a:rPr>
              <a:t>1962-1965 жылдар                </a:t>
            </a:r>
            <a:r>
              <a:rPr b="1" lang="ru-RU" sz="1800" strike="noStrike" u="none">
                <a:solidFill>
                  <a:srgbClr val="2919f7"/>
                </a:solidFill>
                <a:uFillTx/>
                <a:latin typeface="Times New Roman"/>
                <a:ea typeface="Arial"/>
              </a:rPr>
              <a:t>Қазіргі  Оңтүстік  Қазақстан  облысы, Сарыағаш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2919f7"/>
                </a:solidFill>
                <a:uFillTx/>
                <a:latin typeface="Times New Roman"/>
                <a:ea typeface="Arial"/>
              </a:rPr>
              <a:t>                                                 </a:t>
            </a:r>
            <a:r>
              <a:rPr b="1" lang="ru-RU" sz="1800" strike="noStrike" u="none">
                <a:solidFill>
                  <a:srgbClr val="2919f7"/>
                </a:solidFill>
                <a:uFillTx/>
                <a:latin typeface="Times New Roman"/>
                <a:ea typeface="Arial"/>
              </a:rPr>
              <a:t>ауданындағы  кешкі  мектептің  директоры  болып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2919f7"/>
                </a:solidFill>
                <a:uFillTx/>
                <a:latin typeface="Times New Roman"/>
                <a:ea typeface="Arial"/>
              </a:rPr>
              <a:t>                                                 </a:t>
            </a:r>
            <a:r>
              <a:rPr b="1" lang="ru-RU" sz="1800" strike="noStrike" u="none">
                <a:solidFill>
                  <a:srgbClr val="2919f7"/>
                </a:solidFill>
                <a:uFillTx/>
                <a:latin typeface="Times New Roman"/>
                <a:ea typeface="Arial"/>
              </a:rPr>
              <a:t>қызмет  етті.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ff0000"/>
                </a:solidFill>
                <a:uFillTx/>
                <a:latin typeface="Times New Roman"/>
                <a:ea typeface="Arial"/>
              </a:rPr>
              <a:t>1965 жыл</a:t>
            </a:r>
            <a:r>
              <a:rPr b="1" lang="ru-RU" sz="1800" strike="noStrike" u="none">
                <a:solidFill>
                  <a:srgbClr val="1507c5"/>
                </a:solidFill>
                <a:uFillTx/>
                <a:latin typeface="Times New Roman"/>
                <a:ea typeface="Arial"/>
              </a:rPr>
              <a:t>	</a:t>
            </a:r>
            <a:r>
              <a:rPr b="1" lang="ru-RU" sz="1800" strike="noStrike" u="none">
                <a:solidFill>
                  <a:srgbClr val="1507c5"/>
                </a:solidFill>
                <a:uFillTx/>
                <a:latin typeface="Times New Roman"/>
                <a:ea typeface="Arial"/>
              </a:rPr>
              <a:t>                 </a:t>
            </a:r>
            <a:r>
              <a:rPr b="1" lang="ru-RU" sz="1800" strike="noStrike" u="none">
                <a:solidFill>
                  <a:srgbClr val="2919f7"/>
                </a:solidFill>
                <a:uFillTx/>
                <a:latin typeface="Times New Roman"/>
                <a:ea typeface="Arial"/>
              </a:rPr>
              <a:t>Қазақстан  Жазушылары Одағының  жанындағы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2919f7"/>
                </a:solidFill>
                <a:uFillTx/>
                <a:latin typeface="Times New Roman"/>
                <a:ea typeface="Arial"/>
              </a:rPr>
              <a:t>                                                 </a:t>
            </a:r>
            <a:r>
              <a:rPr b="1" lang="ru-RU" sz="1800" strike="noStrike" u="none">
                <a:solidFill>
                  <a:srgbClr val="2919f7"/>
                </a:solidFill>
                <a:uFillTx/>
                <a:latin typeface="Times New Roman"/>
                <a:ea typeface="Arial"/>
              </a:rPr>
              <a:t>әдебиетті  насихаттау бюросында  жұмыс  істеді. </a:t>
            </a:r>
            <a:r>
              <a:rPr b="1" lang="ru-RU" sz="1800" strike="noStrike" u="none">
                <a:solidFill>
                  <a:srgbClr val="1507c5"/>
                </a:solidFill>
                <a:uFillTx/>
                <a:latin typeface="Times New Roman"/>
                <a:ea typeface="Arial"/>
              </a:rPr>
              <a:t>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ff0000"/>
                </a:solidFill>
                <a:uFillTx/>
                <a:latin typeface="Times New Roman"/>
                <a:ea typeface="Arial"/>
              </a:rPr>
              <a:t>1967 жылы 29 тамыз күні</a:t>
            </a:r>
            <a:r>
              <a:rPr b="1" lang="ru-RU" sz="1800" strike="noStrike" u="none">
                <a:solidFill>
                  <a:srgbClr val="1507c5"/>
                </a:solidFill>
                <a:uFillTx/>
                <a:latin typeface="Times New Roman"/>
                <a:ea typeface="Arial"/>
              </a:rPr>
              <a:t>	</a:t>
            </a:r>
            <a:r>
              <a:rPr b="1" lang="ru-RU" sz="1800" strike="noStrike" u="none">
                <a:solidFill>
                  <a:srgbClr val="1507c5"/>
                </a:solidFill>
                <a:uFillTx/>
                <a:latin typeface="Times New Roman"/>
                <a:ea typeface="Arial"/>
              </a:rPr>
              <a:t> </a:t>
            </a:r>
            <a:r>
              <a:rPr b="1" lang="ru-RU" sz="1800" strike="noStrike" u="none">
                <a:solidFill>
                  <a:srgbClr val="2919f7"/>
                </a:solidFill>
                <a:uFillTx/>
                <a:latin typeface="Times New Roman"/>
                <a:ea typeface="Arial"/>
              </a:rPr>
              <a:t>Қарақалпақстанның астанасы Нөкіс қаласында көз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2919f7"/>
                </a:solidFill>
                <a:uFillTx/>
                <a:latin typeface="Times New Roman"/>
                <a:ea typeface="Arial"/>
              </a:rPr>
              <a:t>                                                 </a:t>
            </a:r>
            <a:r>
              <a:rPr b="1" lang="ru-RU" sz="1800" strike="noStrike" u="none">
                <a:solidFill>
                  <a:srgbClr val="2919f7"/>
                </a:solidFill>
                <a:uFillTx/>
                <a:latin typeface="Times New Roman"/>
                <a:ea typeface="Arial"/>
              </a:rPr>
              <a:t>жұмды. </a:t>
            </a:r>
            <a:r>
              <a:rPr b="1" lang="ru-RU" sz="1800" strike="noStrike" u="none">
                <a:solidFill>
                  <a:srgbClr val="2919f7"/>
                </a:solidFill>
                <a:uFillTx/>
                <a:latin typeface="Times New Roman"/>
                <a:ea typeface="Arial"/>
              </a:rPr>
              <a:t>	</a:t>
            </a:r>
            <a:endParaRPr b="0" lang="ru-RU" sz="1800" strike="noStrike" u="none">
              <a:solidFill>
                <a:srgbClr val="000000"/>
              </a:solidFill>
              <a:uFillTx/>
              <a:latin typeface="Calibri"/>
            </a:endParaRPr>
          </a:p>
        </p:txBody>
      </p:sp>
      <p:pic>
        <p:nvPicPr>
          <p:cNvPr id="20" name="Рисунок 4" descr="Ð¡ÐºÐ°Ð·ÐºÐ° Ð¸Ð· Ð²Ð¾Ð»ÑÐµÐ±Ð½Ð¾Ð³Ð¾ ÑÑÐ½Ð´ÑÑÐºÐ° &gt;&gt;&gt; ÐÑÐ¸ÑÐ° ÐÑÑÑÐ°ÑÐ°Ð½Ð¸ &gt;&gt; ÐÐ¾ÑÐ¾Ð´ÑÐºÐ¾Ð¹ Ð¿Ð¾ÑÑÐ°Ð»  ÐÑÑÑÐ°ÑÐ°Ð½Ð¸: Ð½Ð¾Ð²Ð¾ÑÑÐ¸, Ð¿Ð¾Ð³Ð¾Ð´Ð°, Ð°ÑÐ¸ÑÐ°, ÑÐ°Ð±Ð¾ÑÐ°, Ð¾Ð±ÑÑÐ²Ð»ÐµÐ½Ð¸Ñ"/>
          <p:cNvPicPr/>
          <p:nvPr/>
        </p:nvPicPr>
        <p:blipFill>
          <a:blip r:embed="rId2"/>
          <a:stretch/>
        </p:blipFill>
        <p:spPr>
          <a:xfrm>
            <a:off x="5759280" y="4995720"/>
            <a:ext cx="3144960" cy="1397160"/>
          </a:xfrm>
          <a:prstGeom prst="rect">
            <a:avLst/>
          </a:prstGeom>
          <a:ln w="0">
            <a:noFill/>
          </a:ln>
        </p:spPr>
      </p:pic>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childTnLst>
                  <p:par>
                    <p:cTn id="3" nodeType="clickEffect" fill="hold">
                      <p:stCondLst>
                        <p:cond delay="0"/>
                      </p:stCondLst>
                      <p:childTnLst>
                        <p:par>
                          <p:cTn id="4" nodeType="withEffect" fill="hold">
                            <p:stCondLst>
                              <p:cond delay="0"/>
                            </p:stCondLst>
                            <p:childTnLst>
                              <p:par>
                                <p:cTn id="5" nodeType="afterEffect" fill="hold" presetClass="mediacall" presetID="1">
                                  <p:stCondLst>
                                    <p:cond delay="0"/>
                                  </p:stCondLst>
                                  <p:childTnLst>
                                    <p:cmd type="call" cmd="playFrom(0.0)">
                                      <p:cBhvr>
                                        <p:cTn id="6" dur="1" fill="hold"/>
                                        <p:tgtEl>
                                          <p:spTgt spid="18"/>
                                        </p:tgtEl>
                                      </p:cBhvr>
                                    </p:cmd>
                                  </p:childTnLst>
                                </p:cTn>
                              </p:par>
                            </p:childTnLst>
                          </p:cTn>
                        </p:par>
                      </p:childTnLst>
                    </p:cTn>
                  </p:par>
                </p:childTnLst>
              </p:cTn>
              <p:prevCondLst>
                <p:cond evt="onPrev">
                  <p:tgtEl>
                    <p:sldTgt/>
                  </p:tgtEl>
                </p:cond>
              </p:prevCondLst>
              <p:nextCondLst>
                <p:cond evt="onNext">
                  <p:tgtEl>
                    <p:sldTgt/>
                  </p:tgtEl>
                </p:cond>
              </p:nextCondLst>
            </p:seq>
            <p:seq>
              <p:cTn id="7" restart="whenNotActive" nodeType="interactiveSeq" fill="hold">
                <p:stCondLst>
                  <p:cond evt="onClick">
                    <p:tgtEl>
                      <p:spTgt spid="18"/>
                    </p:tgtEl>
                  </p:cond>
                </p:stCondLst>
                <p:childTnLst>
                  <p:par>
                    <p:cTn id="8" nodeType="clickEffect" fill="hold">
                      <p:stCondLst>
                        <p:cond evt="onClick">
                          <p:tgtEl>
                            <p:spTgt spid="18"/>
                          </p:tgtEl>
                        </p:cond>
                      </p:stCondLst>
                      <p:childTnLst>
                        <p:par>
                          <p:cTn id="9" nodeType="withEffect" fill="hold">
                            <p:stCondLst>
                              <p:cond delay="0"/>
                            </p:stCondLst>
                            <p:childTnLst>
                              <p:par>
                                <p:cTn id="10" nodeType="clickEffect" fill="hold" presetClass="mediacall" presetID="2">
                                  <p:stCondLst>
                                    <p:cond delay="0"/>
                                  </p:stCondLst>
                                  <p:childTnLst>
                                    <p:cmd type="call" cmd="togglePause">
                                      <p:cBhvr>
                                        <p:cTn id="11" dur="1" fill="hold"/>
                                        <p:tgtEl>
                                          <p:spTgt spid="18"/>
                                        </p:tgtEl>
                                      </p:cBhvr>
                                    </p:cmd>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 name="Прямоугольник 3"/>
          <p:cNvSpPr/>
          <p:nvPr/>
        </p:nvSpPr>
        <p:spPr>
          <a:xfrm>
            <a:off x="0" y="0"/>
            <a:ext cx="12192120" cy="6858000"/>
          </a:xfrm>
          <a:prstGeom prst="rect">
            <a:avLst/>
          </a:prstGeom>
          <a:solidFill>
            <a:srgbClr val="ffffff"/>
          </a:solidFill>
          <a:ln w="76320">
            <a:solidFill>
              <a:srgbClr val="1507c5"/>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pic>
        <p:nvPicPr>
          <p:cNvPr id="22" name="Picture 2" descr="ÐÐµÑÐµÐ¼ÐµÑ Ð¿Ð¾ÑÐ·Ð¸Ñ! Â«Ð¡Ð°ÒÑÐ½ÑÑÂ». Ð¢Ó©Ð»ÐµÐ³ÐµÐ½ ÐÐ¹Ð±ÐµÑÐ³ÐµÐ½Ð¾Ð². ÐÒÑÒÐ°Ð½: ÒÐ°Ð¹ÑÐ°Ñ ÐÐµÐ¼Ð°Ð»Ð¾Ð². -  YouTube"/>
          <p:cNvPicPr/>
          <p:nvPr/>
        </p:nvPicPr>
        <p:blipFill>
          <a:blip r:embed="rId1"/>
          <a:srcRect l="31949" t="0" r="32344" b="0"/>
          <a:stretch/>
        </p:blipFill>
        <p:spPr>
          <a:xfrm>
            <a:off x="272880" y="763560"/>
            <a:ext cx="3233880" cy="5022720"/>
          </a:xfrm>
          <a:prstGeom prst="rect">
            <a:avLst/>
          </a:prstGeom>
          <a:ln w="0">
            <a:noFill/>
          </a:ln>
        </p:spPr>
      </p:pic>
      <p:sp>
        <p:nvSpPr>
          <p:cNvPr id="23" name="Прямоугольник 6"/>
          <p:cNvSpPr/>
          <p:nvPr/>
        </p:nvSpPr>
        <p:spPr>
          <a:xfrm>
            <a:off x="3657600" y="307800"/>
            <a:ext cx="8147160" cy="5153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4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2919f7"/>
                </a:solidFill>
                <a:uFillTx/>
                <a:latin typeface="Times New Roman"/>
                <a:ea typeface="Times New Roman"/>
              </a:rPr>
              <a:t>	</a:t>
            </a:r>
            <a:r>
              <a:rPr b="1" i="1" lang="ru-RU" sz="2400" strike="noStrike" u="none">
                <a:solidFill>
                  <a:srgbClr val="ff0000"/>
                </a:solidFill>
                <a:uFillTx/>
                <a:latin typeface="Times New Roman"/>
                <a:ea typeface="Times New Roman"/>
              </a:rPr>
              <a:t>Шығармашылығы</a:t>
            </a:r>
            <a:endParaRPr b="0" lang="ru-RU" sz="24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2919f7"/>
                </a:solidFill>
                <a:uFillTx/>
                <a:latin typeface="Times New Roman"/>
                <a:ea typeface="Times New Roman"/>
              </a:rPr>
              <a:t>	</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ff0000"/>
                </a:solidFill>
                <a:uFillTx/>
                <a:latin typeface="Times New Roman"/>
                <a:ea typeface="Times New Roman"/>
              </a:rPr>
              <a:t>1957 жылы</a:t>
            </a:r>
            <a:r>
              <a:rPr b="1" lang="ru-RU" sz="1800" strike="noStrike" u="none">
                <a:solidFill>
                  <a:srgbClr val="2919f7"/>
                </a:solidFill>
                <a:uFillTx/>
                <a:latin typeface="Times New Roman"/>
                <a:ea typeface="Times New Roman"/>
              </a:rPr>
              <a:t>	</a:t>
            </a:r>
            <a:r>
              <a:rPr b="1" lang="ru-RU" sz="1800" strike="noStrike" u="none">
                <a:solidFill>
                  <a:srgbClr val="2919f7"/>
                </a:solidFill>
                <a:uFillTx/>
                <a:latin typeface="Times New Roman"/>
                <a:ea typeface="Times New Roman"/>
              </a:rPr>
              <a:t>Республикалық баспасөз беттерінде алғашқы өлеңдері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2919f7"/>
                </a:solidFill>
                <a:uFillTx/>
                <a:latin typeface="Times New Roman"/>
                <a:ea typeface="Times New Roman"/>
              </a:rPr>
              <a:t>                                </a:t>
            </a:r>
            <a:r>
              <a:rPr b="1" lang="ru-RU" sz="1800" strike="noStrike" u="none">
                <a:solidFill>
                  <a:srgbClr val="2919f7"/>
                </a:solidFill>
                <a:uFillTx/>
                <a:latin typeface="Times New Roman"/>
                <a:ea typeface="Times New Roman"/>
              </a:rPr>
              <a:t>шыға бастады</a:t>
            </a:r>
            <a:r>
              <a:rPr b="1" lang="ru-RU" sz="1800" strike="noStrike" u="none">
                <a:solidFill>
                  <a:srgbClr val="2919f7"/>
                </a:solidFill>
                <a:uFillTx/>
                <a:latin typeface="Times New Roman"/>
                <a:ea typeface="Times New Roman"/>
              </a:rPr>
              <a:t>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ff0000"/>
                </a:solidFill>
                <a:uFillTx/>
                <a:latin typeface="Times New Roman"/>
                <a:ea typeface="Times New Roman"/>
              </a:rPr>
              <a:t>1961 жылы</a:t>
            </a:r>
            <a:r>
              <a:rPr b="1" lang="ru-RU" sz="1800" strike="noStrike" u="none">
                <a:solidFill>
                  <a:srgbClr val="2919f7"/>
                </a:solidFill>
                <a:uFillTx/>
                <a:latin typeface="Times New Roman"/>
                <a:ea typeface="Times New Roman"/>
              </a:rPr>
              <a:t>	</a:t>
            </a:r>
            <a:r>
              <a:rPr b="1" lang="ru-RU" sz="1800" strike="noStrike" u="none">
                <a:solidFill>
                  <a:srgbClr val="2919f7"/>
                </a:solidFill>
                <a:uFillTx/>
                <a:latin typeface="Times New Roman"/>
                <a:ea typeface="Times New Roman"/>
              </a:rPr>
              <a:t>«Жас дәурен» өлеңдер жинағы жарық көрді</a:t>
            </a:r>
            <a:r>
              <a:rPr b="1" lang="ru-RU" sz="1800" strike="noStrike" u="none">
                <a:solidFill>
                  <a:srgbClr val="2919f7"/>
                </a:solidFill>
                <a:uFillTx/>
                <a:latin typeface="Times New Roman"/>
                <a:ea typeface="Times New Roman"/>
              </a:rPr>
              <a:t>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ff0000"/>
                </a:solidFill>
                <a:uFillTx/>
                <a:latin typeface="Times New Roman"/>
                <a:ea typeface="Times New Roman"/>
              </a:rPr>
              <a:t>1963 жылы </a:t>
            </a:r>
            <a:r>
              <a:rPr b="1" lang="ru-RU" sz="1800" strike="noStrike" u="none">
                <a:solidFill>
                  <a:srgbClr val="2919f7"/>
                </a:solidFill>
                <a:uFillTx/>
                <a:latin typeface="Times New Roman"/>
                <a:ea typeface="Times New Roman"/>
              </a:rPr>
              <a:t>	</a:t>
            </a:r>
            <a:r>
              <a:rPr b="1" lang="ru-RU" sz="1800" strike="noStrike" u="none">
                <a:solidFill>
                  <a:srgbClr val="2919f7"/>
                </a:solidFill>
                <a:uFillTx/>
                <a:latin typeface="Times New Roman"/>
                <a:ea typeface="Times New Roman"/>
              </a:rPr>
              <a:t>«Арман сапары» өлеңдер жинағы жарық көрді</a:t>
            </a:r>
            <a:r>
              <a:rPr b="1" lang="ru-RU" sz="1800" strike="noStrike" u="none">
                <a:solidFill>
                  <a:srgbClr val="2919f7"/>
                </a:solidFill>
                <a:uFillTx/>
                <a:latin typeface="Times New Roman"/>
                <a:ea typeface="Times New Roman"/>
              </a:rPr>
              <a:t>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ff0000"/>
                </a:solidFill>
                <a:uFillTx/>
                <a:latin typeface="Times New Roman"/>
                <a:ea typeface="Times New Roman"/>
              </a:rPr>
              <a:t>1965 жылы </a:t>
            </a:r>
            <a:r>
              <a:rPr b="1" lang="ru-RU" sz="1800" strike="noStrike" u="none">
                <a:solidFill>
                  <a:srgbClr val="2919f7"/>
                </a:solidFill>
                <a:uFillTx/>
                <a:latin typeface="Times New Roman"/>
                <a:ea typeface="Times New Roman"/>
              </a:rPr>
              <a:t>	</a:t>
            </a:r>
            <a:r>
              <a:rPr b="1" lang="ru-RU" sz="1800" strike="noStrike" u="none">
                <a:solidFill>
                  <a:srgbClr val="2919f7"/>
                </a:solidFill>
                <a:uFillTx/>
                <a:latin typeface="Times New Roman"/>
                <a:ea typeface="Times New Roman"/>
              </a:rPr>
              <a:t>«Өмірге саяхат» өлеңдер жинағы жарық көрді</a:t>
            </a:r>
            <a:r>
              <a:rPr b="1" lang="ru-RU" sz="1800" strike="noStrike" u="none">
                <a:solidFill>
                  <a:srgbClr val="2919f7"/>
                </a:solidFill>
                <a:uFillTx/>
                <a:latin typeface="Times New Roman"/>
                <a:ea typeface="Times New Roman"/>
              </a:rPr>
              <a:t>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ff0000"/>
                </a:solidFill>
                <a:uFillTx/>
                <a:latin typeface="Times New Roman"/>
                <a:ea typeface="Times New Roman"/>
              </a:rPr>
              <a:t>1968 жылы</a:t>
            </a:r>
            <a:r>
              <a:rPr b="1" lang="ru-RU" sz="1800" strike="noStrike" u="none">
                <a:solidFill>
                  <a:srgbClr val="2919f7"/>
                </a:solidFill>
                <a:uFillTx/>
                <a:latin typeface="Times New Roman"/>
                <a:ea typeface="Times New Roman"/>
              </a:rPr>
              <a:t>	</a:t>
            </a:r>
            <a:r>
              <a:rPr b="1" lang="ru-RU" sz="1800" strike="noStrike" u="none">
                <a:solidFill>
                  <a:srgbClr val="2919f7"/>
                </a:solidFill>
                <a:uFillTx/>
                <a:latin typeface="Times New Roman"/>
                <a:ea typeface="Times New Roman"/>
              </a:rPr>
              <a:t>«Құмдағы мұнаралар» өлеңдер жинағы жарық көрді</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ff0000"/>
                </a:solidFill>
                <a:uFillTx/>
                <a:latin typeface="Times New Roman"/>
                <a:ea typeface="Times New Roman"/>
              </a:rPr>
              <a:t>1970 жылы</a:t>
            </a:r>
            <a:r>
              <a:rPr b="1" lang="ru-RU" sz="1800" strike="noStrike" u="none">
                <a:solidFill>
                  <a:srgbClr val="2919f7"/>
                </a:solidFill>
                <a:uFillTx/>
                <a:latin typeface="Times New Roman"/>
                <a:ea typeface="Times New Roman"/>
              </a:rPr>
              <a:t>	</a:t>
            </a:r>
            <a:r>
              <a:rPr b="1" lang="ru-RU" sz="1800" strike="noStrike" u="none">
                <a:solidFill>
                  <a:srgbClr val="2919f7"/>
                </a:solidFill>
                <a:uFillTx/>
                <a:latin typeface="Times New Roman"/>
                <a:ea typeface="Times New Roman"/>
              </a:rPr>
              <a:t>«Мен саған ғашық едім» өлеңдер жинағы жарық көрді</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600" strike="noStrike" u="none">
                <a:solidFill>
                  <a:srgbClr val="ff0000"/>
                </a:solidFill>
                <a:uFillTx/>
                <a:latin typeface="Times New Roman"/>
                <a:ea typeface="Times New Roman"/>
              </a:rPr>
              <a:t>1974 жылы</a:t>
            </a:r>
            <a:r>
              <a:rPr b="1" lang="ru-RU" sz="1600" strike="noStrike" u="none">
                <a:solidFill>
                  <a:srgbClr val="2919f7"/>
                </a:solidFill>
                <a:uFillTx/>
                <a:latin typeface="Times New Roman"/>
                <a:ea typeface="Times New Roman"/>
              </a:rPr>
              <a:t>	</a:t>
            </a:r>
            <a:r>
              <a:rPr b="1" lang="ru-RU" sz="1800" strike="noStrike" u="none">
                <a:solidFill>
                  <a:srgbClr val="2919f7"/>
                </a:solidFill>
                <a:uFillTx/>
                <a:latin typeface="Times New Roman"/>
                <a:ea typeface="Times New Roman"/>
              </a:rPr>
              <a:t>“Құмдағы мұнаралар”жыр жинағына «Қазақстан Ленин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2919f7"/>
                </a:solidFill>
                <a:uFillTx/>
                <a:latin typeface="Times New Roman"/>
                <a:ea typeface="Times New Roman"/>
              </a:rPr>
              <a:t>                                </a:t>
            </a:r>
            <a:r>
              <a:rPr b="1" lang="ru-RU" sz="1800" strike="noStrike" u="none">
                <a:solidFill>
                  <a:srgbClr val="2919f7"/>
                </a:solidFill>
                <a:uFillTx/>
                <a:latin typeface="Times New Roman"/>
                <a:ea typeface="Times New Roman"/>
              </a:rPr>
              <a:t>комсомолы» сыйлығы берілді.</a:t>
            </a:r>
            <a:r>
              <a:rPr b="1" lang="ru-RU" sz="1800" strike="noStrike" u="none">
                <a:solidFill>
                  <a:srgbClr val="2919f7"/>
                </a:solidFill>
                <a:uFillTx/>
                <a:latin typeface="Times New Roman"/>
                <a:ea typeface="Times New Roman"/>
              </a:rPr>
              <a:t>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ff0000"/>
                </a:solidFill>
                <a:uFillTx/>
                <a:latin typeface="Times New Roman"/>
                <a:ea typeface="Times New Roman"/>
              </a:rPr>
              <a:t>1975 жылы</a:t>
            </a:r>
            <a:r>
              <a:rPr b="1" lang="ru-RU" sz="1800" strike="noStrike" u="none">
                <a:solidFill>
                  <a:srgbClr val="2919f7"/>
                </a:solidFill>
                <a:uFillTx/>
                <a:latin typeface="Times New Roman"/>
                <a:ea typeface="Times New Roman"/>
              </a:rPr>
              <a:t>	</a:t>
            </a:r>
            <a:r>
              <a:rPr b="1" lang="ru-RU" sz="1800" strike="noStrike" u="none">
                <a:solidFill>
                  <a:srgbClr val="2919f7"/>
                </a:solidFill>
                <a:uFillTx/>
                <a:latin typeface="Times New Roman"/>
                <a:ea typeface="Times New Roman"/>
              </a:rPr>
              <a:t>«Аманат» шығармалар жинағы жарық көрді</a:t>
            </a:r>
            <a:r>
              <a:rPr b="1" lang="ru-RU" sz="1800" strike="noStrike" u="none">
                <a:solidFill>
                  <a:srgbClr val="2919f7"/>
                </a:solidFill>
                <a:uFillTx/>
                <a:latin typeface="Times New Roman"/>
                <a:ea typeface="Times New Roman"/>
              </a:rPr>
              <a:t>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ff0000"/>
                </a:solidFill>
                <a:uFillTx/>
                <a:latin typeface="Times New Roman"/>
                <a:ea typeface="Times New Roman"/>
              </a:rPr>
              <a:t>1981 жылы</a:t>
            </a:r>
            <a:r>
              <a:rPr b="1" lang="ru-RU" sz="1800" strike="noStrike" u="none">
                <a:solidFill>
                  <a:srgbClr val="2919f7"/>
                </a:solidFill>
                <a:uFillTx/>
                <a:latin typeface="Times New Roman"/>
                <a:ea typeface="Times New Roman"/>
              </a:rPr>
              <a:t>	</a:t>
            </a:r>
            <a:r>
              <a:rPr b="1" lang="ru-RU" sz="1800" strike="noStrike" u="none">
                <a:solidFill>
                  <a:srgbClr val="2919f7"/>
                </a:solidFill>
                <a:uFillTx/>
                <a:latin typeface="Times New Roman"/>
                <a:ea typeface="Times New Roman"/>
              </a:rPr>
              <a:t>«Бір тойым бар» шығармалар жинағы жарық көрді</a:t>
            </a:r>
            <a:r>
              <a:rPr b="1" lang="ru-RU" sz="1800" strike="noStrike" u="none">
                <a:solidFill>
                  <a:srgbClr val="2919f7"/>
                </a:solidFill>
                <a:uFillTx/>
                <a:latin typeface="Times New Roman"/>
                <a:ea typeface="Times New Roman"/>
              </a:rPr>
              <a:t>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ff0000"/>
                </a:solidFill>
                <a:uFillTx/>
                <a:latin typeface="Times New Roman"/>
                <a:ea typeface="Times New Roman"/>
              </a:rPr>
              <a:t>1985 жылы</a:t>
            </a:r>
            <a:r>
              <a:rPr b="1" lang="ru-RU" sz="1800" strike="noStrike" u="none">
                <a:solidFill>
                  <a:srgbClr val="2919f7"/>
                </a:solidFill>
                <a:uFillTx/>
                <a:latin typeface="Times New Roman"/>
                <a:ea typeface="Times New Roman"/>
              </a:rPr>
              <a:t>	</a:t>
            </a:r>
            <a:r>
              <a:rPr b="1" lang="ru-RU" sz="1800" strike="noStrike" u="none">
                <a:solidFill>
                  <a:srgbClr val="2919f7"/>
                </a:solidFill>
                <a:uFillTx/>
                <a:latin typeface="Times New Roman"/>
                <a:ea typeface="Times New Roman"/>
              </a:rPr>
              <a:t>«Бақшаға саяхат» балаларға арналған сурет кітапшасы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2919f7"/>
                </a:solidFill>
                <a:uFillTx/>
                <a:latin typeface="Times New Roman"/>
                <a:ea typeface="Times New Roman"/>
              </a:rPr>
              <a:t>                                </a:t>
            </a:r>
            <a:r>
              <a:rPr b="1" lang="ru-RU" sz="1800" strike="noStrike" u="none">
                <a:solidFill>
                  <a:srgbClr val="2919f7"/>
                </a:solidFill>
                <a:uFillTx/>
                <a:latin typeface="Times New Roman"/>
                <a:ea typeface="Times New Roman"/>
              </a:rPr>
              <a:t>жарық көрді</a:t>
            </a:r>
            <a:r>
              <a:rPr b="1" lang="ru-RU" sz="1800" strike="noStrike" u="none">
                <a:solidFill>
                  <a:srgbClr val="2919f7"/>
                </a:solidFill>
                <a:uFillTx/>
                <a:latin typeface="Times New Roman"/>
                <a:ea typeface="Times New Roman"/>
              </a:rPr>
              <a:t>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ff0000"/>
                </a:solidFill>
                <a:uFillTx/>
                <a:latin typeface="Times New Roman"/>
                <a:ea typeface="Times New Roman"/>
              </a:rPr>
              <a:t>1987 жылы</a:t>
            </a:r>
            <a:r>
              <a:rPr b="1" lang="ru-RU" sz="1800" strike="noStrike" u="none">
                <a:solidFill>
                  <a:srgbClr val="2919f7"/>
                </a:solidFill>
                <a:uFillTx/>
                <a:latin typeface="Times New Roman"/>
                <a:ea typeface="Times New Roman"/>
              </a:rPr>
              <a:t>	</a:t>
            </a:r>
            <a:r>
              <a:rPr b="1" lang="ru-RU" sz="1800" strike="noStrike" u="none">
                <a:solidFill>
                  <a:srgbClr val="2919f7"/>
                </a:solidFill>
                <a:uFillTx/>
                <a:latin typeface="Times New Roman"/>
                <a:ea typeface="Times New Roman"/>
              </a:rPr>
              <a:t>«Мир созвездий» деген орыс тілінде шығармалар жинағы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2919f7"/>
                </a:solidFill>
                <a:uFillTx/>
                <a:latin typeface="Times New Roman"/>
                <a:ea typeface="Times New Roman"/>
              </a:rPr>
              <a:t>                                </a:t>
            </a:r>
            <a:r>
              <a:rPr b="1" lang="ru-RU" sz="1800" strike="noStrike" u="none">
                <a:solidFill>
                  <a:srgbClr val="2919f7"/>
                </a:solidFill>
                <a:uFillTx/>
                <a:latin typeface="Times New Roman"/>
                <a:ea typeface="Times New Roman"/>
              </a:rPr>
              <a:t>жарық көрді</a:t>
            </a:r>
            <a:r>
              <a:rPr b="1" lang="ru-RU" sz="1800" strike="noStrike" u="none">
                <a:solidFill>
                  <a:srgbClr val="2919f7"/>
                </a:solidFill>
                <a:uFillTx/>
                <a:latin typeface="Times New Roman"/>
                <a:ea typeface="Times New Roman"/>
              </a:rPr>
              <a:t>	</a:t>
            </a:r>
            <a:endParaRPr b="0" lang="ru-RU" sz="1800" strike="noStrike" u="none">
              <a:solidFill>
                <a:srgbClr val="000000"/>
              </a:solidFill>
              <a:uFillTx/>
              <a:latin typeface="Calibri"/>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4" name="Picture 2" descr="C:\Users\Admin\Desktop\1111.jpg"/>
          <p:cNvPicPr/>
          <p:nvPr/>
        </p:nvPicPr>
        <p:blipFill>
          <a:blip r:embed="rId1"/>
          <a:stretch/>
        </p:blipFill>
        <p:spPr>
          <a:xfrm>
            <a:off x="0" y="0"/>
            <a:ext cx="12192120" cy="6858000"/>
          </a:xfrm>
          <a:prstGeom prst="rect">
            <a:avLst/>
          </a:prstGeom>
          <a:ln w="0">
            <a:noFill/>
          </a:ln>
        </p:spPr>
      </p:pic>
      <p:sp>
        <p:nvSpPr>
          <p:cNvPr id="25" name="Прямоугольник 2"/>
          <p:cNvSpPr/>
          <p:nvPr/>
        </p:nvSpPr>
        <p:spPr>
          <a:xfrm>
            <a:off x="4613400" y="326880"/>
            <a:ext cx="7288200" cy="1460520"/>
          </a:xfrm>
          <a:prstGeom prst="rect">
            <a:avLst/>
          </a:prstGeom>
          <a:solidFill>
            <a:srgbClr val="ffffff"/>
          </a:solidFill>
          <a:ln w="76320">
            <a:solidFill>
              <a:srgbClr val="d21de5"/>
            </a:solidFill>
            <a:miter/>
          </a:ln>
        </p:spPr>
        <p:style>
          <a:lnRef idx="0"/>
          <a:fillRef idx="0"/>
          <a:effectRef idx="0"/>
          <a:fontRef idx="minor"/>
        </p:style>
        <p:txBody>
          <a:bodyPr lIns="90000" rIns="90000" tIns="46800" bIns="46800" anchor="ctr">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0000"/>
                </a:solidFill>
                <a:uFillTx/>
                <a:latin typeface="Times New Roman"/>
                <a:ea typeface="Calibri"/>
              </a:rPr>
              <a:t>Автор бейнесі </a:t>
            </a:r>
            <a:r>
              <a:rPr b="1" lang="kk-KZ" sz="2400" strike="noStrike" u="none">
                <a:solidFill>
                  <a:srgbClr val="1507c5"/>
                </a:solidFill>
                <a:uFillTx/>
                <a:latin typeface="Times New Roman"/>
                <a:ea typeface="Calibri"/>
              </a:rPr>
              <a:t>– әдеби шығармадағы жазушының өз тұлғасының көріну қалпы. Әр жанрдағы шығармаларда автор бейнесі әртүрлі дәрежеде, әр қырынан танылады.</a:t>
            </a:r>
            <a:endParaRPr b="0" lang="ru-RU" sz="2400" strike="noStrike" u="none">
              <a:solidFill>
                <a:srgbClr val="000000"/>
              </a:solidFill>
              <a:uFillTx/>
              <a:latin typeface="Calibri"/>
            </a:endParaRPr>
          </a:p>
        </p:txBody>
      </p:sp>
      <p:sp>
        <p:nvSpPr>
          <p:cNvPr id="26" name="Прямоугольник 5"/>
          <p:cNvSpPr/>
          <p:nvPr/>
        </p:nvSpPr>
        <p:spPr>
          <a:xfrm>
            <a:off x="4613400" y="2063880"/>
            <a:ext cx="7288200" cy="1593720"/>
          </a:xfrm>
          <a:prstGeom prst="rect">
            <a:avLst/>
          </a:prstGeom>
          <a:solidFill>
            <a:srgbClr val="ffffff"/>
          </a:solidFill>
          <a:ln w="76320">
            <a:solidFill>
              <a:srgbClr val="d21de5"/>
            </a:solidFill>
            <a:miter/>
          </a:ln>
        </p:spPr>
        <p:style>
          <a:lnRef idx="0"/>
          <a:fillRef idx="0"/>
          <a:effectRef idx="0"/>
          <a:fontRef idx="minor"/>
        </p:style>
        <p:txBody>
          <a:bodyPr lIns="90000" rIns="90000" tIns="46800" bIns="46800" anchor="ctr">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1507c5"/>
                </a:solidFill>
                <a:uFillTx/>
                <a:latin typeface="Times New Roman"/>
                <a:ea typeface="Calibri"/>
              </a:rPr>
              <a:t>Автордың бейнесін оқырмандар оқиғаны айту мәнері, кейіпкерлерді мүсіндеу ерекшелігі, жазушылық мақсаты, белгілі бір мәселелерге деген көзқарасы арқылы анықтай алады.</a:t>
            </a:r>
            <a:endParaRPr b="0" lang="ru-RU" sz="2400" strike="noStrike" u="none">
              <a:solidFill>
                <a:srgbClr val="000000"/>
              </a:solidFill>
              <a:uFillTx/>
              <a:latin typeface="Calibri"/>
            </a:endParaRPr>
          </a:p>
        </p:txBody>
      </p:sp>
      <p:sp>
        <p:nvSpPr>
          <p:cNvPr id="27" name="Прямоугольник 6"/>
          <p:cNvSpPr/>
          <p:nvPr/>
        </p:nvSpPr>
        <p:spPr>
          <a:xfrm>
            <a:off x="4613400" y="3824280"/>
            <a:ext cx="7288200" cy="2917800"/>
          </a:xfrm>
          <a:prstGeom prst="rect">
            <a:avLst/>
          </a:prstGeom>
          <a:solidFill>
            <a:srgbClr val="ffffff"/>
          </a:solidFill>
          <a:ln w="76320">
            <a:solidFill>
              <a:srgbClr val="d21de5"/>
            </a:solidFill>
            <a:miter/>
          </a:ln>
        </p:spPr>
        <p:style>
          <a:lnRef idx="0"/>
          <a:fillRef idx="0"/>
          <a:effectRef idx="0"/>
          <a:fontRef idx="minor"/>
        </p:style>
        <p:txBody>
          <a:bodyPr lIns="90000" rIns="90000" tIns="46800" bIns="46800" anchor="ctr">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1507c5"/>
                </a:solidFill>
                <a:uFillTx/>
                <a:latin typeface="Times New Roman"/>
                <a:ea typeface="Calibri"/>
              </a:rPr>
              <a:t>Мысалы, «Сағындым жаным мен сені!»  деген жолды автор бейнесімен байланыстыра талдасақ, Төлеген Айбергеновтің поэзиясы оқырманын сағынышымен жаулайды. Сағыныш жоқ жерде махаббаттың да, бақтың да, адалдықтың да болмайтынына ақын жырларын оқып шыққан соң иланбасқа амалың кем. Ақын жырларындағы сағыныштың ізгі дірілі өлең мазмұнын байытып қана қоймай, оның пәлсапалық иірімін тереңдетіп жібереді. </a:t>
            </a:r>
            <a:endParaRPr b="0" lang="ru-RU" sz="2000" strike="noStrike" u="none">
              <a:solidFill>
                <a:srgbClr val="000000"/>
              </a:solidFill>
              <a:uFillTx/>
              <a:latin typeface="Calibri"/>
            </a:endParaRPr>
          </a:p>
        </p:txBody>
      </p:sp>
      <p:sp>
        <p:nvSpPr>
          <p:cNvPr id="28" name="Выгнутая влево стрелка 3"/>
          <p:cNvSpPr/>
          <p:nvPr/>
        </p:nvSpPr>
        <p:spPr>
          <a:xfrm>
            <a:off x="2743200" y="490680"/>
            <a:ext cx="1650960" cy="2369880"/>
          </a:xfrm>
          <a:custGeom>
            <a:avLst/>
            <a:gdLst>
              <a:gd name="textAreaLeft" fmla="*/ 221040 w 1650960"/>
              <a:gd name="textAreaRight" fmla="*/ 1429920 w 1650960"/>
              <a:gd name="textAreaTop" fmla="*/ 437760 h 2369880"/>
              <a:gd name="textAreaBottom" fmla="*/ 1725840 h 2369880"/>
            </a:gdLst>
            <a:ahLst/>
            <a:rect l="textAreaLeft" t="textAreaTop" r="textAreaRight" b="textAreaBottom"/>
            <a:pathLst>
              <a:path w="21600" h="21600">
                <a:moveTo>
                  <a:pt x="21600" y="0"/>
                </a:moveTo>
                <a:arcTo wR="21600" hR="7979" stAng="-5400000" swAng="-5400000"/>
                <a:lnTo>
                  <a:pt x="0" y="11740"/>
                </a:lnTo>
                <a:arcTo wR="21600" hR="7979" stAng="10800000" swAng="-3302852"/>
                <a:lnTo>
                  <a:pt x="16200" y="21347"/>
                </a:lnTo>
                <a:lnTo>
                  <a:pt x="21600" y="17839"/>
                </a:lnTo>
                <a:lnTo>
                  <a:pt x="16200" y="13824"/>
                </a:lnTo>
                <a:lnTo>
                  <a:pt x="16200" y="15705"/>
                </a:lnTo>
                <a:arcTo wR="21600" hR="7979" stAng="7497148" swAng="2995706"/>
                <a:lnTo>
                  <a:pt x="608" y="9860"/>
                </a:lnTo>
                <a:arcTo wR="21600" hR="7979" stAng="-10492854" swAng="5092854"/>
                <a:close/>
              </a:path>
              <a:path fill="darkenLess" w="21600" h="21600">
                <a:moveTo>
                  <a:pt x="21600" y="0"/>
                </a:moveTo>
                <a:arcTo wR="21600" hR="7979" stAng="-5400000" swAng="-5400000"/>
                <a:lnTo>
                  <a:pt x="0" y="7979"/>
                </a:lnTo>
                <a:arcTo wR="21600" hR="7979" stAng="10800000" swAng="-307146"/>
                <a:lnTo>
                  <a:pt x="608" y="9860"/>
                </a:lnTo>
                <a:arcTo wR="21600" hR="7979" stAng="-10492854" swAng="5092854"/>
                <a:close/>
              </a:path>
            </a:pathLst>
          </a:custGeom>
          <a:solidFill>
            <a:srgbClr val="ffff00"/>
          </a:solidFill>
          <a:ln w="57240">
            <a:solidFill>
              <a:srgbClr val="d21de5"/>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29" name="Выгнутая влево стрелка 8"/>
          <p:cNvSpPr/>
          <p:nvPr/>
        </p:nvSpPr>
        <p:spPr>
          <a:xfrm>
            <a:off x="2743200" y="3214800"/>
            <a:ext cx="1650960" cy="3132000"/>
          </a:xfrm>
          <a:custGeom>
            <a:avLst/>
            <a:gdLst>
              <a:gd name="textAreaLeft" fmla="*/ 221040 w 1650960"/>
              <a:gd name="textAreaRight" fmla="*/ 1429920 w 1650960"/>
              <a:gd name="textAreaTop" fmla="*/ 628200 h 3132000"/>
              <a:gd name="textAreaBottom" fmla="*/ 2297520 h 3132000"/>
            </a:gdLst>
            <a:ahLst/>
            <a:rect l="textAreaLeft" t="textAreaTop" r="textAreaRight" b="textAreaBottom"/>
            <a:pathLst>
              <a:path w="21600" h="21600">
                <a:moveTo>
                  <a:pt x="21600" y="0"/>
                </a:moveTo>
                <a:arcTo wR="21600" hR="8665" stAng="-5400000" swAng="-5400000"/>
                <a:lnTo>
                  <a:pt x="0" y="11512"/>
                </a:lnTo>
                <a:arcTo wR="21600" hR="8665" stAng="10800000" swAng="-3433995"/>
                <a:lnTo>
                  <a:pt x="16200" y="21325"/>
                </a:lnTo>
                <a:lnTo>
                  <a:pt x="21600" y="18754"/>
                </a:lnTo>
                <a:lnTo>
                  <a:pt x="16200" y="15632"/>
                </a:lnTo>
                <a:lnTo>
                  <a:pt x="16200" y="17055"/>
                </a:lnTo>
                <a:arcTo wR="21600" hR="8665" stAng="7366005" swAng="3204659"/>
                <a:lnTo>
                  <a:pt x="293" y="10089"/>
                </a:lnTo>
                <a:arcTo wR="21600" hR="8665" stAng="-10570663" swAng="5170663"/>
                <a:close/>
              </a:path>
              <a:path fill="darkenLess" w="21600" h="21600">
                <a:moveTo>
                  <a:pt x="21600" y="0"/>
                </a:moveTo>
                <a:arcTo wR="21600" hR="8665" stAng="-5400000" swAng="-5400000"/>
                <a:lnTo>
                  <a:pt x="0" y="8665"/>
                </a:lnTo>
                <a:arcTo wR="21600" hR="8665" stAng="10800000" swAng="-229337"/>
                <a:lnTo>
                  <a:pt x="293" y="10089"/>
                </a:lnTo>
                <a:arcTo wR="21600" hR="8665" stAng="-10570663" swAng="5170663"/>
                <a:close/>
              </a:path>
            </a:pathLst>
          </a:custGeom>
          <a:solidFill>
            <a:srgbClr val="ffff00"/>
          </a:solidFill>
          <a:ln w="57240">
            <a:solidFill>
              <a:srgbClr val="d21de5"/>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 name="Прямоугольник 3"/>
          <p:cNvSpPr/>
          <p:nvPr/>
        </p:nvSpPr>
        <p:spPr>
          <a:xfrm>
            <a:off x="0" y="0"/>
            <a:ext cx="12192120" cy="6858000"/>
          </a:xfrm>
          <a:prstGeom prst="rect">
            <a:avLst/>
          </a:prstGeom>
          <a:solidFill>
            <a:srgbClr val="ffffff"/>
          </a:solidFill>
          <a:ln w="76320">
            <a:solidFill>
              <a:srgbClr val="1507c5"/>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31" name="Овал 4"/>
          <p:cNvSpPr/>
          <p:nvPr/>
        </p:nvSpPr>
        <p:spPr>
          <a:xfrm>
            <a:off x="804960" y="182520"/>
            <a:ext cx="979560" cy="766800"/>
          </a:xfrm>
          <a:prstGeom prst="ellipse">
            <a:avLst/>
          </a:prstGeom>
          <a:noFill/>
          <a:ln w="57240">
            <a:solidFill>
              <a:srgbClr val="d21de5"/>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600" strike="noStrike" u="none">
                <a:solidFill>
                  <a:srgbClr val="2919f7"/>
                </a:solidFill>
                <a:uFillTx/>
                <a:latin typeface="Times New Roman"/>
                <a:ea typeface="Times New Roman"/>
              </a:rPr>
              <a:t>1</a:t>
            </a:r>
            <a:endParaRPr b="0" lang="ru-RU" sz="3600" strike="noStrike" u="none">
              <a:solidFill>
                <a:srgbClr val="000000"/>
              </a:solidFill>
              <a:uFillTx/>
              <a:latin typeface="Calibri"/>
            </a:endParaRPr>
          </a:p>
        </p:txBody>
      </p:sp>
      <p:sp>
        <p:nvSpPr>
          <p:cNvPr id="32" name="Прямоугольник 13"/>
          <p:cNvSpPr/>
          <p:nvPr/>
        </p:nvSpPr>
        <p:spPr>
          <a:xfrm>
            <a:off x="330120" y="1278000"/>
            <a:ext cx="1830600" cy="67320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2919f7"/>
                </a:solidFill>
                <a:uFillTx/>
                <a:latin typeface="Times New Roman"/>
                <a:ea typeface="Times New Roman"/>
              </a:rPr>
              <a:t>ТАПСЫРМА</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Calibri"/>
                <a:ea typeface="Arial"/>
              </a:rPr>
              <a:t> </a:t>
            </a:r>
            <a:endParaRPr b="0" lang="ru-RU" sz="1800" strike="noStrike" u="none">
              <a:solidFill>
                <a:srgbClr val="000000"/>
              </a:solidFill>
              <a:uFillTx/>
              <a:latin typeface="Calibri"/>
            </a:endParaRPr>
          </a:p>
        </p:txBody>
      </p:sp>
      <p:sp>
        <p:nvSpPr>
          <p:cNvPr id="33" name="Блок-схема: альтернативный процесс 10"/>
          <p:cNvSpPr/>
          <p:nvPr/>
        </p:nvSpPr>
        <p:spPr>
          <a:xfrm>
            <a:off x="149400" y="2176560"/>
            <a:ext cx="3084480" cy="2504880"/>
          </a:xfrm>
          <a:prstGeom prst="flowChartAlternateProcess">
            <a:avLst/>
          </a:prstGeom>
          <a:solidFill>
            <a:srgbClr val="ffffff"/>
          </a:solidFill>
          <a:ln w="76320">
            <a:solidFill>
              <a:srgbClr val="d21de5"/>
            </a:solidFill>
            <a:miter/>
          </a:ln>
        </p:spPr>
        <p:style>
          <a:lnRef idx="0"/>
          <a:fillRef idx="0"/>
          <a:effectRef idx="0"/>
          <a:fontRef idx="minor"/>
        </p:style>
        <p:txBody>
          <a:bodyPr lIns="90000" rIns="90000" tIns="46800" bIns="46800" anchor="ctr">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ff0000"/>
                </a:solidFill>
                <a:uFillTx/>
                <a:latin typeface="Times New Roman"/>
                <a:ea typeface="Times New Roman"/>
              </a:rPr>
              <a:t>Дескриптор:</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1507c5"/>
                </a:solidFill>
                <a:uFillTx/>
                <a:latin typeface="Times New Roman"/>
                <a:ea typeface="Times New Roman"/>
              </a:rPr>
              <a:t>- өлеңнен ақынның бейнесін білдіретін үзіндіні табады;</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1507c5"/>
                </a:solidFill>
                <a:uFillTx/>
                <a:latin typeface="Times New Roman"/>
                <a:ea typeface="Times New Roman"/>
              </a:rPr>
              <a:t>-үзіндідегі ақын бейнесіне айшықты пікір келтіре отырып жазады.</a:t>
            </a:r>
            <a:endParaRPr b="0" lang="ru-RU" sz="1800" strike="noStrike" u="none">
              <a:solidFill>
                <a:srgbClr val="000000"/>
              </a:solidFill>
              <a:uFillTx/>
              <a:latin typeface="Calibri"/>
            </a:endParaRPr>
          </a:p>
        </p:txBody>
      </p:sp>
      <p:graphicFrame>
        <p:nvGraphicFramePr>
          <p:cNvPr id="34" name=""/>
          <p:cNvGraphicFramePr/>
          <p:nvPr/>
        </p:nvGraphicFramePr>
        <p:xfrm>
          <a:off x="3471840" y="1655640"/>
          <a:ext cx="8429760" cy="4741920"/>
        </p:xfrm>
        <a:graphic>
          <a:graphicData uri="http://schemas.openxmlformats.org/drawingml/2006/table">
            <a:tbl>
              <a:tblPr/>
              <a:tblGrid>
                <a:gridCol w="5399280"/>
                <a:gridCol w="3030480"/>
              </a:tblGrid>
              <a:tr h="316800">
                <a:tc>
                  <a:txBody>
                    <a:bodyPr lIns="68760" rIns="6876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0000"/>
                          </a:solidFill>
                          <a:uFillTx/>
                          <a:latin typeface="Times New Roman"/>
                          <a:ea typeface="Times New Roman"/>
                        </a:rPr>
                        <a:t>Өлеңнен үзінді</a:t>
                      </a: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0000"/>
                          </a:solidFill>
                          <a:uFillTx/>
                          <a:latin typeface="Times New Roman"/>
                          <a:ea typeface="Times New Roman"/>
                        </a:rPr>
                        <a:t>Автор бейнесі</a:t>
                      </a: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312560">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600" strike="noStrike" u="none">
                          <a:solidFill>
                            <a:srgbClr val="1507c5"/>
                          </a:solidFill>
                          <a:uFillTx/>
                          <a:latin typeface="Times New Roman"/>
                          <a:ea typeface="Times New Roman"/>
                        </a:rPr>
                        <a:t>Сағындым  жаным, мен сені! </a:t>
                      </a:r>
                      <a:endParaRPr b="0" lang="ru-RU" sz="16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600" strike="noStrike" u="none">
                          <a:solidFill>
                            <a:srgbClr val="1507c5"/>
                          </a:solidFill>
                          <a:uFillTx/>
                          <a:latin typeface="Times New Roman"/>
                          <a:ea typeface="Times New Roman"/>
                        </a:rPr>
                        <a:t>Көркіңді жүрген қуаныш қылып,</a:t>
                      </a:r>
                      <a:endParaRPr b="0" lang="ru-RU" sz="16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600" strike="noStrike" u="none">
                          <a:solidFill>
                            <a:srgbClr val="1507c5"/>
                          </a:solidFill>
                          <a:uFillTx/>
                          <a:latin typeface="Times New Roman"/>
                          <a:ea typeface="Times New Roman"/>
                        </a:rPr>
                        <a:t>мендей ме екен бар ағаң... </a:t>
                      </a:r>
                      <a:endParaRPr b="0" lang="ru-RU" sz="16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600" strike="noStrike" u="none">
                          <a:solidFill>
                            <a:srgbClr val="1507c5"/>
                          </a:solidFill>
                          <a:uFillTx/>
                          <a:latin typeface="Times New Roman"/>
                          <a:ea typeface="Times New Roman"/>
                        </a:rPr>
                        <a:t>Шын інім болсаң, бас бұрма, жаным, өсек-ғайбатқа бораған.</a:t>
                      </a: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90000" rIns="90000" tIns="46800" bIns="4680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556280">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600" strike="noStrike" u="none">
                          <a:solidFill>
                            <a:srgbClr val="1507c5"/>
                          </a:solidFill>
                          <a:uFillTx/>
                          <a:latin typeface="Times New Roman"/>
                          <a:ea typeface="Times New Roman"/>
                        </a:rPr>
                        <a:t>О, шіркін, менің сағынышымдай көлемі шексіз болса аудан, </a:t>
                      </a:r>
                      <a:endParaRPr b="0" lang="ru-RU" sz="16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600" strike="noStrike" u="none">
                          <a:solidFill>
                            <a:srgbClr val="1507c5"/>
                          </a:solidFill>
                          <a:uFillTx/>
                          <a:latin typeface="Times New Roman"/>
                          <a:ea typeface="Times New Roman"/>
                        </a:rPr>
                        <a:t>Ондағы жандар көз ашпас еді-ау, қуану менен шаршаудан.</a:t>
                      </a:r>
                      <a:endParaRPr b="0" lang="ru-RU" sz="16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600" strike="noStrike" u="none">
                          <a:solidFill>
                            <a:srgbClr val="1507c5"/>
                          </a:solidFill>
                          <a:uFillTx/>
                          <a:latin typeface="Times New Roman"/>
                          <a:ea typeface="Times New Roman"/>
                        </a:rPr>
                        <a:t>Сүйем мен сені, сүйем мен сені көкірегі ыстық дүние, </a:t>
                      </a:r>
                      <a:endParaRPr b="0" lang="ru-RU" sz="16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600" strike="noStrike" u="none">
                          <a:solidFill>
                            <a:srgbClr val="1507c5"/>
                          </a:solidFill>
                          <a:uFillTx/>
                          <a:latin typeface="Times New Roman"/>
                          <a:ea typeface="Times New Roman"/>
                        </a:rPr>
                        <a:t>Тұратын түгел сағыну менен аңсаудан!</a:t>
                      </a: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90000" rIns="90000" tIns="46800" bIns="4680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556280">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600" strike="noStrike" u="none">
                          <a:solidFill>
                            <a:srgbClr val="1507c5"/>
                          </a:solidFill>
                          <a:uFillTx/>
                          <a:latin typeface="Times New Roman"/>
                          <a:ea typeface="Times New Roman"/>
                        </a:rPr>
                        <a:t>Сағыныш деген – молшылық қазына, бола да берер артық-кем,</a:t>
                      </a:r>
                      <a:endParaRPr b="0" lang="ru-RU" sz="16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600" strike="noStrike" u="none">
                          <a:solidFill>
                            <a:srgbClr val="1507c5"/>
                          </a:solidFill>
                          <a:uFillTx/>
                          <a:latin typeface="Times New Roman"/>
                          <a:ea typeface="Times New Roman"/>
                        </a:rPr>
                        <a:t>Ал, нағыз асқақ сағыныштарда араның балы бар, тіптен. </a:t>
                      </a:r>
                      <a:endParaRPr b="0" lang="ru-RU" sz="16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600" strike="noStrike" u="none">
                          <a:solidFill>
                            <a:srgbClr val="1507c5"/>
                          </a:solidFill>
                          <a:uFillTx/>
                          <a:latin typeface="Times New Roman"/>
                          <a:ea typeface="Times New Roman"/>
                        </a:rPr>
                        <a:t>Мен мынау ыстық жүрегіммен қара тасты да сағынам, </a:t>
                      </a:r>
                      <a:endParaRPr b="0" lang="ru-RU" sz="16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600" strike="noStrike" u="none">
                          <a:solidFill>
                            <a:srgbClr val="1507c5"/>
                          </a:solidFill>
                          <a:uFillTx/>
                          <a:latin typeface="Times New Roman"/>
                          <a:ea typeface="Times New Roman"/>
                        </a:rPr>
                        <a:t>Қаланып қалса тәртіппен!</a:t>
                      </a: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90000" rIns="90000" tIns="46800" bIns="4680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bl>
          </a:graphicData>
        </a:graphic>
      </p:graphicFrame>
      <p:sp>
        <p:nvSpPr>
          <p:cNvPr id="35" name="Объект 2"/>
          <p:cNvSpPr/>
          <p:nvPr/>
        </p:nvSpPr>
        <p:spPr>
          <a:xfrm>
            <a:off x="3513240" y="700200"/>
            <a:ext cx="7459560" cy="887400"/>
          </a:xfrm>
          <a:prstGeom prst="rect">
            <a:avLst/>
          </a:prstGeom>
          <a:noFill/>
          <a:ln w="0">
            <a:noFill/>
          </a:ln>
        </p:spPr>
        <p:style>
          <a:lnRef idx="0"/>
          <a:fillRef idx="0"/>
          <a:effectRef idx="0"/>
          <a:fontRef idx="minor"/>
        </p:style>
        <p:txBody>
          <a:bodyPr lIns="90000" rIns="90000" tIns="46800" bIns="46800" anchor="t">
            <a:norm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1507c5"/>
                </a:solidFill>
                <a:uFillTx/>
                <a:latin typeface="Times New Roman"/>
                <a:ea typeface="Calibri"/>
              </a:rPr>
              <a:t>Төлеген Айбергенов «Сағыныш» өлеңіндегі ақын бейнесін айшықты пікірмен дәлелдеп жазыңыз.</a:t>
            </a:r>
            <a:endParaRPr b="0" lang="ru-RU" sz="2000" strike="noStrike" u="none">
              <a:solidFill>
                <a:srgbClr val="000000"/>
              </a:solidFill>
              <a:uFillTx/>
              <a:latin typeface="Calibri"/>
            </a:endParaRPr>
          </a:p>
          <a:p>
            <a:pPr algn="ct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p:txBody>
      </p:sp>
      <p:sp>
        <p:nvSpPr>
          <p:cNvPr id="36" name="Прямоугольник 2"/>
          <p:cNvSpPr/>
          <p:nvPr/>
        </p:nvSpPr>
        <p:spPr>
          <a:xfrm>
            <a:off x="4341960" y="210960"/>
            <a:ext cx="4572000" cy="73404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0000"/>
                </a:solidFill>
                <a:uFillTx/>
                <a:latin typeface="Times New Roman"/>
                <a:ea typeface="Times New Roman"/>
              </a:rPr>
              <a:t>«Қос жазба» әдісі</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Calibri"/>
                <a:ea typeface="Arial"/>
              </a:rPr>
              <a:t> </a:t>
            </a:r>
            <a:endParaRPr b="0" lang="ru-RU" sz="1800" strike="noStrike" u="none">
              <a:solidFill>
                <a:srgbClr val="000000"/>
              </a:solidFill>
              <a:uFillTx/>
              <a:latin typeface="Calibri"/>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 name="Прямоугольник 2"/>
          <p:cNvSpPr/>
          <p:nvPr/>
        </p:nvSpPr>
        <p:spPr>
          <a:xfrm>
            <a:off x="4141800" y="14400"/>
            <a:ext cx="3487680" cy="73404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0000"/>
                </a:solidFill>
                <a:uFillTx/>
                <a:latin typeface="Times New Roman"/>
                <a:ea typeface="Times New Roman"/>
              </a:rPr>
              <a:t>Өзіңді тексер!</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Calibri"/>
                <a:ea typeface="Arial"/>
              </a:rPr>
              <a:t> </a:t>
            </a:r>
            <a:endParaRPr b="0" lang="ru-RU" sz="1800" strike="noStrike" u="none">
              <a:solidFill>
                <a:srgbClr val="000000"/>
              </a:solidFill>
              <a:uFillTx/>
              <a:latin typeface="Calibri"/>
            </a:endParaRPr>
          </a:p>
        </p:txBody>
      </p:sp>
      <p:graphicFrame>
        <p:nvGraphicFramePr>
          <p:cNvPr id="38" name=""/>
          <p:cNvGraphicFramePr/>
          <p:nvPr/>
        </p:nvGraphicFramePr>
        <p:xfrm>
          <a:off x="477720" y="547560"/>
          <a:ext cx="11355480" cy="5994360"/>
        </p:xfrm>
        <a:graphic>
          <a:graphicData uri="http://schemas.openxmlformats.org/drawingml/2006/table">
            <a:tbl>
              <a:tblPr/>
              <a:tblGrid>
                <a:gridCol w="5888160"/>
                <a:gridCol w="5467320"/>
              </a:tblGrid>
              <a:tr h="316080">
                <a:tc>
                  <a:txBody>
                    <a:bodyPr lIns="42840" rIns="4284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0000"/>
                          </a:solidFill>
                          <a:uFillTx/>
                          <a:latin typeface="Times New Roman"/>
                          <a:ea typeface="Times New Roman"/>
                        </a:rPr>
                        <a:t>Өлеңнен үзінді</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42840" rIns="4284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0000"/>
                          </a:solidFill>
                          <a:uFillTx/>
                          <a:latin typeface="Times New Roman"/>
                          <a:ea typeface="Times New Roman"/>
                        </a:rPr>
                        <a:t>Автор бейнесі</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577160">
                <a:tc>
                  <a:txBody>
                    <a:bodyPr lIns="42840" rIns="4284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Сағындым  жаным, мен сені! </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Көркіңді жүрген қуаныш қылып,</a:t>
                      </a:r>
                      <a:r>
                        <a:rPr b="1" lang="ru-RU" sz="1800" strike="noStrike" u="none">
                          <a:solidFill>
                            <a:srgbClr val="1507c5"/>
                          </a:solidFill>
                          <a:uFillTx/>
                          <a:latin typeface="Times New Roman"/>
                          <a:ea typeface="Times New Roman"/>
                        </a:rPr>
                        <a:t> </a:t>
                      </a:r>
                      <a:r>
                        <a:rPr b="1" lang="kk-KZ" sz="1800" strike="noStrike" u="none">
                          <a:solidFill>
                            <a:srgbClr val="1507c5"/>
                          </a:solidFill>
                          <a:uFillTx/>
                          <a:latin typeface="Times New Roman"/>
                          <a:ea typeface="Times New Roman"/>
                        </a:rPr>
                        <a:t>мендей ме екен бар ағаң... </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Шын інім болсаң, бас бұрма, жаным, өсек-ғайбатқа бораған.</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42840" rIns="4284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Автор ақы інісі М.Шахановқа арнаған бұл өлеңнің осы шумақтарынан  ағалық ақылын айта отырып, інісін сағынған лирикалық кейіпкерді көреміз. </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 </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2208960">
                <a:tc>
                  <a:txBody>
                    <a:bodyPr lIns="42840" rIns="4284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О, шіркін, менің сағынышымдай көлемі шексіз болса аудан, </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Ондағы жандар көз ашпас еді-ау, қуану менен шаршаудан.</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Сүйем мен сені, сүйем мен сені көкірегі ыстық дүние, </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Тұратын түгел сағыну менен аңсаудан!</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42840" rIns="4284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Автор өлеңінің идеясы сағыныш сезімін ғажайып сырмен көмкеріп жеткізу. Демек, осы тармақтар арқылы кез-келген адамның дүниеге деген ынтызарлығын тірілтіп, құштарлығын оятатын жыр жолдары екеніне дәлел. Бұл тармақтардан автордың нағыз азаматтық бейнесін көруге болады.</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892520">
                <a:tc>
                  <a:txBody>
                    <a:bodyPr lIns="42840" rIns="4284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Сағыныш деген – молшылық қазына, бола да берер артық-кем,</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Ал, нағыз асқақ сағыныштарда араның балы бар, тіптен. </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Мен мынау ыстық жүрегіммен қара тасты да сағынам, </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Қаланып қалса тәртіппен!</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42840" rIns="4284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Автор осы шумақ арқылы адам бойындағы сағыныш сезімін қазынаға теңей отырып,  дүниеге деген ынтызарлығыңды тірілтіп, құштарлығыңды оятады, лапылдап жанған сағыныштың оты жүрегіңді шарпиды.</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 </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bl>
          </a:graphicData>
        </a:graphic>
      </p:graphicFrame>
      <p:sp>
        <p:nvSpPr>
          <p:cNvPr id="39" name="Прямоугольник 3"/>
          <p:cNvSpPr/>
          <p:nvPr/>
        </p:nvSpPr>
        <p:spPr>
          <a:xfrm>
            <a:off x="0" y="14400"/>
            <a:ext cx="12192120" cy="6843600"/>
          </a:xfrm>
          <a:prstGeom prst="rect">
            <a:avLst/>
          </a:prstGeom>
          <a:solidFill>
            <a:srgbClr val="ffffff"/>
          </a:solidFill>
          <a:ln w="76320">
            <a:solidFill>
              <a:srgbClr val="1507c5"/>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graphicFrame>
        <p:nvGraphicFramePr>
          <p:cNvPr id="40" name=""/>
          <p:cNvGraphicFramePr/>
          <p:nvPr/>
        </p:nvGraphicFramePr>
        <p:xfrm>
          <a:off x="341280" y="700200"/>
          <a:ext cx="11644200" cy="5678280"/>
        </p:xfrm>
        <a:graphic>
          <a:graphicData uri="http://schemas.openxmlformats.org/drawingml/2006/table">
            <a:tbl>
              <a:tblPr/>
              <a:tblGrid>
                <a:gridCol w="6039000"/>
                <a:gridCol w="5605200"/>
              </a:tblGrid>
              <a:tr h="315720">
                <a:tc>
                  <a:txBody>
                    <a:bodyPr lIns="42840" rIns="4284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0000"/>
                          </a:solidFill>
                          <a:uFillTx/>
                          <a:latin typeface="Times New Roman"/>
                          <a:ea typeface="Times New Roman"/>
                        </a:rPr>
                        <a:t>Өлеңнен үзінді</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42840" rIns="4284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0000"/>
                          </a:solidFill>
                          <a:uFillTx/>
                          <a:latin typeface="Times New Roman"/>
                          <a:ea typeface="Times New Roman"/>
                        </a:rPr>
                        <a:t>Автор бейнесі</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577160">
                <a:tc>
                  <a:txBody>
                    <a:bodyPr lIns="42840" rIns="4284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Сағындым  жаным, мен сені! </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Көркіңді жүрген қуаныш қылып,</a:t>
                      </a:r>
                      <a:r>
                        <a:rPr b="1" lang="ru-RU" sz="1800" strike="noStrike" u="none">
                          <a:solidFill>
                            <a:srgbClr val="1507c5"/>
                          </a:solidFill>
                          <a:uFillTx/>
                          <a:latin typeface="Times New Roman"/>
                          <a:ea typeface="Times New Roman"/>
                        </a:rPr>
                        <a:t> </a:t>
                      </a:r>
                      <a:r>
                        <a:rPr b="1" lang="kk-KZ" sz="1800" strike="noStrike" u="none">
                          <a:solidFill>
                            <a:srgbClr val="1507c5"/>
                          </a:solidFill>
                          <a:uFillTx/>
                          <a:latin typeface="Times New Roman"/>
                          <a:ea typeface="Times New Roman"/>
                        </a:rPr>
                        <a:t>мендей ме екен бар ағаң... </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Шын інім болсаң, бас бұрма, жаным, өсек-ғайбатқа бораған.</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42840" rIns="4284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Автор ақын інісі М.Шахановқа арнаған бұл өлеңнің осы шумақтарынан  ағалық ақылын айта отырып, інісін сағынған лирикалық кейіпкерді көреміз. </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 </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892880">
                <a:tc>
                  <a:txBody>
                    <a:bodyPr lIns="42840" rIns="4284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О, шіркін, менің сағынышымдай көлемі шексіз болса аудан, </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Ондағы жандар көз ашпас еді-ау, қуану менен шаршаудан.</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Сүйем мен сені, сүйем мен сені көкірегі ыстық дүние, </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Тұратын түгел сағыну менен аңсаудан!</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42840" rIns="4284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Автор өлеңінің идеясы сағыныш сезімін ғажайып сырмен көмкеріп жеткізу. Демек, осы тармақтар арқылы кез-келген адамның дүниеге деген ынтызарлығын тірілтіп, құштарлығын оятатын жыр жолдары екеніне дәлел. Бұл тармақтардан автордың нағыз азаматтық бейнесін көруге болады.</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892520">
                <a:tc>
                  <a:txBody>
                    <a:bodyPr lIns="42840" rIns="4284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Сағыныш деген – молшылық қазына, бола да берер артық-кем,</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Ал, нағыз асқақ сағыныштарда араның балы бар, тіптен. </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Мен мынау ыстық жүрегіммен қара тасты да сағынам, </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Қаланып қалса тәртіппен!</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42840" rIns="4284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Автор осы шумақ арқылы адам бойындағы сағыныш сезімін қазынаға теңей отырып,  дүниеге деген ынтызарлығыңды тірілтіп, құштарлығыңды оятады, лапылдап жанған сағыныштың оты жүрегіңді шарпиды.</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 </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bl>
          </a:graphicData>
        </a:graphic>
      </p:graphicFrame>
      <p:sp>
        <p:nvSpPr>
          <p:cNvPr id="41" name="Прямоугольник 2"/>
          <p:cNvSpPr/>
          <p:nvPr/>
        </p:nvSpPr>
        <p:spPr>
          <a:xfrm>
            <a:off x="4294080" y="166680"/>
            <a:ext cx="3487680" cy="73404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0000"/>
                </a:solidFill>
                <a:uFillTx/>
                <a:latin typeface="Times New Roman"/>
                <a:ea typeface="Times New Roman"/>
              </a:rPr>
              <a:t>Өзіңді тексер!</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Calibri"/>
                <a:ea typeface="Arial"/>
              </a:rPr>
              <a:t> </a:t>
            </a:r>
            <a:endParaRPr b="0" lang="ru-RU" sz="1800" strike="noStrike" u="none">
              <a:solidFill>
                <a:srgbClr val="000000"/>
              </a:solidFill>
              <a:uFillTx/>
              <a:latin typeface="Calibri"/>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 name="Прямоугольник 3"/>
          <p:cNvSpPr/>
          <p:nvPr/>
        </p:nvSpPr>
        <p:spPr>
          <a:xfrm>
            <a:off x="0" y="0"/>
            <a:ext cx="12192120" cy="6858000"/>
          </a:xfrm>
          <a:prstGeom prst="rect">
            <a:avLst/>
          </a:prstGeom>
          <a:solidFill>
            <a:srgbClr val="ffffff"/>
          </a:solidFill>
          <a:ln w="76320">
            <a:solidFill>
              <a:srgbClr val="1507c5"/>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43" name="Овал 4"/>
          <p:cNvSpPr/>
          <p:nvPr/>
        </p:nvSpPr>
        <p:spPr>
          <a:xfrm>
            <a:off x="804960" y="182520"/>
            <a:ext cx="979560" cy="766800"/>
          </a:xfrm>
          <a:prstGeom prst="ellipse">
            <a:avLst/>
          </a:prstGeom>
          <a:noFill/>
          <a:ln w="57240">
            <a:solidFill>
              <a:srgbClr val="d21de5"/>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600" strike="noStrike" u="none">
                <a:solidFill>
                  <a:srgbClr val="2919f7"/>
                </a:solidFill>
                <a:uFillTx/>
                <a:latin typeface="Times New Roman"/>
                <a:ea typeface="Times New Roman"/>
              </a:rPr>
              <a:t>2</a:t>
            </a:r>
            <a:endParaRPr b="0" lang="ru-RU" sz="3600" strike="noStrike" u="none">
              <a:solidFill>
                <a:srgbClr val="000000"/>
              </a:solidFill>
              <a:uFillTx/>
              <a:latin typeface="Calibri"/>
            </a:endParaRPr>
          </a:p>
        </p:txBody>
      </p:sp>
      <p:sp>
        <p:nvSpPr>
          <p:cNvPr id="44" name="Прямоугольник 13"/>
          <p:cNvSpPr/>
          <p:nvPr/>
        </p:nvSpPr>
        <p:spPr>
          <a:xfrm>
            <a:off x="330120" y="1278000"/>
            <a:ext cx="1830600" cy="67320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2919f7"/>
                </a:solidFill>
                <a:uFillTx/>
                <a:latin typeface="Times New Roman"/>
                <a:ea typeface="Times New Roman"/>
              </a:rPr>
              <a:t>ТАПСЫРМА</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Calibri"/>
                <a:ea typeface="Arial"/>
              </a:rPr>
              <a:t> </a:t>
            </a:r>
            <a:endParaRPr b="0" lang="ru-RU" sz="1800" strike="noStrike" u="none">
              <a:solidFill>
                <a:srgbClr val="000000"/>
              </a:solidFill>
              <a:uFillTx/>
              <a:latin typeface="Calibri"/>
            </a:endParaRPr>
          </a:p>
        </p:txBody>
      </p:sp>
      <p:sp>
        <p:nvSpPr>
          <p:cNvPr id="45" name="Прямоугольник 2"/>
          <p:cNvSpPr/>
          <p:nvPr/>
        </p:nvSpPr>
        <p:spPr>
          <a:xfrm>
            <a:off x="4441680" y="184320"/>
            <a:ext cx="4572000" cy="73404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0000"/>
                </a:solidFill>
                <a:uFillTx/>
                <a:latin typeface="Times New Roman"/>
                <a:ea typeface="Times New Roman"/>
              </a:rPr>
              <a:t>«Ақын және Сен» кестесі әдісі</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Calibri"/>
                <a:ea typeface="Arial"/>
              </a:rPr>
              <a:t> </a:t>
            </a:r>
            <a:endParaRPr b="0" lang="ru-RU" sz="1800" strike="noStrike" u="none">
              <a:solidFill>
                <a:srgbClr val="000000"/>
              </a:solidFill>
              <a:uFillTx/>
              <a:latin typeface="Calibri"/>
            </a:endParaRPr>
          </a:p>
        </p:txBody>
      </p:sp>
      <p:sp>
        <p:nvSpPr>
          <p:cNvPr id="46" name="Прямоугольник 7"/>
          <p:cNvSpPr/>
          <p:nvPr/>
        </p:nvSpPr>
        <p:spPr>
          <a:xfrm>
            <a:off x="2216160" y="655560"/>
            <a:ext cx="9975960" cy="3988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1507c5"/>
                </a:solidFill>
                <a:uFillTx/>
                <a:latin typeface="Times New Roman"/>
                <a:ea typeface="Times New Roman"/>
              </a:rPr>
              <a:t>Төменде берілген сұрақтарға жауап бере отырып, автор бейнесіне талдау жасаңыз.</a:t>
            </a:r>
            <a:endParaRPr b="0" lang="ru-RU" sz="2000" strike="noStrike" u="none">
              <a:solidFill>
                <a:srgbClr val="000000"/>
              </a:solidFill>
              <a:uFillTx/>
              <a:latin typeface="Calibri"/>
            </a:endParaRPr>
          </a:p>
        </p:txBody>
      </p:sp>
      <p:graphicFrame>
        <p:nvGraphicFramePr>
          <p:cNvPr id="47" name=""/>
          <p:cNvGraphicFramePr/>
          <p:nvPr/>
        </p:nvGraphicFramePr>
        <p:xfrm>
          <a:off x="3876840" y="1824120"/>
          <a:ext cx="7654680" cy="4533840"/>
        </p:xfrm>
        <a:graphic>
          <a:graphicData uri="http://schemas.openxmlformats.org/drawingml/2006/table">
            <a:tbl>
              <a:tblPr/>
              <a:tblGrid>
                <a:gridCol w="5373360"/>
                <a:gridCol w="2281320"/>
              </a:tblGrid>
              <a:tr h="315720">
                <a:tc>
                  <a:txBody>
                    <a:bodyPr lIns="42840" rIns="4284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0000"/>
                          </a:solidFill>
                          <a:uFillTx/>
                          <a:latin typeface="Times New Roman"/>
                          <a:ea typeface="Times New Roman"/>
                        </a:rPr>
                        <a:t>Ақын</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42840" rIns="4284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0000"/>
                          </a:solidFill>
                          <a:uFillTx/>
                          <a:latin typeface="Times New Roman"/>
                          <a:ea typeface="Times New Roman"/>
                        </a:rPr>
                        <a:t>Сен</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187640">
                <a:tc>
                  <a:txBody>
                    <a:bodyPr lIns="42840" rIns="4284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400" strike="noStrike" u="none">
                          <a:solidFill>
                            <a:srgbClr val="1507c5"/>
                          </a:solidFill>
                          <a:uFillTx/>
                          <a:latin typeface="Times New Roman"/>
                          <a:ea typeface="Times New Roman"/>
                        </a:rPr>
                        <a:t>Қажет жерінде қатыгездік пен қаталдық керек десек те,</a:t>
                      </a:r>
                      <a:endParaRPr b="0" lang="ru-RU" sz="14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400" strike="noStrike" u="none">
                          <a:solidFill>
                            <a:srgbClr val="1507c5"/>
                          </a:solidFill>
                          <a:uFillTx/>
                          <a:latin typeface="Times New Roman"/>
                          <a:ea typeface="Times New Roman"/>
                        </a:rPr>
                        <a:t>Адамның заңғар ұлылығын, сен, сағынышымен есепте,-дейді.</a:t>
                      </a:r>
                      <a:endParaRPr b="0" lang="ru-RU" sz="14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400" strike="noStrike" u="none">
                          <a:solidFill>
                            <a:srgbClr val="1507c5"/>
                          </a:solidFill>
                          <a:uFillTx/>
                          <a:latin typeface="Times New Roman"/>
                          <a:ea typeface="Times New Roman"/>
                        </a:rPr>
                        <a:t>Мұнымен келісесіңдер ме?</a:t>
                      </a:r>
                      <a:endParaRPr b="0" lang="ru-RU" sz="14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42840" rIns="4284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 </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054080">
                <a:tc>
                  <a:txBody>
                    <a:bodyPr lIns="42840" rIns="4284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400" strike="noStrike" u="none">
                          <a:solidFill>
                            <a:srgbClr val="1507c5"/>
                          </a:solidFill>
                          <a:uFillTx/>
                          <a:latin typeface="Times New Roman"/>
                          <a:ea typeface="Times New Roman"/>
                        </a:rPr>
                        <a:t>Сағынбай барсаң таулар да сенің алдыңнан шықпас асқақтап,</a:t>
                      </a:r>
                      <a:endParaRPr b="0" lang="ru-RU" sz="14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400" strike="noStrike" u="none">
                          <a:solidFill>
                            <a:srgbClr val="1507c5"/>
                          </a:solidFill>
                          <a:uFillTx/>
                          <a:latin typeface="Times New Roman"/>
                          <a:ea typeface="Times New Roman"/>
                        </a:rPr>
                        <a:t>Ойлауы мүмкін дүниені мынау кеткен екен деп тас қаптап,-дейді.</a:t>
                      </a:r>
                      <a:endParaRPr b="0" lang="ru-RU" sz="14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400" strike="noStrike" u="none">
                          <a:solidFill>
                            <a:srgbClr val="1507c5"/>
                          </a:solidFill>
                          <a:uFillTx/>
                          <a:latin typeface="Times New Roman"/>
                          <a:ea typeface="Times New Roman"/>
                        </a:rPr>
                        <a:t>Сендер қалай ойлайсыңдар?</a:t>
                      </a:r>
                      <a:endParaRPr b="0" lang="ru-RU" sz="14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42840" rIns="4284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 </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054080">
                <a:tc>
                  <a:txBody>
                    <a:bodyPr lIns="42840" rIns="4284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400" strike="noStrike" u="none">
                          <a:solidFill>
                            <a:srgbClr val="1507c5"/>
                          </a:solidFill>
                          <a:uFillTx/>
                          <a:latin typeface="Times New Roman"/>
                          <a:ea typeface="Times New Roman"/>
                        </a:rPr>
                        <a:t>Бабалар бізді сағынған, жаным, арманның аңсап биігін,</a:t>
                      </a:r>
                      <a:endParaRPr b="0" lang="ru-RU" sz="14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400" strike="noStrike" u="none">
                          <a:solidFill>
                            <a:srgbClr val="1507c5"/>
                          </a:solidFill>
                          <a:uFillTx/>
                          <a:latin typeface="Times New Roman"/>
                          <a:ea typeface="Times New Roman"/>
                        </a:rPr>
                        <a:t>Әжелер бізді сағынған, жаным, талдырып асқар иығын,-дейді.</a:t>
                      </a:r>
                      <a:endParaRPr b="0" lang="ru-RU" sz="14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400" strike="noStrike" u="none">
                          <a:solidFill>
                            <a:srgbClr val="1507c5"/>
                          </a:solidFill>
                          <a:uFillTx/>
                          <a:latin typeface="Times New Roman"/>
                          <a:ea typeface="Times New Roman"/>
                        </a:rPr>
                        <a:t>Мұны қалай түсіндерер едіңдер?</a:t>
                      </a:r>
                      <a:endParaRPr b="0" lang="ru-RU" sz="14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42840" rIns="4284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 </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922320">
                <a:tc>
                  <a:txBody>
                    <a:bodyPr lIns="42840" rIns="4284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400" strike="noStrike" u="none">
                          <a:solidFill>
                            <a:srgbClr val="1507c5"/>
                          </a:solidFill>
                          <a:uFillTx/>
                          <a:latin typeface="Times New Roman"/>
                          <a:ea typeface="Times New Roman"/>
                        </a:rPr>
                        <a:t>Мен мынау ыстық жүрегімменен қара тасты да сағынам,</a:t>
                      </a:r>
                      <a:endParaRPr b="0" lang="ru-RU" sz="14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400" strike="noStrike" u="none">
                          <a:solidFill>
                            <a:srgbClr val="1507c5"/>
                          </a:solidFill>
                          <a:uFillTx/>
                          <a:latin typeface="Times New Roman"/>
                          <a:ea typeface="Times New Roman"/>
                        </a:rPr>
                        <a:t>Қаланып қалса тәртіппен</a:t>
                      </a:r>
                      <a:r>
                        <a:rPr b="1" lang="kk-KZ" sz="1400" strike="noStrike" u="none">
                          <a:solidFill>
                            <a:srgbClr val="1507c5"/>
                          </a:solidFill>
                          <a:uFillTx/>
                          <a:latin typeface="Times New Roman"/>
                          <a:ea typeface="Times New Roman"/>
                        </a:rPr>
                        <a:t>,-дейді.</a:t>
                      </a:r>
                      <a:endParaRPr b="0" lang="ru-RU" sz="14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400" strike="noStrike" u="none">
                          <a:solidFill>
                            <a:srgbClr val="1507c5"/>
                          </a:solidFill>
                          <a:uFillTx/>
                          <a:latin typeface="Times New Roman"/>
                          <a:ea typeface="Times New Roman"/>
                        </a:rPr>
                        <a:t>Сендер нені/кімді сағынасыңдар?</a:t>
                      </a:r>
                      <a:endParaRPr b="0" lang="ru-RU" sz="14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42840" rIns="4284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 </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bl>
          </a:graphicData>
        </a:graphic>
      </p:graphicFrame>
      <p:sp>
        <p:nvSpPr>
          <p:cNvPr id="48" name="Блок-схема: альтернативный процесс 9"/>
          <p:cNvSpPr/>
          <p:nvPr/>
        </p:nvSpPr>
        <p:spPr>
          <a:xfrm>
            <a:off x="149400" y="2176560"/>
            <a:ext cx="3535200" cy="2614680"/>
          </a:xfrm>
          <a:prstGeom prst="flowChartAlternateProcess">
            <a:avLst/>
          </a:prstGeom>
          <a:solidFill>
            <a:srgbClr val="ffffff"/>
          </a:solidFill>
          <a:ln w="76320">
            <a:solidFill>
              <a:srgbClr val="d21de5"/>
            </a:solidFill>
            <a:miter/>
          </a:ln>
        </p:spPr>
        <p:style>
          <a:lnRef idx="0"/>
          <a:fillRef idx="0"/>
          <a:effectRef idx="0"/>
          <a:fontRef idx="minor"/>
        </p:style>
        <p:txBody>
          <a:bodyPr lIns="90000" rIns="90000" tIns="46800" bIns="46800" anchor="ctr">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ff0000"/>
                </a:solidFill>
                <a:uFillTx/>
                <a:latin typeface="Times New Roman"/>
                <a:ea typeface="Times New Roman"/>
              </a:rPr>
              <a:t>Дескриптор:</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1507c5"/>
                </a:solidFill>
                <a:uFillTx/>
                <a:latin typeface="Times New Roman"/>
                <a:ea typeface="Times New Roman"/>
              </a:rPr>
              <a:t>-  автор бейнесіне талдау жасайды;</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1507c5"/>
                </a:solidFill>
                <a:uFillTx/>
                <a:latin typeface="Times New Roman"/>
                <a:ea typeface="Times New Roman"/>
              </a:rPr>
              <a:t>- сұрақтарға жауап береді;</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1507c5"/>
                </a:solidFill>
                <a:uFillTx/>
                <a:latin typeface="Times New Roman"/>
                <a:ea typeface="Times New Roman"/>
              </a:rPr>
              <a:t>- автор бейнесі туралы өз ой-пікірін  айтады.</a:t>
            </a:r>
            <a:endParaRPr b="0" lang="ru-RU" sz="1800" strike="noStrike" u="none">
              <a:solidFill>
                <a:srgbClr val="000000"/>
              </a:solidFill>
              <a:uFillTx/>
              <a:latin typeface="Calibri"/>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6870</TotalTime>
  <Application>LibreOffice/24.8.2.1$MacOSX_AARCH64 LibreOffice_project/0f794b6e29741098670a3b95d60478a65d05ef13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2018-09-12T08:07:08Z</dcterms:created>
  <dc:creator>Жазира Асанова</dc:creator>
  <dc:description/>
  <dc:language>ru-RU</dc:language>
  <cp:lastModifiedBy>Windows User</cp:lastModifiedBy>
  <cp:lastPrinted>2020-12-01T23:41:11Z</cp:lastPrinted>
  <dcterms:modified xsi:type="dcterms:W3CDTF">2021-01-28T23:41:11Z</dcterms:modified>
  <cp:revision>503</cp:revision>
  <dc:subject/>
  <dc:title>Презентация PowerPoint</dc:title>
</cp:coreProperties>
</file>