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6858000" type="screen4x3"/>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48" y="31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2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2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2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3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32"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3"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4"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5"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6"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37"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5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5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3"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6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
        <p:nvSpPr>
          <p:cNvPr id="68"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70" name="PlaceHolder 2"/>
          <p:cNvSpPr>
            <a:spLocks noGrp="1"/>
          </p:cNvSpPr>
          <p:nvPr>
            <p:ph type="body"/>
          </p:nvPr>
        </p:nvSpPr>
        <p:spPr>
          <a:xfrm>
            <a:off x="45720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1" name="PlaceHolder 3"/>
          <p:cNvSpPr>
            <a:spLocks noGrp="1"/>
          </p:cNvSpPr>
          <p:nvPr>
            <p:ph type="body"/>
          </p:nvPr>
        </p:nvSpPr>
        <p:spPr>
          <a:xfrm>
            <a:off x="323964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2" name="PlaceHolder 4"/>
          <p:cNvSpPr>
            <a:spLocks noGrp="1"/>
          </p:cNvSpPr>
          <p:nvPr>
            <p:ph type="body"/>
          </p:nvPr>
        </p:nvSpPr>
        <p:spPr>
          <a:xfrm>
            <a:off x="6022080" y="160452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3" name="PlaceHolder 5"/>
          <p:cNvSpPr>
            <a:spLocks noGrp="1"/>
          </p:cNvSpPr>
          <p:nvPr>
            <p:ph type="body"/>
          </p:nvPr>
        </p:nvSpPr>
        <p:spPr>
          <a:xfrm>
            <a:off x="45720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4" name="PlaceHolder 6"/>
          <p:cNvSpPr>
            <a:spLocks noGrp="1"/>
          </p:cNvSpPr>
          <p:nvPr>
            <p:ph type="body"/>
          </p:nvPr>
        </p:nvSpPr>
        <p:spPr>
          <a:xfrm>
            <a:off x="3239640" y="3682080"/>
            <a:ext cx="2649600" cy="1896840"/>
          </a:xfrm>
          <a:prstGeom prst="rect">
            <a:avLst/>
          </a:prstGeom>
        </p:spPr>
        <p:txBody>
          <a:bodyPr lIns="0" tIns="0" rIns="0" bIns="0">
            <a:normAutofit fontScale="76000"/>
          </a:bodyPr>
          <a:lstStyle/>
          <a:p>
            <a:endParaRPr lang="ru-RU" sz="3200" b="0" strike="noStrike" spc="-1">
              <a:latin typeface="Arial"/>
            </a:endParaRPr>
          </a:p>
        </p:txBody>
      </p:sp>
      <p:sp>
        <p:nvSpPr>
          <p:cNvPr id="75" name="PlaceHolder 7"/>
          <p:cNvSpPr>
            <a:spLocks noGrp="1"/>
          </p:cNvSpPr>
          <p:nvPr>
            <p:ph type="body"/>
          </p:nvPr>
        </p:nvSpPr>
        <p:spPr>
          <a:xfrm>
            <a:off x="6022080" y="3682080"/>
            <a:ext cx="2649600" cy="1896840"/>
          </a:xfrm>
          <a:prstGeom prst="rect">
            <a:avLst/>
          </a:prstGeom>
        </p:spPr>
        <p:txBody>
          <a:bodyPr lIns="0" tIns="0" rIns="0" bIns="0">
            <a:normAutofit fontScale="76000"/>
          </a:bodyPr>
          <a:lstStyle/>
          <a:p>
            <a:endParaRPr lang="ru-RU"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1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1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latin typeface="Arial"/>
            </a:endParaRPr>
          </a:p>
        </p:txBody>
      </p:sp>
      <p:sp>
        <p:nvSpPr>
          <p:cNvPr id="1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1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latin typeface="Arial"/>
            </a:endParaRPr>
          </a:p>
        </p:txBody>
      </p:sp>
      <p:sp>
        <p:nvSpPr>
          <p:cNvPr id="1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1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21040"/>
            <a:ext cx="8229240" cy="1250280"/>
          </a:xfrm>
          <a:prstGeom prst="rect">
            <a:avLst/>
          </a:prstGeom>
        </p:spPr>
        <p:txBody>
          <a:bodyPr lIns="0" tIns="0" rIns="0" bIns="0" anchor="ctr">
            <a:spAutoFit/>
          </a:bodyPr>
          <a:lstStyle/>
          <a:p>
            <a:pPr algn="ctr"/>
            <a:endParaRPr lang="ru-RU" sz="4400" b="0" strike="noStrike" spc="-1">
              <a:latin typeface="Arial"/>
            </a:endParaRPr>
          </a:p>
        </p:txBody>
      </p:sp>
      <p:sp>
        <p:nvSpPr>
          <p:cNvPr id="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latin typeface="Arial"/>
            </a:endParaRPr>
          </a:p>
        </p:txBody>
      </p:sp>
      <p:sp>
        <p:nvSpPr>
          <p:cNvPr id="2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4800"/>
          </a:xfrm>
          <a:prstGeom prst="rect">
            <a:avLst/>
          </a:prstGeom>
        </p:spPr>
        <p:txBody>
          <a:bodyPr lIns="0" tIns="0" rIns="0" bIns="0" anchor="ctr">
            <a:noAutofit/>
          </a:bodyPr>
          <a:lstStyle/>
          <a:p>
            <a:pPr algn="ctr"/>
            <a:r>
              <a:rPr lang="ru-RU" sz="4400" b="0" strike="noStrike" spc="-1">
                <a:latin typeface="Arial"/>
              </a:rPr>
              <a:t>Для правки текста заглавия щёлкните мышью</a:t>
            </a:r>
          </a:p>
        </p:txBody>
      </p:sp>
      <p:sp>
        <p:nvSpPr>
          <p:cNvPr id="3"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240"/>
            <a:ext cx="8228880" cy="1145160"/>
          </a:xfrm>
          <a:prstGeom prst="rect">
            <a:avLst/>
          </a:prstGeom>
        </p:spPr>
        <p:txBody>
          <a:bodyPr lIns="0" tIns="0" rIns="0" bIns="0" anchor="ctr">
            <a:spAutoFit/>
          </a:bodyPr>
          <a:lstStyle/>
          <a:p>
            <a:r>
              <a:rPr lang="ru-RU" sz="1800" b="0" strike="noStrike" spc="-1">
                <a:latin typeface="Arial"/>
              </a:rPr>
              <a:t>Для правки текста заглавия щёлкните мышью</a:t>
            </a:r>
          </a:p>
        </p:txBody>
      </p:sp>
      <p:sp>
        <p:nvSpPr>
          <p:cNvPr id="39" name="PlaceHolder 2"/>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latin typeface="Arial"/>
              </a:rPr>
              <a:t>Для правки структуры щёлкните мышью</a:t>
            </a:r>
          </a:p>
          <a:p>
            <a:pPr marL="864000" lvl="1" indent="-324000">
              <a:spcBef>
                <a:spcPts val="1134"/>
              </a:spcBef>
              <a:buClr>
                <a:srgbClr val="000000"/>
              </a:buClr>
              <a:buSzPct val="75000"/>
              <a:buFont typeface="Symbol" charset="2"/>
              <a:buChar char=""/>
            </a:pPr>
            <a:r>
              <a:rPr lang="ru-RU" sz="2800" b="0" strike="noStrike" spc="-1">
                <a:latin typeface="Arial"/>
              </a:rPr>
              <a:t>Второй уровень структуры</a:t>
            </a:r>
          </a:p>
          <a:p>
            <a:pPr marL="1296000" lvl="2" indent="-288000">
              <a:spcBef>
                <a:spcPts val="850"/>
              </a:spcBef>
              <a:buClr>
                <a:srgbClr val="000000"/>
              </a:buClr>
              <a:buSzPct val="45000"/>
              <a:buFont typeface="Wingdings" charset="2"/>
              <a:buChar char=""/>
            </a:pPr>
            <a:r>
              <a:rPr lang="ru-RU" sz="2400" b="0" strike="noStrike" spc="-1">
                <a:latin typeface="Arial"/>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latin typeface="Arial"/>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latin typeface="Arial"/>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latin typeface="Arial"/>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latin typeface="Arial"/>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ustomShape 1"/>
          <p:cNvSpPr/>
          <p:nvPr/>
        </p:nvSpPr>
        <p:spPr>
          <a:xfrm>
            <a:off x="0" y="0"/>
            <a:ext cx="9143280" cy="1123920"/>
          </a:xfrm>
          <a:prstGeom prst="rect">
            <a:avLst/>
          </a:prstGeom>
          <a:ln>
            <a:round/>
          </a:ln>
          <a:effectLst>
            <a:outerShdw blurRad="40000" dist="20160" dir="5400000" rotWithShape="0">
              <a:srgbClr val="000000">
                <a:alpha val="38000"/>
              </a:srgbClr>
            </a:outerShdw>
          </a:effectLst>
        </p:spPr>
        <p:style>
          <a:lnRef idx="3">
            <a:schemeClr val="lt1"/>
          </a:lnRef>
          <a:fillRef idx="1">
            <a:schemeClr val="accent3"/>
          </a:fillRef>
          <a:effectRef idx="1">
            <a:schemeClr val="accent3"/>
          </a:effectRef>
          <a:fontRef idx="minor"/>
        </p:style>
        <p:txBody>
          <a:bodyPr lIns="90000" tIns="45000" rIns="90000" bIns="45000" anchor="ctr">
            <a:noAutofit/>
          </a:bodyPr>
          <a:lstStyle/>
          <a:p>
            <a:pPr>
              <a:lnSpc>
                <a:spcPct val="100000"/>
              </a:lnSpc>
            </a:pPr>
            <a:r>
              <a:rPr lang="ru-RU" sz="2400" b="1" strike="noStrike" spc="-1">
                <a:solidFill>
                  <a:srgbClr val="FFFFFF"/>
                </a:solidFill>
                <a:latin typeface="Times New Roman"/>
                <a:ea typeface="DejaVu Sans"/>
              </a:rPr>
              <a:t>3 бөлім. Адам жанының құпиясы.</a:t>
            </a:r>
            <a:endParaRPr lang="ru-RU" sz="2400" b="0" strike="noStrike" spc="-1">
              <a:latin typeface="Arial"/>
            </a:endParaRPr>
          </a:p>
          <a:p>
            <a:pPr>
              <a:lnSpc>
                <a:spcPct val="100000"/>
              </a:lnSpc>
            </a:pPr>
            <a:r>
              <a:rPr lang="ru-RU" sz="2400" b="1" strike="noStrike" spc="-1">
                <a:solidFill>
                  <a:srgbClr val="FFFFFF"/>
                </a:solidFill>
                <a:latin typeface="Times New Roman"/>
                <a:ea typeface="DejaVu Sans"/>
              </a:rPr>
              <a:t>№20 сабақ</a:t>
            </a:r>
            <a:endParaRPr lang="ru-RU" sz="2400" b="0" strike="noStrike" spc="-1">
              <a:latin typeface="Arial"/>
            </a:endParaRPr>
          </a:p>
        </p:txBody>
      </p:sp>
      <p:sp>
        <p:nvSpPr>
          <p:cNvPr id="77" name="CustomShape 2"/>
          <p:cNvSpPr/>
          <p:nvPr/>
        </p:nvSpPr>
        <p:spPr>
          <a:xfrm>
            <a:off x="928800" y="2550240"/>
            <a:ext cx="728604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400" b="1" strike="noStrike" spc="-1">
                <a:solidFill>
                  <a:srgbClr val="1F497D"/>
                </a:solidFill>
                <a:latin typeface="Times New Roman"/>
                <a:ea typeface="DejaVu Sans"/>
              </a:rPr>
              <a:t>Сабақтың тақырыбы</a:t>
            </a:r>
            <a:endParaRPr lang="ru-RU" sz="2400" b="0" strike="noStrike" spc="-1">
              <a:latin typeface="Arial"/>
            </a:endParaRPr>
          </a:p>
          <a:p>
            <a:pPr algn="ctr">
              <a:lnSpc>
                <a:spcPct val="100000"/>
              </a:lnSpc>
            </a:pPr>
            <a:endParaRPr lang="ru-RU" sz="2400" b="0" strike="noStrike" spc="-1">
              <a:latin typeface="Arial"/>
            </a:endParaRPr>
          </a:p>
          <a:p>
            <a:pPr algn="ctr">
              <a:lnSpc>
                <a:spcPct val="100000"/>
              </a:lnSpc>
            </a:pPr>
            <a:r>
              <a:rPr lang="ru-RU" sz="2400" b="1" strike="noStrike" spc="-1">
                <a:solidFill>
                  <a:srgbClr val="1F497D"/>
                </a:solidFill>
                <a:latin typeface="Times New Roman"/>
                <a:ea typeface="DejaVu Sans"/>
              </a:rPr>
              <a:t>Төлеген Айбергенов «Сағыныш» өлеңі</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CustomShape 1"/>
          <p:cNvSpPr/>
          <p:nvPr/>
        </p:nvSpPr>
        <p:spPr>
          <a:xfrm>
            <a:off x="683640" y="404640"/>
            <a:ext cx="2663640" cy="791280"/>
          </a:xfrm>
          <a:prstGeom prst="flowChartPunchedTape">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a:gra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ru-RU" sz="3200" b="1" strike="noStrike" spc="-1">
                <a:solidFill>
                  <a:srgbClr val="1F497D"/>
                </a:solidFill>
                <a:latin typeface="Calibri"/>
                <a:ea typeface="DejaVu Sans"/>
              </a:rPr>
              <a:t>СӨЗ СЫРЫ</a:t>
            </a:r>
            <a:endParaRPr lang="ru-RU" sz="3200" b="0" strike="noStrike" spc="-1">
              <a:latin typeface="Arial"/>
            </a:endParaRPr>
          </a:p>
        </p:txBody>
      </p:sp>
      <p:sp>
        <p:nvSpPr>
          <p:cNvPr id="132" name="CustomShape 2"/>
          <p:cNvSpPr/>
          <p:nvPr/>
        </p:nvSpPr>
        <p:spPr>
          <a:xfrm>
            <a:off x="395640" y="1573560"/>
            <a:ext cx="8424360" cy="4112640"/>
          </a:xfrm>
          <a:prstGeom prst="rect">
            <a:avLst/>
          </a:prstGeom>
          <a:ln>
            <a:solidFill>
              <a:srgbClr val="98B855"/>
            </a:solidFill>
            <a:round/>
          </a:ln>
          <a:effectLst>
            <a:outerShdw blurRad="40000" dist="2016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nchor="ctr">
            <a:spAutoFit/>
          </a:bodyPr>
          <a:lstStyle/>
          <a:p>
            <a:pPr>
              <a:lnSpc>
                <a:spcPct val="100000"/>
              </a:lnSpc>
            </a:pPr>
            <a:r>
              <a:rPr lang="ru-RU" sz="2200" b="1" strike="noStrike" spc="-1">
                <a:solidFill>
                  <a:srgbClr val="000000"/>
                </a:solidFill>
                <a:latin typeface="Times New Roman"/>
                <a:ea typeface="Times New Roman"/>
              </a:rPr>
              <a:t>Шұғыла</a:t>
            </a:r>
            <a:r>
              <a:rPr lang="ru-RU" sz="2200" b="1" strike="noStrike" spc="-1">
                <a:solidFill>
                  <a:srgbClr val="1F497D"/>
                </a:solidFill>
                <a:latin typeface="Times New Roman"/>
                <a:ea typeface="Times New Roman"/>
              </a:rPr>
              <a:t> – күннің нұры, сәулесі, шапағы. Бұл жерде: поэтикалық қолданыста беріліп, адамдық қасиетті айтып тұр.</a:t>
            </a:r>
            <a:endParaRPr lang="ru-RU" sz="2200" b="0" strike="noStrike" spc="-1">
              <a:latin typeface="Arial"/>
            </a:endParaRPr>
          </a:p>
          <a:p>
            <a:pPr>
              <a:lnSpc>
                <a:spcPct val="100000"/>
              </a:lnSpc>
            </a:pPr>
            <a:r>
              <a:rPr lang="ru-RU" sz="2200" b="1" strike="noStrike" spc="-1">
                <a:solidFill>
                  <a:srgbClr val="000000"/>
                </a:solidFill>
                <a:latin typeface="Times New Roman"/>
                <a:ea typeface="Times New Roman"/>
              </a:rPr>
              <a:t>Сарша</a:t>
            </a:r>
            <a:r>
              <a:rPr lang="ru-RU" sz="2200" b="1" strike="noStrike" spc="-1">
                <a:solidFill>
                  <a:srgbClr val="1F497D"/>
                </a:solidFill>
                <a:latin typeface="Times New Roman"/>
                <a:ea typeface="Times New Roman"/>
              </a:rPr>
              <a:t> – шілденің аяқ кезі мен тамыздың бас кезіндегі ми қайнататын ыстық, аптап кез, жаздың нағыз қызған шағы, жаз амалы. </a:t>
            </a:r>
            <a:endParaRPr lang="ru-RU" sz="2200" b="0" strike="noStrike" spc="-1">
              <a:latin typeface="Arial"/>
            </a:endParaRPr>
          </a:p>
          <a:p>
            <a:pPr>
              <a:lnSpc>
                <a:spcPct val="100000"/>
              </a:lnSpc>
            </a:pPr>
            <a:r>
              <a:rPr lang="ru-RU" sz="2200" b="1" strike="noStrike" spc="-1">
                <a:solidFill>
                  <a:srgbClr val="000000"/>
                </a:solidFill>
                <a:latin typeface="Times New Roman"/>
                <a:ea typeface="Times New Roman"/>
              </a:rPr>
              <a:t>Ендік</a:t>
            </a:r>
            <a:r>
              <a:rPr lang="ru-RU" sz="2200" b="1" strike="noStrike" spc="-1">
                <a:solidFill>
                  <a:srgbClr val="1F497D"/>
                </a:solidFill>
                <a:latin typeface="Times New Roman"/>
                <a:ea typeface="Times New Roman"/>
              </a:rPr>
              <a:t> – мағынасы көп. Мұнда ауыспалы мағынада жан-жақтан, тұс-тұстан деген.</a:t>
            </a:r>
            <a:endParaRPr lang="ru-RU" sz="2200" b="0" strike="noStrike" spc="-1">
              <a:latin typeface="Arial"/>
            </a:endParaRPr>
          </a:p>
          <a:p>
            <a:pPr>
              <a:lnSpc>
                <a:spcPct val="100000"/>
              </a:lnSpc>
            </a:pPr>
            <a:r>
              <a:rPr lang="ru-RU" sz="2200" b="1" strike="noStrike" spc="-1">
                <a:solidFill>
                  <a:srgbClr val="000000"/>
                </a:solidFill>
                <a:latin typeface="Times New Roman"/>
                <a:ea typeface="Times New Roman"/>
              </a:rPr>
              <a:t>Шағыл (дар) </a:t>
            </a:r>
            <a:r>
              <a:rPr lang="ru-RU" sz="2200" b="1" strike="noStrike" spc="-1">
                <a:solidFill>
                  <a:srgbClr val="1F497D"/>
                </a:solidFill>
                <a:latin typeface="Times New Roman"/>
                <a:ea typeface="Times New Roman"/>
              </a:rPr>
              <a:t>– 1) белес-белес, жота-жота болып үйіліп қалған құм; 2) ұсақталған қиыршықтас; 3) ағаштың кепкен түрі; 4) жел әрекетінен пайда болатын ысырынды құм төбелер; 5) жарқыраған күн; 6) етістік: сыну, қирау; 7) талану, тістелеу; 8) сәуле түсу. Бұл жерде: бірінші мағынада. </a:t>
            </a:r>
            <a:endParaRPr lang="ru-RU" sz="2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CustomShape 1"/>
          <p:cNvSpPr/>
          <p:nvPr/>
        </p:nvSpPr>
        <p:spPr>
          <a:xfrm>
            <a:off x="0" y="0"/>
            <a:ext cx="9143280" cy="928080"/>
          </a:xfrm>
          <a:prstGeom prst="rect">
            <a:avLst/>
          </a:prstGeom>
          <a:ln>
            <a:round/>
          </a:ln>
          <a:effectLst>
            <a:outerShdw blurRad="40000" dist="20160" dir="5400000" rotWithShape="0">
              <a:srgbClr val="000000">
                <a:alpha val="38000"/>
              </a:srgbClr>
            </a:outerShdw>
          </a:effectLst>
        </p:spPr>
        <p:style>
          <a:lnRef idx="3">
            <a:schemeClr val="lt1"/>
          </a:lnRef>
          <a:fillRef idx="1">
            <a:schemeClr val="accent3"/>
          </a:fillRef>
          <a:effectRef idx="1">
            <a:schemeClr val="accent3"/>
          </a:effectRef>
          <a:fontRef idx="minor"/>
        </p:style>
        <p:txBody>
          <a:bodyPr lIns="90000" tIns="45000" rIns="90000" bIns="45000" anchor="ctr">
            <a:noAutofit/>
          </a:bodyPr>
          <a:lstStyle/>
          <a:p>
            <a:pPr>
              <a:lnSpc>
                <a:spcPct val="100000"/>
              </a:lnSpc>
            </a:pPr>
            <a:endParaRPr lang="ru-RU" sz="1800" b="0" strike="noStrike" spc="-1">
              <a:latin typeface="Arial"/>
            </a:endParaRPr>
          </a:p>
          <a:p>
            <a:pPr>
              <a:lnSpc>
                <a:spcPct val="100000"/>
              </a:lnSpc>
            </a:pPr>
            <a:r>
              <a:rPr lang="ru-RU" sz="2400" b="1" strike="noStrike" spc="-1">
                <a:solidFill>
                  <a:srgbClr val="FFFFFF"/>
                </a:solidFill>
                <a:latin typeface="Times New Roman"/>
                <a:ea typeface="DejaVu Sans"/>
              </a:rPr>
              <a:t>2-тапсырма. Өлең шумақтарынан ақын сезіміне мысалдар келтіріп, психологизмді анықтаңыздар.</a:t>
            </a:r>
            <a:endParaRPr lang="ru-RU" sz="2400" b="0" strike="noStrike" spc="-1">
              <a:latin typeface="Arial"/>
            </a:endParaRPr>
          </a:p>
          <a:p>
            <a:pPr>
              <a:lnSpc>
                <a:spcPct val="100000"/>
              </a:lnSpc>
            </a:pPr>
            <a:endParaRPr lang="ru-RU" sz="2400" b="0" strike="noStrike" spc="-1">
              <a:latin typeface="Arial"/>
            </a:endParaRPr>
          </a:p>
        </p:txBody>
      </p:sp>
      <p:grpSp>
        <p:nvGrpSpPr>
          <p:cNvPr id="134" name="Group 2"/>
          <p:cNvGrpSpPr/>
          <p:nvPr/>
        </p:nvGrpSpPr>
        <p:grpSpPr>
          <a:xfrm>
            <a:off x="1547640" y="1129680"/>
            <a:ext cx="5074920" cy="2415240"/>
            <a:chOff x="1547640" y="1129680"/>
            <a:chExt cx="5074920" cy="2415240"/>
          </a:xfrm>
        </p:grpSpPr>
        <p:grpSp>
          <p:nvGrpSpPr>
            <p:cNvPr id="135" name="Group 3"/>
            <p:cNvGrpSpPr/>
            <p:nvPr/>
          </p:nvGrpSpPr>
          <p:grpSpPr>
            <a:xfrm>
              <a:off x="1547640" y="1129680"/>
              <a:ext cx="5074920" cy="402120"/>
              <a:chOff x="1547640" y="1129680"/>
              <a:chExt cx="5074920" cy="402120"/>
            </a:xfrm>
          </p:grpSpPr>
          <p:sp>
            <p:nvSpPr>
              <p:cNvPr id="136" name="CustomShape 4"/>
              <p:cNvSpPr/>
              <p:nvPr/>
            </p:nvSpPr>
            <p:spPr>
              <a:xfrm>
                <a:off x="1547640" y="1129680"/>
                <a:ext cx="2041560" cy="401760"/>
              </a:xfrm>
              <a:prstGeom prst="ellipse">
                <a:avLst/>
              </a:prstGeom>
              <a:ln>
                <a:round/>
              </a:ln>
            </p:spPr>
            <p:style>
              <a:lnRef idx="2">
                <a:schemeClr val="lt1"/>
              </a:lnRef>
              <a:fillRef idx="1">
                <a:schemeClr val="accent1">
                  <a:tint val="50000"/>
                </a:schemeClr>
              </a:fillRef>
              <a:effectRef idx="0">
                <a:scrgbClr r="0" g="0" b="0"/>
              </a:effectRef>
              <a:fontRef idx="minor"/>
            </p:style>
          </p:sp>
          <p:sp>
            <p:nvSpPr>
              <p:cNvPr id="137" name="CustomShape 5"/>
              <p:cNvSpPr/>
              <p:nvPr/>
            </p:nvSpPr>
            <p:spPr>
              <a:xfrm rot="10800000">
                <a:off x="2569320" y="1129680"/>
                <a:ext cx="4053240" cy="401760"/>
              </a:xfrm>
              <a:prstGeom prst="homePlate">
                <a:avLst>
                  <a:gd name="adj" fmla="val 50000"/>
                </a:avLst>
              </a:prstGeom>
              <a:ln>
                <a:round/>
              </a:ln>
            </p:spPr>
            <p:style>
              <a:lnRef idx="2">
                <a:schemeClr val="lt1"/>
              </a:lnRef>
              <a:fillRef idx="1">
                <a:schemeClr val="accent1"/>
              </a:fillRef>
              <a:effectRef idx="0">
                <a:scrgbClr r="0" g="0" b="0"/>
              </a:effectRef>
              <a:fontRef idx="minor"/>
            </p:style>
            <p:txBody>
              <a:bodyPr rot="-10800000" lIns="102600" tIns="57600" rIns="102600" bIns="57600" anchor="ctr">
                <a:noAutofit/>
              </a:bodyPr>
              <a:lstStyle/>
              <a:p>
                <a:pPr algn="ctr">
                  <a:lnSpc>
                    <a:spcPct val="100000"/>
                  </a:lnSpc>
                </a:pPr>
                <a:r>
                  <a:rPr lang="ru-RU" sz="2000" b="1" strike="noStrike" spc="-1">
                    <a:solidFill>
                      <a:srgbClr val="FFFFFF"/>
                    </a:solidFill>
                    <a:latin typeface="Calibri"/>
                    <a:ea typeface="DejaVu Sans"/>
                  </a:rPr>
                  <a:t>САҒЫНУ</a:t>
                </a:r>
                <a:endParaRPr lang="ru-RU" sz="2000" b="0" strike="noStrike" spc="-1">
                  <a:latin typeface="Arial"/>
                </a:endParaRPr>
              </a:p>
            </p:txBody>
          </p:sp>
        </p:grpSp>
        <p:grpSp>
          <p:nvGrpSpPr>
            <p:cNvPr id="138" name="Group 6"/>
            <p:cNvGrpSpPr/>
            <p:nvPr/>
          </p:nvGrpSpPr>
          <p:grpSpPr>
            <a:xfrm>
              <a:off x="1547640" y="1532160"/>
              <a:ext cx="5074920" cy="402480"/>
              <a:chOff x="1547640" y="1532160"/>
              <a:chExt cx="5074920" cy="402480"/>
            </a:xfrm>
          </p:grpSpPr>
          <p:sp>
            <p:nvSpPr>
              <p:cNvPr id="139" name="CustomShape 7"/>
              <p:cNvSpPr/>
              <p:nvPr/>
            </p:nvSpPr>
            <p:spPr>
              <a:xfrm>
                <a:off x="1547640" y="1532160"/>
                <a:ext cx="2041560" cy="401760"/>
              </a:xfrm>
              <a:prstGeom prst="ellipse">
                <a:avLst/>
              </a:prstGeom>
              <a:ln>
                <a:round/>
              </a:ln>
            </p:spPr>
            <p:style>
              <a:lnRef idx="2">
                <a:schemeClr val="lt1"/>
              </a:lnRef>
              <a:fillRef idx="1">
                <a:schemeClr val="accent1">
                  <a:tint val="50000"/>
                </a:schemeClr>
              </a:fillRef>
              <a:effectRef idx="0">
                <a:scrgbClr r="0" g="0" b="0"/>
              </a:effectRef>
              <a:fontRef idx="minor"/>
            </p:style>
          </p:sp>
          <p:sp>
            <p:nvSpPr>
              <p:cNvPr id="140" name="CustomShape 8"/>
              <p:cNvSpPr/>
              <p:nvPr/>
            </p:nvSpPr>
            <p:spPr>
              <a:xfrm rot="10800000">
                <a:off x="2569320" y="1532520"/>
                <a:ext cx="4053240" cy="401760"/>
              </a:xfrm>
              <a:prstGeom prst="homePlate">
                <a:avLst>
                  <a:gd name="adj" fmla="val 50000"/>
                </a:avLst>
              </a:prstGeom>
              <a:ln>
                <a:round/>
              </a:ln>
            </p:spPr>
            <p:style>
              <a:lnRef idx="2">
                <a:schemeClr val="lt1"/>
              </a:lnRef>
              <a:fillRef idx="1">
                <a:schemeClr val="accent1"/>
              </a:fillRef>
              <a:effectRef idx="0">
                <a:scrgbClr r="0" g="0" b="0"/>
              </a:effectRef>
              <a:fontRef idx="minor"/>
            </p:style>
            <p:txBody>
              <a:bodyPr rot="-10800000" lIns="102600" tIns="57600" rIns="102600" bIns="57600" anchor="ctr">
                <a:noAutofit/>
              </a:bodyPr>
              <a:lstStyle/>
              <a:p>
                <a:pPr algn="ctr">
                  <a:lnSpc>
                    <a:spcPct val="100000"/>
                  </a:lnSpc>
                </a:pPr>
                <a:r>
                  <a:rPr lang="ru-RU" sz="2000" b="1" strike="noStrike" spc="-1">
                    <a:solidFill>
                      <a:srgbClr val="FFFFFF"/>
                    </a:solidFill>
                    <a:latin typeface="Calibri"/>
                    <a:ea typeface="DejaVu Sans"/>
                  </a:rPr>
                  <a:t>ҚУАНЫШ</a:t>
                </a:r>
                <a:endParaRPr lang="ru-RU" sz="2000" b="0" strike="noStrike" spc="-1">
                  <a:latin typeface="Arial"/>
                </a:endParaRPr>
              </a:p>
            </p:txBody>
          </p:sp>
        </p:grpSp>
        <p:grpSp>
          <p:nvGrpSpPr>
            <p:cNvPr id="141" name="Group 9"/>
            <p:cNvGrpSpPr/>
            <p:nvPr/>
          </p:nvGrpSpPr>
          <p:grpSpPr>
            <a:xfrm>
              <a:off x="1547640" y="1935000"/>
              <a:ext cx="5074920" cy="402120"/>
              <a:chOff x="1547640" y="1935000"/>
              <a:chExt cx="5074920" cy="402120"/>
            </a:xfrm>
          </p:grpSpPr>
          <p:sp>
            <p:nvSpPr>
              <p:cNvPr id="142" name="CustomShape 10"/>
              <p:cNvSpPr/>
              <p:nvPr/>
            </p:nvSpPr>
            <p:spPr>
              <a:xfrm>
                <a:off x="1547640" y="1935000"/>
                <a:ext cx="2041560" cy="401760"/>
              </a:xfrm>
              <a:prstGeom prst="ellipse">
                <a:avLst/>
              </a:prstGeom>
              <a:ln>
                <a:round/>
              </a:ln>
            </p:spPr>
            <p:style>
              <a:lnRef idx="2">
                <a:schemeClr val="lt1"/>
              </a:lnRef>
              <a:fillRef idx="1">
                <a:schemeClr val="accent1">
                  <a:tint val="50000"/>
                </a:schemeClr>
              </a:fillRef>
              <a:effectRef idx="0">
                <a:scrgbClr r="0" g="0" b="0"/>
              </a:effectRef>
              <a:fontRef idx="minor"/>
            </p:style>
          </p:sp>
          <p:sp>
            <p:nvSpPr>
              <p:cNvPr id="143" name="CustomShape 11"/>
              <p:cNvSpPr/>
              <p:nvPr/>
            </p:nvSpPr>
            <p:spPr>
              <a:xfrm rot="10800000">
                <a:off x="2569320" y="1935000"/>
                <a:ext cx="4053240" cy="401760"/>
              </a:xfrm>
              <a:prstGeom prst="homePlate">
                <a:avLst>
                  <a:gd name="adj" fmla="val 50000"/>
                </a:avLst>
              </a:prstGeom>
              <a:ln>
                <a:round/>
              </a:ln>
            </p:spPr>
            <p:style>
              <a:lnRef idx="2">
                <a:schemeClr val="lt1"/>
              </a:lnRef>
              <a:fillRef idx="1">
                <a:schemeClr val="accent1"/>
              </a:fillRef>
              <a:effectRef idx="0">
                <a:scrgbClr r="0" g="0" b="0"/>
              </a:effectRef>
              <a:fontRef idx="minor"/>
            </p:style>
            <p:txBody>
              <a:bodyPr rot="-10800000" lIns="102600" tIns="57600" rIns="102600" bIns="57600" anchor="ctr">
                <a:noAutofit/>
              </a:bodyPr>
              <a:lstStyle/>
              <a:p>
                <a:pPr algn="ctr">
                  <a:lnSpc>
                    <a:spcPct val="100000"/>
                  </a:lnSpc>
                </a:pPr>
                <a:r>
                  <a:rPr lang="ru-RU" sz="2000" b="1" strike="noStrike" spc="-1">
                    <a:solidFill>
                      <a:srgbClr val="FFFFFF"/>
                    </a:solidFill>
                    <a:latin typeface="Calibri"/>
                    <a:ea typeface="DejaVu Sans"/>
                  </a:rPr>
                  <a:t>СҮЮ</a:t>
                </a:r>
                <a:endParaRPr lang="ru-RU" sz="2000" b="0" strike="noStrike" spc="-1">
                  <a:latin typeface="Arial"/>
                </a:endParaRPr>
              </a:p>
            </p:txBody>
          </p:sp>
        </p:grpSp>
        <p:grpSp>
          <p:nvGrpSpPr>
            <p:cNvPr id="144" name="Group 12"/>
            <p:cNvGrpSpPr/>
            <p:nvPr/>
          </p:nvGrpSpPr>
          <p:grpSpPr>
            <a:xfrm>
              <a:off x="1547640" y="2337480"/>
              <a:ext cx="5074920" cy="402120"/>
              <a:chOff x="1547640" y="2337480"/>
              <a:chExt cx="5074920" cy="402120"/>
            </a:xfrm>
          </p:grpSpPr>
          <p:sp>
            <p:nvSpPr>
              <p:cNvPr id="145" name="CustomShape 13"/>
              <p:cNvSpPr/>
              <p:nvPr/>
            </p:nvSpPr>
            <p:spPr>
              <a:xfrm>
                <a:off x="1547640" y="2337480"/>
                <a:ext cx="2041560" cy="401760"/>
              </a:xfrm>
              <a:prstGeom prst="ellipse">
                <a:avLst/>
              </a:prstGeom>
              <a:ln>
                <a:round/>
              </a:ln>
            </p:spPr>
            <p:style>
              <a:lnRef idx="2">
                <a:schemeClr val="lt1"/>
              </a:lnRef>
              <a:fillRef idx="1">
                <a:schemeClr val="accent1">
                  <a:tint val="50000"/>
                </a:schemeClr>
              </a:fillRef>
              <a:effectRef idx="0">
                <a:scrgbClr r="0" g="0" b="0"/>
              </a:effectRef>
              <a:fontRef idx="minor"/>
            </p:style>
          </p:sp>
          <p:sp>
            <p:nvSpPr>
              <p:cNvPr id="146" name="CustomShape 14"/>
              <p:cNvSpPr/>
              <p:nvPr/>
            </p:nvSpPr>
            <p:spPr>
              <a:xfrm rot="10800000">
                <a:off x="2569320" y="2337480"/>
                <a:ext cx="4053240" cy="401760"/>
              </a:xfrm>
              <a:prstGeom prst="homePlate">
                <a:avLst>
                  <a:gd name="adj" fmla="val 50000"/>
                </a:avLst>
              </a:prstGeom>
              <a:ln>
                <a:round/>
              </a:ln>
            </p:spPr>
            <p:style>
              <a:lnRef idx="2">
                <a:schemeClr val="lt1"/>
              </a:lnRef>
              <a:fillRef idx="1">
                <a:schemeClr val="accent1"/>
              </a:fillRef>
              <a:effectRef idx="0">
                <a:scrgbClr r="0" g="0" b="0"/>
              </a:effectRef>
              <a:fontRef idx="minor"/>
            </p:style>
            <p:txBody>
              <a:bodyPr rot="-10800000" lIns="102600" tIns="57600" rIns="102600" bIns="57600" anchor="ctr">
                <a:noAutofit/>
              </a:bodyPr>
              <a:lstStyle/>
              <a:p>
                <a:pPr algn="ctr">
                  <a:lnSpc>
                    <a:spcPct val="100000"/>
                  </a:lnSpc>
                </a:pPr>
                <a:r>
                  <a:rPr lang="ru-RU" sz="2000" b="1" strike="noStrike" spc="-1">
                    <a:solidFill>
                      <a:srgbClr val="FFFFFF"/>
                    </a:solidFill>
                    <a:latin typeface="Calibri"/>
                    <a:ea typeface="DejaVu Sans"/>
                  </a:rPr>
                  <a:t>АҢСАУ</a:t>
                </a:r>
                <a:endParaRPr lang="ru-RU" sz="2000" b="0" strike="noStrike" spc="-1">
                  <a:latin typeface="Arial"/>
                </a:endParaRPr>
              </a:p>
            </p:txBody>
          </p:sp>
        </p:grpSp>
        <p:grpSp>
          <p:nvGrpSpPr>
            <p:cNvPr id="147" name="Group 15"/>
            <p:cNvGrpSpPr/>
            <p:nvPr/>
          </p:nvGrpSpPr>
          <p:grpSpPr>
            <a:xfrm>
              <a:off x="1547640" y="2739960"/>
              <a:ext cx="5074920" cy="402480"/>
              <a:chOff x="1547640" y="2739960"/>
              <a:chExt cx="5074920" cy="402480"/>
            </a:xfrm>
          </p:grpSpPr>
          <p:sp>
            <p:nvSpPr>
              <p:cNvPr id="148" name="CustomShape 16"/>
              <p:cNvSpPr/>
              <p:nvPr/>
            </p:nvSpPr>
            <p:spPr>
              <a:xfrm>
                <a:off x="1547640" y="2739960"/>
                <a:ext cx="2041560" cy="401760"/>
              </a:xfrm>
              <a:prstGeom prst="ellipse">
                <a:avLst/>
              </a:prstGeom>
              <a:ln>
                <a:round/>
              </a:ln>
            </p:spPr>
            <p:style>
              <a:lnRef idx="2">
                <a:schemeClr val="lt1"/>
              </a:lnRef>
              <a:fillRef idx="1">
                <a:schemeClr val="accent1">
                  <a:tint val="50000"/>
                </a:schemeClr>
              </a:fillRef>
              <a:effectRef idx="0">
                <a:scrgbClr r="0" g="0" b="0"/>
              </a:effectRef>
              <a:fontRef idx="minor"/>
            </p:style>
          </p:sp>
          <p:sp>
            <p:nvSpPr>
              <p:cNvPr id="149" name="CustomShape 17"/>
              <p:cNvSpPr/>
              <p:nvPr/>
            </p:nvSpPr>
            <p:spPr>
              <a:xfrm rot="10800000">
                <a:off x="2569320" y="2740320"/>
                <a:ext cx="4053240" cy="401760"/>
              </a:xfrm>
              <a:prstGeom prst="homePlate">
                <a:avLst>
                  <a:gd name="adj" fmla="val 50000"/>
                </a:avLst>
              </a:prstGeom>
              <a:ln>
                <a:round/>
              </a:ln>
            </p:spPr>
            <p:style>
              <a:lnRef idx="2">
                <a:schemeClr val="lt1"/>
              </a:lnRef>
              <a:fillRef idx="1">
                <a:schemeClr val="accent1"/>
              </a:fillRef>
              <a:effectRef idx="0">
                <a:scrgbClr r="0" g="0" b="0"/>
              </a:effectRef>
              <a:fontRef idx="minor"/>
            </p:style>
            <p:txBody>
              <a:bodyPr rot="-10800000" lIns="102600" tIns="57600" rIns="102600" bIns="57600" anchor="ctr">
                <a:noAutofit/>
              </a:bodyPr>
              <a:lstStyle/>
              <a:p>
                <a:pPr algn="ctr">
                  <a:lnSpc>
                    <a:spcPct val="100000"/>
                  </a:lnSpc>
                </a:pPr>
                <a:r>
                  <a:rPr lang="ru-RU" sz="2000" b="1" strike="noStrike" spc="-1">
                    <a:solidFill>
                      <a:srgbClr val="FFFFFF"/>
                    </a:solidFill>
                    <a:latin typeface="Calibri"/>
                    <a:ea typeface="DejaVu Sans"/>
                  </a:rPr>
                  <a:t>ШАТТЫҚ</a:t>
                </a:r>
                <a:endParaRPr lang="ru-RU" sz="2000" b="0" strike="noStrike" spc="-1">
                  <a:latin typeface="Arial"/>
                </a:endParaRPr>
              </a:p>
            </p:txBody>
          </p:sp>
        </p:grpSp>
        <p:grpSp>
          <p:nvGrpSpPr>
            <p:cNvPr id="150" name="Group 18"/>
            <p:cNvGrpSpPr/>
            <p:nvPr/>
          </p:nvGrpSpPr>
          <p:grpSpPr>
            <a:xfrm>
              <a:off x="1547640" y="3142800"/>
              <a:ext cx="5074920" cy="402120"/>
              <a:chOff x="1547640" y="3142800"/>
              <a:chExt cx="5074920" cy="402120"/>
            </a:xfrm>
          </p:grpSpPr>
          <p:sp>
            <p:nvSpPr>
              <p:cNvPr id="151" name="CustomShape 19"/>
              <p:cNvSpPr/>
              <p:nvPr/>
            </p:nvSpPr>
            <p:spPr>
              <a:xfrm>
                <a:off x="1547640" y="3142800"/>
                <a:ext cx="2041560" cy="401760"/>
              </a:xfrm>
              <a:prstGeom prst="ellipse">
                <a:avLst/>
              </a:prstGeom>
              <a:ln>
                <a:round/>
              </a:ln>
            </p:spPr>
            <p:style>
              <a:lnRef idx="2">
                <a:schemeClr val="lt1"/>
              </a:lnRef>
              <a:fillRef idx="1">
                <a:schemeClr val="accent1">
                  <a:tint val="50000"/>
                </a:schemeClr>
              </a:fillRef>
              <a:effectRef idx="0">
                <a:scrgbClr r="0" g="0" b="0"/>
              </a:effectRef>
              <a:fontRef idx="minor"/>
            </p:style>
          </p:sp>
          <p:sp>
            <p:nvSpPr>
              <p:cNvPr id="152" name="CustomShape 20"/>
              <p:cNvSpPr/>
              <p:nvPr/>
            </p:nvSpPr>
            <p:spPr>
              <a:xfrm rot="10800000">
                <a:off x="2569320" y="3142800"/>
                <a:ext cx="4053240" cy="401760"/>
              </a:xfrm>
              <a:prstGeom prst="homePlate">
                <a:avLst>
                  <a:gd name="adj" fmla="val 50000"/>
                </a:avLst>
              </a:prstGeom>
              <a:ln>
                <a:round/>
              </a:ln>
            </p:spPr>
            <p:style>
              <a:lnRef idx="2">
                <a:schemeClr val="lt1"/>
              </a:lnRef>
              <a:fillRef idx="1">
                <a:schemeClr val="accent1"/>
              </a:fillRef>
              <a:effectRef idx="0">
                <a:scrgbClr r="0" g="0" b="0"/>
              </a:effectRef>
              <a:fontRef idx="minor"/>
            </p:style>
            <p:txBody>
              <a:bodyPr rot="-10800000" lIns="102600" tIns="57600" rIns="102600" bIns="57600" anchor="ctr">
                <a:noAutofit/>
              </a:bodyPr>
              <a:lstStyle/>
              <a:p>
                <a:pPr algn="ctr">
                  <a:lnSpc>
                    <a:spcPct val="100000"/>
                  </a:lnSpc>
                </a:pPr>
                <a:r>
                  <a:rPr lang="ru-RU" sz="2000" b="1" strike="noStrike" spc="-1">
                    <a:solidFill>
                      <a:srgbClr val="FFFFFF"/>
                    </a:solidFill>
                    <a:latin typeface="Calibri"/>
                    <a:ea typeface="DejaVu Sans"/>
                  </a:rPr>
                  <a:t>СЕНІМ</a:t>
                </a:r>
                <a:endParaRPr lang="ru-RU" sz="2000" b="0" strike="noStrike" spc="-1">
                  <a:latin typeface="Arial"/>
                </a:endParaRPr>
              </a:p>
            </p:txBody>
          </p:sp>
        </p:grpSp>
      </p:grpSp>
      <p:grpSp>
        <p:nvGrpSpPr>
          <p:cNvPr id="153" name="Group 21"/>
          <p:cNvGrpSpPr/>
          <p:nvPr/>
        </p:nvGrpSpPr>
        <p:grpSpPr>
          <a:xfrm>
            <a:off x="2570760" y="3610800"/>
            <a:ext cx="4053240" cy="348840"/>
            <a:chOff x="2570760" y="3610800"/>
            <a:chExt cx="4053240" cy="348840"/>
          </a:xfrm>
        </p:grpSpPr>
        <p:sp>
          <p:nvSpPr>
            <p:cNvPr id="154" name="CustomShape 22"/>
            <p:cNvSpPr/>
            <p:nvPr/>
          </p:nvSpPr>
          <p:spPr>
            <a:xfrm rot="10800000">
              <a:off x="2570760" y="3611160"/>
              <a:ext cx="4053240" cy="348120"/>
            </a:xfrm>
            <a:prstGeom prst="homePlate">
              <a:avLst>
                <a:gd name="adj" fmla="val 50000"/>
              </a:avLst>
            </a:prstGeom>
            <a:ln>
              <a:round/>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p:style>
        </p:sp>
        <p:sp>
          <p:nvSpPr>
            <p:cNvPr id="155" name="CustomShape 23"/>
            <p:cNvSpPr/>
            <p:nvPr/>
          </p:nvSpPr>
          <p:spPr>
            <a:xfrm>
              <a:off x="2657520" y="3610800"/>
              <a:ext cx="3965760" cy="348120"/>
            </a:xfrm>
            <a:prstGeom prst="rect">
              <a:avLst/>
            </a:prstGeom>
            <a:noFill/>
            <a:ln>
              <a:noFill/>
            </a:ln>
          </p:spPr>
          <p:style>
            <a:lnRef idx="0">
              <a:scrgbClr r="0" g="0" b="0"/>
            </a:lnRef>
            <a:fillRef idx="0">
              <a:scrgbClr r="0" g="0" b="0"/>
            </a:fillRef>
            <a:effectRef idx="0">
              <a:scrgbClr r="0" g="0" b="0"/>
            </a:effectRef>
            <a:fontRef idx="minor"/>
          </p:style>
          <p:txBody>
            <a:bodyPr lIns="154080" tIns="60840" rIns="113760" bIns="60840" anchor="ctr">
              <a:noAutofit/>
            </a:bodyPr>
            <a:lstStyle/>
            <a:p>
              <a:pPr algn="ctr">
                <a:lnSpc>
                  <a:spcPct val="90000"/>
                </a:lnSpc>
                <a:spcAft>
                  <a:spcPts val="629"/>
                </a:spcAft>
              </a:pPr>
              <a:r>
                <a:rPr lang="ru-RU" sz="1800" b="1" strike="noStrike" spc="-1">
                  <a:solidFill>
                    <a:srgbClr val="FFFFFF"/>
                  </a:solidFill>
                  <a:latin typeface="Calibri"/>
                  <a:ea typeface="DejaVu Sans"/>
                </a:rPr>
                <a:t>СҮЙСІНУ</a:t>
              </a:r>
              <a:endParaRPr lang="ru-RU" sz="1800" b="0" strike="noStrike" spc="-1">
                <a:latin typeface="Arial"/>
              </a:endParaRPr>
            </a:p>
          </p:txBody>
        </p:sp>
      </p:grpSp>
      <p:sp>
        <p:nvSpPr>
          <p:cNvPr id="156" name="CustomShape 24"/>
          <p:cNvSpPr/>
          <p:nvPr/>
        </p:nvSpPr>
        <p:spPr>
          <a:xfrm>
            <a:off x="214200" y="4703040"/>
            <a:ext cx="8571960" cy="14313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nSpc>
                <a:spcPct val="100000"/>
              </a:lnSpc>
            </a:pPr>
            <a:r>
              <a:rPr lang="ru-RU" sz="2200" b="1" strike="noStrike" spc="-1">
                <a:solidFill>
                  <a:srgbClr val="1F497D"/>
                </a:solidFill>
                <a:latin typeface="Times New Roman"/>
                <a:ea typeface="Times New Roman"/>
              </a:rPr>
              <a:t>Дескриптор</a:t>
            </a:r>
            <a:r>
              <a:rPr lang="ru-RU" sz="2200" b="0" strike="noStrike" spc="-1">
                <a:solidFill>
                  <a:srgbClr val="1F497D"/>
                </a:solidFill>
                <a:latin typeface="Times New Roman"/>
                <a:ea typeface="Times New Roman"/>
              </a:rPr>
              <a:t>:</a:t>
            </a:r>
            <a:endParaRPr lang="ru-RU" sz="2200" b="0" strike="noStrike" spc="-1">
              <a:latin typeface="Arial"/>
            </a:endParaRPr>
          </a:p>
          <a:p>
            <a:pPr>
              <a:lnSpc>
                <a:spcPct val="100000"/>
              </a:lnSpc>
            </a:pPr>
            <a:endParaRPr lang="ru-RU" sz="2200" b="0" strike="noStrike" spc="-1">
              <a:latin typeface="Arial"/>
            </a:endParaRPr>
          </a:p>
          <a:p>
            <a:pPr marL="216000" indent="-216000">
              <a:lnSpc>
                <a:spcPct val="100000"/>
              </a:lnSpc>
              <a:buClr>
                <a:srgbClr val="1F497D"/>
              </a:buClr>
              <a:buFont typeface="Symbol"/>
              <a:buChar char=""/>
            </a:pPr>
            <a:r>
              <a:rPr lang="ru-RU" sz="2200" b="1" strike="noStrike" spc="-1">
                <a:solidFill>
                  <a:srgbClr val="1F497D"/>
                </a:solidFill>
                <a:latin typeface="Times New Roman"/>
                <a:ea typeface="Times New Roman"/>
              </a:rPr>
              <a:t>берілген ақын сезіміне сай өлеңнен мысалдарды ажыратады;</a:t>
            </a:r>
            <a:endParaRPr lang="ru-RU" sz="2200" b="0" strike="noStrike" spc="-1">
              <a:latin typeface="Arial"/>
            </a:endParaRPr>
          </a:p>
          <a:p>
            <a:pPr marL="216000" indent="-216000">
              <a:lnSpc>
                <a:spcPct val="100000"/>
              </a:lnSpc>
              <a:buClr>
                <a:srgbClr val="1F497D"/>
              </a:buClr>
              <a:buFont typeface="Symbol"/>
              <a:buChar char=""/>
            </a:pPr>
            <a:r>
              <a:rPr lang="ru-RU" sz="2200" b="1" strike="noStrike" spc="-1">
                <a:solidFill>
                  <a:srgbClr val="1F497D"/>
                </a:solidFill>
                <a:latin typeface="Times New Roman"/>
                <a:ea typeface="Times New Roman"/>
              </a:rPr>
              <a:t>ақын сезімі арқылы шығармадағы психологизмді анықтайды;</a:t>
            </a:r>
            <a:endParaRPr lang="ru-RU" sz="2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CustomShape 1"/>
          <p:cNvSpPr/>
          <p:nvPr/>
        </p:nvSpPr>
        <p:spPr>
          <a:xfrm>
            <a:off x="0" y="0"/>
            <a:ext cx="9143280" cy="856440"/>
          </a:xfrm>
          <a:prstGeom prst="rect">
            <a:avLst/>
          </a:prstGeom>
          <a:ln>
            <a:round/>
          </a:ln>
          <a:effectLst>
            <a:outerShdw blurRad="40000" dist="20160" dir="5400000" rotWithShape="0">
              <a:srgbClr val="000000">
                <a:alpha val="38000"/>
              </a:srgbClr>
            </a:outerShdw>
          </a:effectLst>
        </p:spPr>
        <p:style>
          <a:lnRef idx="3">
            <a:schemeClr val="lt1"/>
          </a:lnRef>
          <a:fillRef idx="1">
            <a:schemeClr val="accent3"/>
          </a:fillRef>
          <a:effectRef idx="1">
            <a:schemeClr val="accent3"/>
          </a:effectRef>
          <a:fontRef idx="minor"/>
        </p:style>
        <p:txBody>
          <a:bodyPr lIns="90000" tIns="45000" rIns="90000" bIns="45000" anchor="ctr">
            <a:noAutofit/>
          </a:bodyPr>
          <a:lstStyle/>
          <a:p>
            <a:pPr>
              <a:lnSpc>
                <a:spcPct val="100000"/>
              </a:lnSpc>
            </a:pPr>
            <a:r>
              <a:rPr lang="ru-RU" sz="2400" b="1" strike="noStrike" spc="-1">
                <a:solidFill>
                  <a:srgbClr val="FFFFFF"/>
                </a:solidFill>
                <a:latin typeface="Times New Roman"/>
                <a:ea typeface="DejaVu Sans"/>
              </a:rPr>
              <a:t>Жауабы</a:t>
            </a:r>
            <a:endParaRPr lang="ru-RU" sz="2400" b="0" strike="noStrike" spc="-1">
              <a:latin typeface="Arial"/>
            </a:endParaRPr>
          </a:p>
        </p:txBody>
      </p:sp>
      <p:sp>
        <p:nvSpPr>
          <p:cNvPr id="158" name="CustomShape 2"/>
          <p:cNvSpPr/>
          <p:nvPr/>
        </p:nvSpPr>
        <p:spPr>
          <a:xfrm>
            <a:off x="323640" y="1104840"/>
            <a:ext cx="7128000" cy="109620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spAutoFit/>
          </a:bodyPr>
          <a:lstStyle/>
          <a:p>
            <a:pPr>
              <a:lnSpc>
                <a:spcPct val="100000"/>
              </a:lnSpc>
            </a:pPr>
            <a:r>
              <a:rPr lang="ru-RU" sz="2200" b="1" strike="noStrike" spc="-1">
                <a:solidFill>
                  <a:srgbClr val="FFFFFF"/>
                </a:solidFill>
                <a:latin typeface="Times New Roman"/>
                <a:ea typeface="Times New Roman"/>
              </a:rPr>
              <a:t>Сағыну</a:t>
            </a:r>
            <a:endParaRPr lang="ru-RU" sz="2200" b="0" strike="noStrike" spc="-1">
              <a:latin typeface="Arial"/>
            </a:endParaRPr>
          </a:p>
          <a:p>
            <a:pPr>
              <a:lnSpc>
                <a:spcPct val="100000"/>
              </a:lnSpc>
            </a:pPr>
            <a:r>
              <a:rPr lang="ru-RU" sz="2200" b="0" strike="noStrike" spc="-1">
                <a:solidFill>
                  <a:srgbClr val="FFFFFF"/>
                </a:solidFill>
                <a:latin typeface="Times New Roman"/>
                <a:ea typeface="Times New Roman"/>
              </a:rPr>
              <a:t>Сағындым, жаным, мен сені!</a:t>
            </a:r>
            <a:endParaRPr lang="ru-RU" sz="2200" b="0" strike="noStrike" spc="-1">
              <a:latin typeface="Arial"/>
            </a:endParaRPr>
          </a:p>
          <a:p>
            <a:pPr>
              <a:lnSpc>
                <a:spcPct val="100000"/>
              </a:lnSpc>
            </a:pPr>
            <a:r>
              <a:rPr lang="ru-RU" sz="2200" b="0" strike="noStrike" spc="-1">
                <a:solidFill>
                  <a:srgbClr val="FFFFFF"/>
                </a:solidFill>
                <a:latin typeface="Times New Roman"/>
                <a:ea typeface="Times New Roman"/>
              </a:rPr>
              <a:t>Көркіңді жүрген қуаныш қылып мендей ме екен бар ағаң,</a:t>
            </a:r>
            <a:endParaRPr lang="ru-RU" sz="2200" b="0" strike="noStrike" spc="-1">
              <a:latin typeface="Arial"/>
            </a:endParaRPr>
          </a:p>
        </p:txBody>
      </p:sp>
      <p:sp>
        <p:nvSpPr>
          <p:cNvPr id="159" name="CustomShape 3"/>
          <p:cNvSpPr/>
          <p:nvPr/>
        </p:nvSpPr>
        <p:spPr>
          <a:xfrm>
            <a:off x="323640" y="2455200"/>
            <a:ext cx="7776000" cy="109620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spAutoFit/>
          </a:bodyPr>
          <a:lstStyle/>
          <a:p>
            <a:pPr>
              <a:lnSpc>
                <a:spcPct val="100000"/>
              </a:lnSpc>
            </a:pPr>
            <a:r>
              <a:rPr lang="ru-RU" sz="2200" b="1" strike="noStrike" spc="-1">
                <a:solidFill>
                  <a:srgbClr val="FFFFFF"/>
                </a:solidFill>
                <a:latin typeface="Times New Roman"/>
                <a:ea typeface="Times New Roman"/>
              </a:rPr>
              <a:t>Қуаныш</a:t>
            </a:r>
            <a:endParaRPr lang="ru-RU" sz="2200" b="0" strike="noStrike" spc="-1">
              <a:latin typeface="Arial"/>
            </a:endParaRPr>
          </a:p>
          <a:p>
            <a:pPr>
              <a:lnSpc>
                <a:spcPct val="100000"/>
              </a:lnSpc>
            </a:pPr>
            <a:r>
              <a:rPr lang="ru-RU" sz="2200" b="0" strike="noStrike" spc="-1">
                <a:solidFill>
                  <a:srgbClr val="FFFFFF"/>
                </a:solidFill>
                <a:latin typeface="Times New Roman"/>
                <a:ea typeface="Times New Roman"/>
              </a:rPr>
              <a:t>Мен бұны саған жазып отырмын арманымды орап сезімге,</a:t>
            </a:r>
            <a:endParaRPr lang="ru-RU" sz="2200" b="0" strike="noStrike" spc="-1">
              <a:latin typeface="Arial"/>
            </a:endParaRPr>
          </a:p>
          <a:p>
            <a:pPr>
              <a:lnSpc>
                <a:spcPct val="100000"/>
              </a:lnSpc>
            </a:pPr>
            <a:r>
              <a:rPr lang="ru-RU" sz="2200" b="0" strike="noStrike" spc="-1">
                <a:solidFill>
                  <a:srgbClr val="FFFFFF"/>
                </a:solidFill>
                <a:latin typeface="Times New Roman"/>
                <a:ea typeface="Times New Roman"/>
              </a:rPr>
              <a:t>Жан-жақтан түскен шұғыланың бәрін сағынып жүрген кезімде. </a:t>
            </a:r>
            <a:endParaRPr lang="ru-RU" sz="2200" b="0" strike="noStrike" spc="-1">
              <a:latin typeface="Arial"/>
            </a:endParaRPr>
          </a:p>
        </p:txBody>
      </p:sp>
      <p:sp>
        <p:nvSpPr>
          <p:cNvPr id="160" name="CustomShape 4"/>
          <p:cNvSpPr/>
          <p:nvPr/>
        </p:nvSpPr>
        <p:spPr>
          <a:xfrm>
            <a:off x="323640" y="3805200"/>
            <a:ext cx="7776000" cy="109620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spAutoFit/>
          </a:bodyPr>
          <a:lstStyle/>
          <a:p>
            <a:pPr>
              <a:lnSpc>
                <a:spcPct val="100000"/>
              </a:lnSpc>
            </a:pPr>
            <a:r>
              <a:rPr lang="ru-RU" sz="2200" b="1" strike="noStrike" spc="-1">
                <a:solidFill>
                  <a:srgbClr val="FFFFFF"/>
                </a:solidFill>
                <a:latin typeface="Times New Roman"/>
                <a:ea typeface="Times New Roman"/>
              </a:rPr>
              <a:t>Сүю</a:t>
            </a:r>
            <a:endParaRPr lang="ru-RU" sz="2200" b="0" strike="noStrike" spc="-1">
              <a:latin typeface="Arial"/>
            </a:endParaRPr>
          </a:p>
          <a:p>
            <a:pPr>
              <a:lnSpc>
                <a:spcPct val="100000"/>
              </a:lnSpc>
            </a:pPr>
            <a:r>
              <a:rPr lang="ru-RU" sz="2200" b="0" strike="noStrike" spc="-1">
                <a:solidFill>
                  <a:srgbClr val="FFFFFF"/>
                </a:solidFill>
                <a:latin typeface="Times New Roman"/>
                <a:ea typeface="Times New Roman"/>
              </a:rPr>
              <a:t>Сүйем мен сені, сүйем мен сені көкірегі ыстық дүние – </a:t>
            </a:r>
            <a:endParaRPr lang="ru-RU" sz="2200" b="0" strike="noStrike" spc="-1">
              <a:latin typeface="Arial"/>
            </a:endParaRPr>
          </a:p>
          <a:p>
            <a:pPr>
              <a:lnSpc>
                <a:spcPct val="100000"/>
              </a:lnSpc>
            </a:pPr>
            <a:r>
              <a:rPr lang="ru-RU" sz="2200" b="0" strike="noStrike" spc="-1">
                <a:solidFill>
                  <a:srgbClr val="FFFFFF"/>
                </a:solidFill>
                <a:latin typeface="Times New Roman"/>
                <a:ea typeface="Times New Roman"/>
              </a:rPr>
              <a:t>Тұратын түгел сағыну менен аңсаудан!</a:t>
            </a:r>
            <a:endParaRPr lang="ru-RU" sz="2200" b="0" strike="noStrike" spc="-1">
              <a:latin typeface="Arial"/>
            </a:endParaRPr>
          </a:p>
        </p:txBody>
      </p:sp>
      <p:sp>
        <p:nvSpPr>
          <p:cNvPr id="161" name="CustomShape 5"/>
          <p:cNvSpPr/>
          <p:nvPr/>
        </p:nvSpPr>
        <p:spPr>
          <a:xfrm>
            <a:off x="323640" y="5141520"/>
            <a:ext cx="7776000" cy="109620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spAutoFit/>
          </a:bodyPr>
          <a:lstStyle/>
          <a:p>
            <a:pPr>
              <a:lnSpc>
                <a:spcPct val="100000"/>
              </a:lnSpc>
            </a:pPr>
            <a:r>
              <a:rPr lang="ru-RU" sz="2200" b="1" strike="noStrike" spc="-1">
                <a:solidFill>
                  <a:srgbClr val="FFFFFF"/>
                </a:solidFill>
                <a:latin typeface="Times New Roman"/>
                <a:ea typeface="Times New Roman"/>
              </a:rPr>
              <a:t>Аңсау</a:t>
            </a:r>
            <a:endParaRPr lang="ru-RU" sz="2200" b="0" strike="noStrike" spc="-1">
              <a:latin typeface="Arial"/>
            </a:endParaRPr>
          </a:p>
          <a:p>
            <a:pPr>
              <a:lnSpc>
                <a:spcPct val="100000"/>
              </a:lnSpc>
            </a:pPr>
            <a:r>
              <a:rPr lang="ru-RU" sz="2200" b="0" strike="noStrike" spc="-1">
                <a:solidFill>
                  <a:srgbClr val="FFFFFF"/>
                </a:solidFill>
                <a:latin typeface="Times New Roman"/>
                <a:ea typeface="Times New Roman"/>
              </a:rPr>
              <a:t>Сағыныш деген – молшылық қазына, бола да берер артық-кем,</a:t>
            </a:r>
            <a:endParaRPr lang="ru-RU" sz="2200" b="0" strike="noStrike" spc="-1">
              <a:latin typeface="Arial"/>
            </a:endParaRPr>
          </a:p>
          <a:p>
            <a:pPr>
              <a:lnSpc>
                <a:spcPct val="100000"/>
              </a:lnSpc>
            </a:pPr>
            <a:r>
              <a:rPr lang="ru-RU" sz="2200" b="0" strike="noStrike" spc="-1">
                <a:solidFill>
                  <a:srgbClr val="FFFFFF"/>
                </a:solidFill>
                <a:latin typeface="Times New Roman"/>
                <a:ea typeface="Times New Roman"/>
              </a:rPr>
              <a:t>Ал нағыз асқақ сағыныштарда араның балы бар тіптен.</a:t>
            </a:r>
            <a:endParaRPr lang="ru-RU" sz="2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CustomShape 1"/>
          <p:cNvSpPr/>
          <p:nvPr/>
        </p:nvSpPr>
        <p:spPr>
          <a:xfrm>
            <a:off x="0" y="0"/>
            <a:ext cx="9143280" cy="856440"/>
          </a:xfrm>
          <a:prstGeom prst="rect">
            <a:avLst/>
          </a:prstGeom>
          <a:ln>
            <a:round/>
          </a:ln>
          <a:effectLst>
            <a:outerShdw blurRad="40000" dist="20160" dir="5400000" rotWithShape="0">
              <a:srgbClr val="000000">
                <a:alpha val="38000"/>
              </a:srgbClr>
            </a:outerShdw>
          </a:effectLst>
        </p:spPr>
        <p:style>
          <a:lnRef idx="3">
            <a:schemeClr val="lt1"/>
          </a:lnRef>
          <a:fillRef idx="1">
            <a:schemeClr val="accent3"/>
          </a:fillRef>
          <a:effectRef idx="1">
            <a:schemeClr val="accent3"/>
          </a:effectRef>
          <a:fontRef idx="minor"/>
        </p:style>
        <p:txBody>
          <a:bodyPr lIns="90000" tIns="45000" rIns="90000" bIns="45000" anchor="ctr">
            <a:noAutofit/>
          </a:bodyPr>
          <a:lstStyle/>
          <a:p>
            <a:pPr>
              <a:lnSpc>
                <a:spcPct val="100000"/>
              </a:lnSpc>
            </a:pPr>
            <a:r>
              <a:rPr lang="ru-RU" sz="2400" b="1" strike="noStrike" spc="-1">
                <a:solidFill>
                  <a:srgbClr val="FFFFFF"/>
                </a:solidFill>
                <a:latin typeface="Times New Roman"/>
                <a:ea typeface="DejaVu Sans"/>
              </a:rPr>
              <a:t>Жауабы</a:t>
            </a:r>
            <a:endParaRPr lang="ru-RU" sz="2400" b="0" strike="noStrike" spc="-1">
              <a:latin typeface="Arial"/>
            </a:endParaRPr>
          </a:p>
        </p:txBody>
      </p:sp>
      <p:sp>
        <p:nvSpPr>
          <p:cNvPr id="163" name="CustomShape 2"/>
          <p:cNvSpPr/>
          <p:nvPr/>
        </p:nvSpPr>
        <p:spPr>
          <a:xfrm>
            <a:off x="323640" y="1122840"/>
            <a:ext cx="7776000" cy="176652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spAutoFit/>
          </a:bodyPr>
          <a:lstStyle/>
          <a:p>
            <a:pPr>
              <a:lnSpc>
                <a:spcPct val="100000"/>
              </a:lnSpc>
            </a:pPr>
            <a:r>
              <a:rPr lang="ru-RU" sz="2200" b="1" strike="noStrike" spc="-1">
                <a:solidFill>
                  <a:srgbClr val="FFFFFF"/>
                </a:solidFill>
                <a:latin typeface="Times New Roman"/>
                <a:ea typeface="Times New Roman"/>
              </a:rPr>
              <a:t>Шаттық</a:t>
            </a:r>
            <a:endParaRPr lang="ru-RU" sz="2200" b="0" strike="noStrike" spc="-1">
              <a:latin typeface="Arial"/>
            </a:endParaRPr>
          </a:p>
          <a:p>
            <a:pPr>
              <a:lnSpc>
                <a:spcPct val="100000"/>
              </a:lnSpc>
            </a:pPr>
            <a:r>
              <a:rPr lang="ru-RU" sz="2200" b="0" strike="noStrike" spc="-1">
                <a:solidFill>
                  <a:srgbClr val="FFFFFF"/>
                </a:solidFill>
                <a:latin typeface="Times New Roman"/>
                <a:ea typeface="Times New Roman"/>
              </a:rPr>
              <a:t>Сағыныш деген – алдыңда тұрған ақ ала басты көк заңғар,</a:t>
            </a:r>
            <a:endParaRPr lang="ru-RU" sz="2200" b="0" strike="noStrike" spc="-1">
              <a:latin typeface="Arial"/>
            </a:endParaRPr>
          </a:p>
          <a:p>
            <a:pPr>
              <a:lnSpc>
                <a:spcPct val="100000"/>
              </a:lnSpc>
            </a:pPr>
            <a:r>
              <a:rPr lang="ru-RU" sz="2200" b="0" strike="noStrike" spc="-1">
                <a:solidFill>
                  <a:srgbClr val="FFFFFF"/>
                </a:solidFill>
                <a:latin typeface="Times New Roman"/>
                <a:ea typeface="Times New Roman"/>
              </a:rPr>
              <a:t>Бақытың сенің – бағытын солай бара жатса    алып пәк жандар.</a:t>
            </a:r>
            <a:endParaRPr lang="ru-RU" sz="2200" b="0" strike="noStrike" spc="-1">
              <a:latin typeface="Arial"/>
            </a:endParaRPr>
          </a:p>
          <a:p>
            <a:pPr>
              <a:lnSpc>
                <a:spcPct val="100000"/>
              </a:lnSpc>
            </a:pPr>
            <a:r>
              <a:rPr lang="ru-RU" sz="2200" b="0" strike="noStrike" spc="-1">
                <a:solidFill>
                  <a:srgbClr val="FFFFFF"/>
                </a:solidFill>
                <a:latin typeface="Times New Roman"/>
                <a:ea typeface="Times New Roman"/>
              </a:rPr>
              <a:t>Заманым менің жанарымда алып сағыныш болып жарқылдап,</a:t>
            </a:r>
            <a:endParaRPr lang="ru-RU" sz="2200" b="0" strike="noStrike" spc="-1">
              <a:latin typeface="Arial"/>
            </a:endParaRPr>
          </a:p>
          <a:p>
            <a:pPr>
              <a:lnSpc>
                <a:spcPct val="100000"/>
              </a:lnSpc>
            </a:pPr>
            <a:r>
              <a:rPr lang="ru-RU" sz="2200" b="0" strike="noStrike" spc="-1">
                <a:solidFill>
                  <a:srgbClr val="FFFFFF"/>
                </a:solidFill>
                <a:latin typeface="Times New Roman"/>
                <a:ea typeface="Times New Roman"/>
              </a:rPr>
              <a:t>Ағады тынбай күңіреніп-сыңсып аэропорттар мен вокзалдар...</a:t>
            </a:r>
            <a:endParaRPr lang="ru-RU" sz="2200" b="0" strike="noStrike" spc="-1">
              <a:latin typeface="Arial"/>
            </a:endParaRPr>
          </a:p>
        </p:txBody>
      </p:sp>
      <p:sp>
        <p:nvSpPr>
          <p:cNvPr id="164" name="CustomShape 3"/>
          <p:cNvSpPr/>
          <p:nvPr/>
        </p:nvSpPr>
        <p:spPr>
          <a:xfrm>
            <a:off x="323640" y="2985120"/>
            <a:ext cx="7776000" cy="176652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spAutoFit/>
          </a:bodyPr>
          <a:lstStyle/>
          <a:p>
            <a:pPr>
              <a:lnSpc>
                <a:spcPct val="100000"/>
              </a:lnSpc>
            </a:pPr>
            <a:r>
              <a:rPr lang="ru-RU" sz="2200" b="1" strike="noStrike" spc="-1">
                <a:solidFill>
                  <a:srgbClr val="FFFFFF"/>
                </a:solidFill>
                <a:latin typeface="Times New Roman"/>
                <a:ea typeface="Times New Roman"/>
              </a:rPr>
              <a:t>Сенім</a:t>
            </a:r>
            <a:endParaRPr lang="ru-RU" sz="2200" b="0" strike="noStrike" spc="-1">
              <a:latin typeface="Arial"/>
            </a:endParaRPr>
          </a:p>
          <a:p>
            <a:pPr>
              <a:lnSpc>
                <a:spcPct val="100000"/>
              </a:lnSpc>
            </a:pPr>
            <a:r>
              <a:rPr lang="ru-RU" sz="2200" b="0" strike="noStrike" spc="-1">
                <a:solidFill>
                  <a:srgbClr val="FFFFFF"/>
                </a:solidFill>
                <a:latin typeface="Times New Roman"/>
                <a:ea typeface="Times New Roman"/>
              </a:rPr>
              <a:t>Мен бүгін сонау көгілдір көлге сағынып ұшып барамын,</a:t>
            </a:r>
            <a:endParaRPr lang="ru-RU" sz="2200" b="0" strike="noStrike" spc="-1">
              <a:latin typeface="Arial"/>
            </a:endParaRPr>
          </a:p>
          <a:p>
            <a:pPr>
              <a:lnSpc>
                <a:spcPct val="100000"/>
              </a:lnSpc>
            </a:pPr>
            <a:r>
              <a:rPr lang="ru-RU" sz="2200" b="0" strike="noStrike" spc="-1">
                <a:solidFill>
                  <a:srgbClr val="FFFFFF"/>
                </a:solidFill>
                <a:latin typeface="Times New Roman"/>
                <a:ea typeface="Times New Roman"/>
              </a:rPr>
              <a:t>Бірге қақ қанат, қасымнан қалмай сағынып көрген қарағым.</a:t>
            </a:r>
            <a:endParaRPr lang="ru-RU" sz="2200" b="0" strike="noStrike" spc="-1">
              <a:latin typeface="Arial"/>
            </a:endParaRPr>
          </a:p>
          <a:p>
            <a:pPr>
              <a:lnSpc>
                <a:spcPct val="100000"/>
              </a:lnSpc>
            </a:pPr>
            <a:r>
              <a:rPr lang="ru-RU" sz="2200" b="0" strike="noStrike" spc="-1">
                <a:solidFill>
                  <a:srgbClr val="FFFFFF"/>
                </a:solidFill>
                <a:latin typeface="Times New Roman"/>
                <a:ea typeface="Times New Roman"/>
              </a:rPr>
              <a:t>Жалғасын сен айт бұл асқақ әннің, жабылып кетсем мен егер,</a:t>
            </a:r>
            <a:endParaRPr lang="ru-RU" sz="2200" b="0" strike="noStrike" spc="-1">
              <a:latin typeface="Arial"/>
            </a:endParaRPr>
          </a:p>
          <a:p>
            <a:pPr>
              <a:lnSpc>
                <a:spcPct val="100000"/>
              </a:lnSpc>
            </a:pPr>
            <a:r>
              <a:rPr lang="ru-RU" sz="2200" b="0" strike="noStrike" spc="-1">
                <a:solidFill>
                  <a:srgbClr val="FFFFFF"/>
                </a:solidFill>
                <a:latin typeface="Times New Roman"/>
                <a:ea typeface="Times New Roman"/>
              </a:rPr>
              <a:t>Ғұлама жылдар судырлатқанда парағын...</a:t>
            </a:r>
            <a:endParaRPr lang="ru-RU" sz="2200" b="0" strike="noStrike" spc="-1">
              <a:latin typeface="Arial"/>
            </a:endParaRPr>
          </a:p>
        </p:txBody>
      </p:sp>
      <p:sp>
        <p:nvSpPr>
          <p:cNvPr id="165" name="CustomShape 4"/>
          <p:cNvSpPr/>
          <p:nvPr/>
        </p:nvSpPr>
        <p:spPr>
          <a:xfrm>
            <a:off x="314280" y="4946400"/>
            <a:ext cx="7776000" cy="109620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spAutoFit/>
          </a:bodyPr>
          <a:lstStyle/>
          <a:p>
            <a:pPr>
              <a:lnSpc>
                <a:spcPct val="100000"/>
              </a:lnSpc>
            </a:pPr>
            <a:r>
              <a:rPr lang="ru-RU" sz="2200" b="1" strike="noStrike" spc="-1">
                <a:solidFill>
                  <a:srgbClr val="FFFFFF"/>
                </a:solidFill>
                <a:latin typeface="Times New Roman"/>
                <a:ea typeface="Times New Roman"/>
              </a:rPr>
              <a:t>Сүйсіну</a:t>
            </a:r>
            <a:endParaRPr lang="ru-RU" sz="2200" b="0" strike="noStrike" spc="-1">
              <a:latin typeface="Arial"/>
            </a:endParaRPr>
          </a:p>
          <a:p>
            <a:pPr>
              <a:lnSpc>
                <a:spcPct val="100000"/>
              </a:lnSpc>
            </a:pPr>
            <a:r>
              <a:rPr lang="ru-RU" sz="2200" b="0" strike="noStrike" spc="-1">
                <a:solidFill>
                  <a:srgbClr val="FFFFFF"/>
                </a:solidFill>
                <a:latin typeface="Times New Roman"/>
                <a:ea typeface="Times New Roman"/>
              </a:rPr>
              <a:t>О, сәлем саған, шартарап қырға жұлдыз боп ағып баратқан,</a:t>
            </a:r>
            <a:endParaRPr lang="ru-RU" sz="2200" b="0" strike="noStrike" spc="-1">
              <a:latin typeface="Arial"/>
            </a:endParaRPr>
          </a:p>
          <a:p>
            <a:pPr>
              <a:lnSpc>
                <a:spcPct val="100000"/>
              </a:lnSpc>
            </a:pPr>
            <a:r>
              <a:rPr lang="ru-RU" sz="2200" b="0" strike="noStrike" spc="-1">
                <a:solidFill>
                  <a:srgbClr val="FFFFFF"/>
                </a:solidFill>
                <a:latin typeface="Times New Roman"/>
                <a:ea typeface="Times New Roman"/>
              </a:rPr>
              <a:t>Өз жүрегімнің түпкіріндегі тұңғиық, түпсіз мәңгілік!..</a:t>
            </a:r>
            <a:endParaRPr lang="ru-RU" sz="2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ustomShape 1"/>
          <p:cNvSpPr/>
          <p:nvPr/>
        </p:nvSpPr>
        <p:spPr>
          <a:xfrm>
            <a:off x="0" y="0"/>
            <a:ext cx="9143280" cy="856440"/>
          </a:xfrm>
          <a:prstGeom prst="rect">
            <a:avLst/>
          </a:prstGeom>
          <a:ln>
            <a:round/>
          </a:ln>
          <a:effectLst>
            <a:outerShdw blurRad="40000" dist="20160" dir="5400000" rotWithShape="0">
              <a:srgbClr val="000000">
                <a:alpha val="38000"/>
              </a:srgbClr>
            </a:outerShdw>
          </a:effectLst>
        </p:spPr>
        <p:style>
          <a:lnRef idx="3">
            <a:schemeClr val="lt1"/>
          </a:lnRef>
          <a:fillRef idx="1">
            <a:schemeClr val="accent3"/>
          </a:fillRef>
          <a:effectRef idx="1">
            <a:schemeClr val="accent3"/>
          </a:effectRef>
          <a:fontRef idx="minor"/>
        </p:style>
        <p:txBody>
          <a:bodyPr lIns="90000" tIns="45000" rIns="90000" bIns="45000" anchor="ctr">
            <a:noAutofit/>
          </a:bodyPr>
          <a:lstStyle/>
          <a:p>
            <a:pPr>
              <a:lnSpc>
                <a:spcPct val="100000"/>
              </a:lnSpc>
            </a:pPr>
            <a:r>
              <a:rPr lang="ru-RU" sz="2400" b="1" strike="noStrike" spc="-1">
                <a:solidFill>
                  <a:srgbClr val="FFFFFF"/>
                </a:solidFill>
                <a:latin typeface="Times New Roman"/>
                <a:ea typeface="DejaVu Sans"/>
              </a:rPr>
              <a:t>3-тапсырма. Өлеңді оқыған кездегі өз сезіміңізді жазып, сағыныш ұғымына сай пікіріңізбен бөлісіңіз.</a:t>
            </a:r>
            <a:endParaRPr lang="ru-RU" sz="2400" b="0" strike="noStrike" spc="-1">
              <a:latin typeface="Arial"/>
            </a:endParaRPr>
          </a:p>
        </p:txBody>
      </p:sp>
      <p:sp>
        <p:nvSpPr>
          <p:cNvPr id="167" name="CustomShape 2"/>
          <p:cNvSpPr/>
          <p:nvPr/>
        </p:nvSpPr>
        <p:spPr>
          <a:xfrm>
            <a:off x="263520" y="4617000"/>
            <a:ext cx="8571960" cy="14313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nSpc>
                <a:spcPct val="100000"/>
              </a:lnSpc>
            </a:pPr>
            <a:r>
              <a:rPr lang="ru-RU" sz="2200" b="1" strike="noStrike" spc="-1">
                <a:solidFill>
                  <a:srgbClr val="1F497D"/>
                </a:solidFill>
                <a:latin typeface="Times New Roman"/>
                <a:ea typeface="Times New Roman"/>
              </a:rPr>
              <a:t>Дескриптор</a:t>
            </a:r>
            <a:r>
              <a:rPr lang="ru-RU" sz="2200" b="0" strike="noStrike" spc="-1">
                <a:solidFill>
                  <a:srgbClr val="1F497D"/>
                </a:solidFill>
                <a:latin typeface="Times New Roman"/>
                <a:ea typeface="Times New Roman"/>
              </a:rPr>
              <a:t>:</a:t>
            </a:r>
            <a:endParaRPr lang="ru-RU" sz="2200" b="0" strike="noStrike" spc="-1">
              <a:latin typeface="Arial"/>
            </a:endParaRPr>
          </a:p>
          <a:p>
            <a:pPr>
              <a:lnSpc>
                <a:spcPct val="100000"/>
              </a:lnSpc>
            </a:pPr>
            <a:endParaRPr lang="ru-RU" sz="2200" b="0" strike="noStrike" spc="-1">
              <a:latin typeface="Arial"/>
            </a:endParaRPr>
          </a:p>
          <a:p>
            <a:pPr marL="216000" indent="-216000">
              <a:lnSpc>
                <a:spcPct val="100000"/>
              </a:lnSpc>
              <a:buClr>
                <a:srgbClr val="1F497D"/>
              </a:buClr>
              <a:buFont typeface="Symbol"/>
              <a:buChar char=""/>
            </a:pPr>
            <a:r>
              <a:rPr lang="ru-RU" sz="2200" b="1" strike="noStrike" spc="-1">
                <a:solidFill>
                  <a:srgbClr val="1F497D"/>
                </a:solidFill>
                <a:latin typeface="Times New Roman"/>
                <a:ea typeface="Times New Roman"/>
              </a:rPr>
              <a:t>өлеңдегі сағыныш ұғымын сипаттайды;</a:t>
            </a:r>
            <a:endParaRPr lang="ru-RU" sz="2200" b="0" strike="noStrike" spc="-1">
              <a:latin typeface="Arial"/>
            </a:endParaRPr>
          </a:p>
          <a:p>
            <a:pPr marL="216000" indent="-216000">
              <a:lnSpc>
                <a:spcPct val="100000"/>
              </a:lnSpc>
              <a:buClr>
                <a:srgbClr val="1F497D"/>
              </a:buClr>
              <a:buFont typeface="Symbol"/>
              <a:buChar char=""/>
            </a:pPr>
            <a:r>
              <a:rPr lang="ru-RU" sz="2200" b="1" strike="noStrike" spc="-1">
                <a:solidFill>
                  <a:srgbClr val="1F497D"/>
                </a:solidFill>
                <a:latin typeface="Times New Roman"/>
                <a:ea typeface="Times New Roman"/>
              </a:rPr>
              <a:t>өз сезімін 7-8 сөйлеммен жеткізеді;</a:t>
            </a:r>
            <a:endParaRPr lang="ru-RU" sz="2200" b="0" strike="noStrike" spc="-1">
              <a:latin typeface="Arial"/>
            </a:endParaRPr>
          </a:p>
        </p:txBody>
      </p:sp>
      <p:pic>
        <p:nvPicPr>
          <p:cNvPr id="168" name="Picture 2"/>
          <p:cNvPicPr/>
          <p:nvPr/>
        </p:nvPicPr>
        <p:blipFill>
          <a:blip r:embed="rId2"/>
          <a:stretch/>
        </p:blipFill>
        <p:spPr>
          <a:xfrm>
            <a:off x="4212000" y="1484640"/>
            <a:ext cx="4554000" cy="287964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0" y="0"/>
            <a:ext cx="9143280" cy="856440"/>
          </a:xfrm>
          <a:prstGeom prst="rect">
            <a:avLst/>
          </a:prstGeom>
          <a:ln>
            <a:round/>
          </a:ln>
          <a:effectLst>
            <a:outerShdw blurRad="40000" dist="20160" dir="5400000" rotWithShape="0">
              <a:srgbClr val="000000">
                <a:alpha val="38000"/>
              </a:srgbClr>
            </a:outerShdw>
          </a:effectLst>
        </p:spPr>
        <p:style>
          <a:lnRef idx="3">
            <a:schemeClr val="lt1"/>
          </a:lnRef>
          <a:fillRef idx="1">
            <a:schemeClr val="accent3"/>
          </a:fillRef>
          <a:effectRef idx="1">
            <a:schemeClr val="accent3"/>
          </a:effectRef>
          <a:fontRef idx="minor"/>
        </p:style>
        <p:txBody>
          <a:bodyPr lIns="90000" tIns="45000" rIns="90000" bIns="45000" anchor="ctr">
            <a:noAutofit/>
          </a:bodyPr>
          <a:lstStyle/>
          <a:p>
            <a:pPr>
              <a:lnSpc>
                <a:spcPct val="100000"/>
              </a:lnSpc>
            </a:pPr>
            <a:r>
              <a:rPr lang="ru-RU" sz="2400" b="1" strike="noStrike" spc="-1">
                <a:solidFill>
                  <a:srgbClr val="FFFFFF"/>
                </a:solidFill>
                <a:latin typeface="Times New Roman"/>
                <a:ea typeface="DejaVu Sans"/>
              </a:rPr>
              <a:t>Жауабы</a:t>
            </a:r>
            <a:endParaRPr lang="ru-RU" sz="2400" b="0" strike="noStrike" spc="-1">
              <a:latin typeface="Arial"/>
            </a:endParaRPr>
          </a:p>
        </p:txBody>
      </p:sp>
      <p:sp>
        <p:nvSpPr>
          <p:cNvPr id="170" name="CustomShape 2"/>
          <p:cNvSpPr/>
          <p:nvPr/>
        </p:nvSpPr>
        <p:spPr>
          <a:xfrm>
            <a:off x="323640" y="1080720"/>
            <a:ext cx="8352360" cy="4784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000" b="0" strike="noStrike" spc="-1">
                <a:solidFill>
                  <a:srgbClr val="000000"/>
                </a:solidFill>
                <a:latin typeface="Times New Roman"/>
                <a:ea typeface="DejaVu Sans"/>
              </a:rPr>
              <a:t>	</a:t>
            </a:r>
            <a:r>
              <a:rPr lang="ru-RU" sz="1800" b="0" strike="noStrike" spc="-1">
                <a:solidFill>
                  <a:srgbClr val="000000"/>
                </a:solidFill>
                <a:latin typeface="Times New Roman"/>
                <a:ea typeface="DejaVu Sans"/>
              </a:rPr>
              <a:t>«Сағыныш» деген сөзді естігенде менің ойыма өзіме жақын адамдар оралады. Себебі сағыну арқылы қуану, шаттану, аңсау, сүйсіну сезімдер бойыңды шарпи түседі. Соның әсерімен бірге өзіңді басқа әлемде жүргендей де сезінесің. Меніңше, бұл сезім адам баласының жарқын өмір сүруіне ықпал етіп, болашағын айқындауға оң әсерін тигізеді деп санаймын. </a:t>
            </a:r>
            <a:endParaRPr lang="ru-RU" sz="1800" b="0" strike="noStrike" spc="-1">
              <a:latin typeface="Arial"/>
            </a:endParaRPr>
          </a:p>
          <a:p>
            <a:pPr algn="just">
              <a:lnSpc>
                <a:spcPct val="100000"/>
              </a:lnSpc>
            </a:pPr>
            <a:r>
              <a:rPr lang="ru-RU" sz="1800" b="0" strike="noStrike" spc="-1">
                <a:solidFill>
                  <a:srgbClr val="000000"/>
                </a:solidFill>
                <a:latin typeface="Times New Roman"/>
                <a:ea typeface="DejaVu Sans"/>
              </a:rPr>
              <a:t>	Ал Т.Айбергенов өз туындысында адамды, туған елді, туған жерді сүюді арқау еткен және оның ұлылық қасиетін айырықша шабытпен жырлаған ақын екенін байқаймыз. Ол ылғи да адамдардың бәрімен сырласып, қайғысын бірге бөлісіп, қуанышына ортақтасқысы келіп тұрады. Сондай адамның бірі – қазақтың ұлы тұлғасы, ақын Мұхтар Шаханов. </a:t>
            </a:r>
            <a:endParaRPr lang="ru-RU" sz="1800" b="0" strike="noStrike" spc="-1">
              <a:latin typeface="Arial"/>
            </a:endParaRPr>
          </a:p>
          <a:p>
            <a:pPr algn="just">
              <a:lnSpc>
                <a:spcPct val="100000"/>
              </a:lnSpc>
            </a:pPr>
            <a:r>
              <a:rPr lang="ru-RU" sz="1800" b="0" strike="noStrike" spc="-1">
                <a:solidFill>
                  <a:srgbClr val="000000"/>
                </a:solidFill>
                <a:latin typeface="Times New Roman"/>
                <a:ea typeface="DejaVu Sans"/>
              </a:rPr>
              <a:t>Бірақ шағын он өлеңмен он миллион қазақты</a:t>
            </a:r>
            <a:endParaRPr lang="ru-RU" sz="1800" b="0" strike="noStrike" spc="-1">
              <a:latin typeface="Arial"/>
            </a:endParaRPr>
          </a:p>
          <a:p>
            <a:pPr algn="just">
              <a:lnSpc>
                <a:spcPct val="100000"/>
              </a:lnSpc>
            </a:pPr>
            <a:r>
              <a:rPr lang="ru-RU" sz="1800" b="0" strike="noStrike" spc="-1">
                <a:solidFill>
                  <a:srgbClr val="000000"/>
                </a:solidFill>
                <a:latin typeface="Times New Roman"/>
                <a:ea typeface="DejaVu Sans"/>
              </a:rPr>
              <a:t>Толғандырған, таңғалдырған Махамбет пен Сен ғана, -деп Төлеген Айбергеновке Мұхтар ақынның берген бағасы Төлегеннің сыршыл, жүрегі айналасына тек қана сағыныш пен қуаныш сыйлайтын ақын екенін дәлелдейді.</a:t>
            </a:r>
            <a:r>
              <a:t/>
            </a:r>
            <a:br/>
            <a:r>
              <a:t/>
            </a:r>
            <a:br/>
            <a:r>
              <a:t/>
            </a:r>
            <a:br/>
            <a:endParaRPr lang="ru-RU" sz="18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CustomShape 1"/>
          <p:cNvSpPr/>
          <p:nvPr/>
        </p:nvSpPr>
        <p:spPr>
          <a:xfrm>
            <a:off x="0" y="214200"/>
            <a:ext cx="9143280" cy="999360"/>
          </a:xfrm>
          <a:prstGeom prst="rect">
            <a:avLst/>
          </a:prstGeom>
          <a:ln>
            <a:round/>
          </a:ln>
          <a:effectLst>
            <a:outerShdw blurRad="40000" dist="20160" dir="5400000" rotWithShape="0">
              <a:srgbClr val="000000">
                <a:alpha val="38000"/>
              </a:srgbClr>
            </a:outerShdw>
          </a:effectLst>
        </p:spPr>
        <p:style>
          <a:lnRef idx="3">
            <a:schemeClr val="lt1"/>
          </a:lnRef>
          <a:fillRef idx="1">
            <a:schemeClr val="accent3"/>
          </a:fillRef>
          <a:effectRef idx="1">
            <a:schemeClr val="accent3"/>
          </a:effectRef>
          <a:fontRef idx="minor"/>
        </p:style>
        <p:txBody>
          <a:bodyPr lIns="90000" tIns="45000" rIns="90000" bIns="45000" anchor="ctr">
            <a:noAutofit/>
          </a:bodyPr>
          <a:lstStyle/>
          <a:p>
            <a:pPr>
              <a:lnSpc>
                <a:spcPct val="100000"/>
              </a:lnSpc>
            </a:pPr>
            <a:r>
              <a:rPr lang="ru-RU" sz="2400" b="1" strike="noStrike" spc="-1">
                <a:solidFill>
                  <a:srgbClr val="FFFFFF"/>
                </a:solidFill>
                <a:latin typeface="Times New Roman"/>
                <a:ea typeface="Times New Roman"/>
              </a:rPr>
              <a:t>Бүгінгі сабақта:</a:t>
            </a:r>
            <a:endParaRPr lang="ru-RU" sz="2400" b="0" strike="noStrike" spc="-1">
              <a:latin typeface="Arial"/>
            </a:endParaRPr>
          </a:p>
          <a:p>
            <a:pPr algn="ctr">
              <a:lnSpc>
                <a:spcPct val="100000"/>
              </a:lnSpc>
            </a:pPr>
            <a:endParaRPr lang="ru-RU" sz="2400" b="0" strike="noStrike" spc="-1">
              <a:latin typeface="Arial"/>
            </a:endParaRPr>
          </a:p>
        </p:txBody>
      </p:sp>
      <p:sp>
        <p:nvSpPr>
          <p:cNvPr id="172" name="CustomShape 2"/>
          <p:cNvSpPr/>
          <p:nvPr/>
        </p:nvSpPr>
        <p:spPr>
          <a:xfrm>
            <a:off x="2714760" y="2000160"/>
            <a:ext cx="5928480" cy="3290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endParaRPr lang="ru-RU" sz="1800" b="0" strike="noStrike" spc="-1">
              <a:latin typeface="Arial"/>
            </a:endParaRPr>
          </a:p>
          <a:p>
            <a:pPr>
              <a:lnSpc>
                <a:spcPct val="100000"/>
              </a:lnSpc>
            </a:pPr>
            <a:r>
              <a:rPr lang="ru-RU" sz="2400" b="1" strike="noStrike" spc="-1">
                <a:solidFill>
                  <a:srgbClr val="002060"/>
                </a:solidFill>
                <a:latin typeface="Times New Roman"/>
                <a:ea typeface="Times New Roman"/>
              </a:rPr>
              <a:t>- «Сағыныш» өлеңін ақын кімге арнағанын білдіңіз;</a:t>
            </a:r>
            <a:endParaRPr lang="ru-RU" sz="2400" b="0" strike="noStrike" spc="-1">
              <a:latin typeface="Arial"/>
            </a:endParaRPr>
          </a:p>
          <a:p>
            <a:pPr>
              <a:lnSpc>
                <a:spcPct val="100000"/>
              </a:lnSpc>
            </a:pPr>
            <a:r>
              <a:rPr lang="ru-RU" sz="2400" b="1" strike="noStrike" spc="-1">
                <a:solidFill>
                  <a:srgbClr val="002060"/>
                </a:solidFill>
                <a:latin typeface="Times New Roman"/>
                <a:ea typeface="Times New Roman"/>
              </a:rPr>
              <a:t>-көркем шығармадағы психологизм ұғымына қатысты теориялық ұғымды толықтырдыңыз;</a:t>
            </a:r>
            <a:endParaRPr lang="ru-RU" sz="2400" b="0" strike="noStrike" spc="-1">
              <a:latin typeface="Arial"/>
            </a:endParaRPr>
          </a:p>
          <a:p>
            <a:pPr>
              <a:lnSpc>
                <a:spcPct val="100000"/>
              </a:lnSpc>
            </a:pPr>
            <a:r>
              <a:rPr lang="ru-RU" sz="2400" b="1" strike="noStrike" spc="-1">
                <a:solidFill>
                  <a:srgbClr val="002060"/>
                </a:solidFill>
                <a:latin typeface="Times New Roman"/>
                <a:ea typeface="Times New Roman"/>
              </a:rPr>
              <a:t>-өлеңдегі ақын сезімін шумақтары арқылы талдадыңыз;</a:t>
            </a:r>
            <a:endParaRPr lang="ru-RU" sz="2400" b="0" strike="noStrike" spc="-1">
              <a:latin typeface="Arial"/>
            </a:endParaRPr>
          </a:p>
          <a:p>
            <a:pPr>
              <a:lnSpc>
                <a:spcPct val="100000"/>
              </a:lnSpc>
            </a:pPr>
            <a:r>
              <a:rPr lang="ru-RU" sz="2400" b="1" strike="noStrike" spc="-1">
                <a:solidFill>
                  <a:srgbClr val="002060"/>
                </a:solidFill>
                <a:latin typeface="Times New Roman"/>
                <a:ea typeface="Times New Roman"/>
              </a:rPr>
              <a:t>-өз пікіріңізді қорытып жаздыңыз.</a:t>
            </a:r>
            <a:endParaRPr lang="ru-RU" sz="2400" b="0" strike="noStrike" spc="-1">
              <a:latin typeface="Arial"/>
            </a:endParaRPr>
          </a:p>
        </p:txBody>
      </p:sp>
      <p:pic>
        <p:nvPicPr>
          <p:cNvPr id="173" name="Picture 2"/>
          <p:cNvPicPr/>
          <p:nvPr/>
        </p:nvPicPr>
        <p:blipFill>
          <a:blip r:embed="rId2"/>
          <a:stretch/>
        </p:blipFill>
        <p:spPr>
          <a:xfrm>
            <a:off x="428760" y="2643120"/>
            <a:ext cx="1713960" cy="114228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ustomShape 1"/>
          <p:cNvSpPr/>
          <p:nvPr/>
        </p:nvSpPr>
        <p:spPr>
          <a:xfrm>
            <a:off x="0" y="274680"/>
            <a:ext cx="9143280" cy="581760"/>
          </a:xfrm>
          <a:prstGeom prst="rect">
            <a:avLst/>
          </a:prstGeom>
          <a:solidFill>
            <a:srgbClr val="9BBB59"/>
          </a:solidFill>
          <a:ln w="38160">
            <a:solidFill>
              <a:srgbClr val="FFFFFF"/>
            </a:solidFill>
            <a:round/>
          </a:ln>
          <a:effectLst>
            <a:outerShdw dist="20160" dir="5400000">
              <a:srgbClr val="000000">
                <a:alpha val="38000"/>
              </a:srgbClr>
            </a:outerShdw>
          </a:effectLst>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ru-RU" sz="2400" b="1" strike="noStrike" spc="-1">
                <a:solidFill>
                  <a:srgbClr val="FFFFFF"/>
                </a:solidFill>
                <a:latin typeface="Times New Roman"/>
              </a:rPr>
              <a:t>Қосымша тапсырма</a:t>
            </a:r>
            <a:endParaRPr lang="ru-RU" sz="2400" b="0" strike="noStrike" spc="-1">
              <a:latin typeface="Arial"/>
            </a:endParaRPr>
          </a:p>
        </p:txBody>
      </p:sp>
      <p:sp>
        <p:nvSpPr>
          <p:cNvPr id="175" name="CustomShape 2"/>
          <p:cNvSpPr/>
          <p:nvPr/>
        </p:nvSpPr>
        <p:spPr>
          <a:xfrm>
            <a:off x="571320" y="2071800"/>
            <a:ext cx="7857360" cy="1918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400" b="1" strike="noStrike" spc="-1">
                <a:solidFill>
                  <a:srgbClr val="1F497D"/>
                </a:solidFill>
                <a:latin typeface="Times New Roman"/>
                <a:ea typeface="DejaVu Sans"/>
              </a:rPr>
              <a:t>Қазақ әдебиетінде сағыныш тақырыбында жазылған шығармалар жайлы ақпарат жинақтап, Т.Айбергеновтің «Сағыныш» өлеңіндегі ішкі монологпен салыстырыңыз. (Нақты бір шығарма мен авторды алуға болады)</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CustomShape 1"/>
          <p:cNvSpPr/>
          <p:nvPr/>
        </p:nvSpPr>
        <p:spPr>
          <a:xfrm>
            <a:off x="0" y="0"/>
            <a:ext cx="9143280" cy="581760"/>
          </a:xfrm>
          <a:prstGeom prst="rect">
            <a:avLst/>
          </a:prstGeom>
          <a:gradFill rotWithShape="0">
            <a:gsLst>
              <a:gs pos="0">
                <a:srgbClr val="779637"/>
              </a:gs>
              <a:gs pos="100000">
                <a:srgbClr val="9BC348"/>
              </a:gs>
            </a:gsLst>
            <a:lin ang="16200000"/>
          </a:gradFill>
          <a:ln w="9360">
            <a:solidFill>
              <a:srgbClr val="98B855"/>
            </a:solidFill>
            <a:round/>
          </a:ln>
          <a:effectLst>
            <a:outerShdw dist="23040" dir="5400000">
              <a:srgbClr val="000000">
                <a:alpha val="35000"/>
              </a:srgbClr>
            </a:outerShdw>
          </a:effectLst>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100000"/>
              </a:lnSpc>
            </a:pPr>
            <a:r>
              <a:rPr lang="ru-RU" sz="2800" b="1" strike="noStrike" spc="-1">
                <a:solidFill>
                  <a:srgbClr val="FFFFFF"/>
                </a:solidFill>
                <a:latin typeface="Times New Roman"/>
              </a:rPr>
              <a:t>Оқу мақсаты</a:t>
            </a:r>
            <a:endParaRPr lang="ru-RU" sz="2800" b="0" strike="noStrike" spc="-1">
              <a:latin typeface="Arial"/>
            </a:endParaRPr>
          </a:p>
        </p:txBody>
      </p:sp>
      <p:sp>
        <p:nvSpPr>
          <p:cNvPr id="80" name="CustomShape 2"/>
          <p:cNvSpPr/>
          <p:nvPr/>
        </p:nvSpPr>
        <p:spPr>
          <a:xfrm>
            <a:off x="678600" y="1700640"/>
            <a:ext cx="7786080" cy="1785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marL="343080" indent="-342360" algn="just">
              <a:lnSpc>
                <a:spcPct val="100000"/>
              </a:lnSpc>
              <a:spcBef>
                <a:spcPts val="519"/>
              </a:spcBef>
            </a:pPr>
            <a:r>
              <a:rPr lang="ru-RU" sz="2600" b="1" strike="noStrike" spc="-1">
                <a:solidFill>
                  <a:srgbClr val="000000"/>
                </a:solidFill>
                <a:latin typeface="Calibri"/>
              </a:rPr>
              <a:t>    </a:t>
            </a:r>
            <a:r>
              <a:rPr lang="ru-RU" sz="2600" b="1" strike="noStrike" spc="-1">
                <a:solidFill>
                  <a:srgbClr val="1F497D"/>
                </a:solidFill>
                <a:latin typeface="Times New Roman"/>
              </a:rPr>
              <a:t>9.1.2.1 әдеби шығармадағы психологизмді анықтау.</a:t>
            </a:r>
            <a:endParaRPr lang="ru-RU" sz="2600" b="0" strike="noStrike" spc="-1">
              <a:latin typeface="Arial"/>
            </a:endParaRPr>
          </a:p>
          <a:p>
            <a:pPr marL="343080" indent="-342360">
              <a:lnSpc>
                <a:spcPct val="100000"/>
              </a:lnSpc>
              <a:spcBef>
                <a:spcPts val="641"/>
              </a:spcBef>
            </a:pPr>
            <a:endParaRPr lang="ru-RU" sz="26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CustomShape 1"/>
          <p:cNvSpPr/>
          <p:nvPr/>
        </p:nvSpPr>
        <p:spPr>
          <a:xfrm>
            <a:off x="0" y="0"/>
            <a:ext cx="9143280" cy="581760"/>
          </a:xfrm>
          <a:prstGeom prst="rect">
            <a:avLst/>
          </a:prstGeom>
          <a:ln>
            <a:solidFill>
              <a:srgbClr val="98B855"/>
            </a:solidFill>
            <a:round/>
          </a:ln>
          <a:effectLst>
            <a:outerShdw blurRad="40000" dist="23040" dir="5400000" rotWithShape="0">
              <a:srgbClr val="000000">
                <a:alpha val="35000"/>
              </a:srgbClr>
            </a:outerShdw>
          </a:effectLst>
        </p:spPr>
        <p:style>
          <a:lnRef idx="1">
            <a:schemeClr val="accent3"/>
          </a:lnRef>
          <a:fillRef idx="3">
            <a:schemeClr val="accent3"/>
          </a:fillRef>
          <a:effectRef idx="2">
            <a:schemeClr val="accent3"/>
          </a:effectRef>
          <a:fontRef idx="minor"/>
        </p:style>
        <p:txBody>
          <a:bodyPr lIns="90000" tIns="45000" rIns="90000" bIns="45000" anchor="ctr">
            <a:normAutofit/>
          </a:bodyPr>
          <a:lstStyle/>
          <a:p>
            <a:pPr>
              <a:lnSpc>
                <a:spcPct val="100000"/>
              </a:lnSpc>
            </a:pPr>
            <a:r>
              <a:rPr lang="ru-RU" sz="2800" b="1" strike="noStrike" spc="-1">
                <a:solidFill>
                  <a:srgbClr val="FFFFFF"/>
                </a:solidFill>
                <a:latin typeface="Times New Roman"/>
                <a:ea typeface="DejaVu Sans"/>
              </a:rPr>
              <a:t>Сабақтың мақсаты</a:t>
            </a:r>
            <a:endParaRPr lang="ru-RU" sz="2800" b="0" strike="noStrike" spc="-1">
              <a:latin typeface="Arial"/>
            </a:endParaRPr>
          </a:p>
        </p:txBody>
      </p:sp>
      <p:sp>
        <p:nvSpPr>
          <p:cNvPr id="82" name="CustomShape 2"/>
          <p:cNvSpPr/>
          <p:nvPr/>
        </p:nvSpPr>
        <p:spPr>
          <a:xfrm>
            <a:off x="539640" y="1381680"/>
            <a:ext cx="8208360" cy="821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strike="noStrike" spc="-1">
                <a:solidFill>
                  <a:srgbClr val="1F497D"/>
                </a:solidFill>
                <a:latin typeface="Times New Roman"/>
                <a:ea typeface="DejaVu Sans"/>
              </a:rPr>
              <a:t>Т.Айбергеновтің өмірі мен шығармашылығы;</a:t>
            </a:r>
            <a:endParaRPr lang="ru-RU" sz="2400" b="0" strike="noStrike" spc="-1">
              <a:latin typeface="Arial"/>
            </a:endParaRPr>
          </a:p>
          <a:p>
            <a:pPr algn="just">
              <a:lnSpc>
                <a:spcPct val="100000"/>
              </a:lnSpc>
            </a:pPr>
            <a:r>
              <a:rPr lang="ru-RU" sz="2400" b="1" strike="noStrike" spc="-1">
                <a:solidFill>
                  <a:srgbClr val="1F497D"/>
                </a:solidFill>
                <a:latin typeface="Times New Roman"/>
                <a:ea typeface="DejaVu Sans"/>
              </a:rPr>
              <a:t>«Сағыныш» өлеңінің ерекшелігі.</a:t>
            </a:r>
            <a:endParaRPr lang="ru-RU" sz="2400" b="0" strike="noStrike" spc="-1">
              <a:latin typeface="Arial"/>
            </a:endParaRPr>
          </a:p>
        </p:txBody>
      </p:sp>
      <p:sp>
        <p:nvSpPr>
          <p:cNvPr id="83" name="CustomShape 3"/>
          <p:cNvSpPr/>
          <p:nvPr/>
        </p:nvSpPr>
        <p:spPr>
          <a:xfrm>
            <a:off x="575640" y="3645000"/>
            <a:ext cx="8172360" cy="1187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2400" b="1" strike="noStrike" spc="-1">
                <a:solidFill>
                  <a:srgbClr val="1F497D"/>
                </a:solidFill>
                <a:latin typeface="Times New Roman"/>
                <a:ea typeface="DejaVu Sans"/>
              </a:rPr>
              <a:t>Көркем шығармадағы психологизмді анықтау;</a:t>
            </a:r>
            <a:endParaRPr lang="ru-RU" sz="2400" b="0" strike="noStrike" spc="-1">
              <a:latin typeface="Arial"/>
            </a:endParaRPr>
          </a:p>
          <a:p>
            <a:pPr algn="just">
              <a:lnSpc>
                <a:spcPct val="100000"/>
              </a:lnSpc>
            </a:pPr>
            <a:r>
              <a:rPr lang="ru-RU" sz="2400" b="1" strike="noStrike" spc="-1">
                <a:solidFill>
                  <a:srgbClr val="1F497D"/>
                </a:solidFill>
                <a:latin typeface="Times New Roman"/>
                <a:ea typeface="DejaVu Sans"/>
              </a:rPr>
              <a:t>Аналитикалық психологизмнің қызметін әдеби шығармадан анықтау.</a:t>
            </a:r>
            <a:endParaRPr lang="ru-RU" sz="2400" b="0" strike="noStrike" spc="-1">
              <a:latin typeface="Arial"/>
            </a:endParaRPr>
          </a:p>
        </p:txBody>
      </p:sp>
      <p:sp>
        <p:nvSpPr>
          <p:cNvPr id="84" name="CustomShape 4"/>
          <p:cNvSpPr/>
          <p:nvPr/>
        </p:nvSpPr>
        <p:spPr>
          <a:xfrm>
            <a:off x="0" y="893160"/>
            <a:ext cx="771444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400" b="1" strike="noStrike" spc="-1">
                <a:solidFill>
                  <a:srgbClr val="000000"/>
                </a:solidFill>
                <a:latin typeface="Times New Roman"/>
                <a:ea typeface="DejaVu Sans"/>
              </a:rPr>
              <a:t>Сіздің білетініңіз:</a:t>
            </a:r>
            <a:endParaRPr lang="ru-RU" sz="2400" b="0" strike="noStrike" spc="-1">
              <a:latin typeface="Arial"/>
            </a:endParaRPr>
          </a:p>
        </p:txBody>
      </p:sp>
      <p:sp>
        <p:nvSpPr>
          <p:cNvPr id="85" name="CustomShape 5"/>
          <p:cNvSpPr/>
          <p:nvPr/>
        </p:nvSpPr>
        <p:spPr>
          <a:xfrm>
            <a:off x="0" y="3144240"/>
            <a:ext cx="7714440" cy="455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2400" b="1" strike="noStrike" spc="-1">
                <a:solidFill>
                  <a:srgbClr val="000000"/>
                </a:solidFill>
                <a:latin typeface="Times New Roman"/>
                <a:ea typeface="DejaVu Sans"/>
              </a:rPr>
              <a:t>Сіздің меңгеретініңіз:</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CustomShape 1"/>
          <p:cNvSpPr/>
          <p:nvPr/>
        </p:nvSpPr>
        <p:spPr>
          <a:xfrm>
            <a:off x="0" y="0"/>
            <a:ext cx="9143280" cy="1142280"/>
          </a:xfrm>
          <a:prstGeom prst="rect">
            <a:avLst/>
          </a:prstGeom>
          <a:ln>
            <a:round/>
          </a:ln>
          <a:effectLst>
            <a:outerShdw blurRad="40000" dist="20160" dir="5400000" rotWithShape="0">
              <a:srgbClr val="000000">
                <a:alpha val="38000"/>
              </a:srgbClr>
            </a:outerShdw>
          </a:effectLst>
        </p:spPr>
        <p:style>
          <a:lnRef idx="3">
            <a:schemeClr val="lt1"/>
          </a:lnRef>
          <a:fillRef idx="1">
            <a:schemeClr val="accent3"/>
          </a:fillRef>
          <a:effectRef idx="1">
            <a:schemeClr val="accent3"/>
          </a:effectRef>
          <a:fontRef idx="minor"/>
        </p:style>
        <p:txBody>
          <a:bodyPr lIns="90000" tIns="45000" rIns="90000" bIns="45000" anchor="ctr">
            <a:noAutofit/>
          </a:bodyPr>
          <a:lstStyle/>
          <a:p>
            <a:pPr>
              <a:lnSpc>
                <a:spcPct val="100000"/>
              </a:lnSpc>
            </a:pPr>
            <a:r>
              <a:rPr lang="ru-RU" sz="2400" b="1" strike="noStrike" spc="-1">
                <a:solidFill>
                  <a:srgbClr val="FFFFFF"/>
                </a:solidFill>
                <a:latin typeface="Times New Roman"/>
                <a:ea typeface="DejaVu Sans"/>
              </a:rPr>
              <a:t>Бағалау  критерийі</a:t>
            </a:r>
            <a:endParaRPr lang="ru-RU" sz="2400" b="0" strike="noStrike" spc="-1">
              <a:latin typeface="Arial"/>
            </a:endParaRPr>
          </a:p>
        </p:txBody>
      </p:sp>
      <p:sp>
        <p:nvSpPr>
          <p:cNvPr id="87" name="CustomShape 2"/>
          <p:cNvSpPr/>
          <p:nvPr/>
        </p:nvSpPr>
        <p:spPr>
          <a:xfrm>
            <a:off x="357120" y="2193840"/>
            <a:ext cx="8286120" cy="191952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marL="216000" indent="-216000">
              <a:lnSpc>
                <a:spcPct val="100000"/>
              </a:lnSpc>
              <a:buClr>
                <a:srgbClr val="1F497D"/>
              </a:buClr>
              <a:buFont typeface="StarSymbol"/>
              <a:buChar char="-"/>
            </a:pPr>
            <a:r>
              <a:rPr lang="ru-RU" sz="2400" b="1" strike="noStrike" spc="-1">
                <a:solidFill>
                  <a:srgbClr val="1F497D"/>
                </a:solidFill>
                <a:latin typeface="Times New Roman"/>
                <a:ea typeface="Calibri"/>
              </a:rPr>
              <a:t>Көркем шығармадағы психологизм ұғымына сай өлеңді талдайды;</a:t>
            </a:r>
            <a:endParaRPr lang="ru-RU" sz="2400" b="0" strike="noStrike" spc="-1">
              <a:latin typeface="Arial"/>
            </a:endParaRPr>
          </a:p>
          <a:p>
            <a:pPr>
              <a:lnSpc>
                <a:spcPct val="100000"/>
              </a:lnSpc>
            </a:pPr>
            <a:endParaRPr lang="ru-RU" sz="2400" b="0" strike="noStrike" spc="-1">
              <a:latin typeface="Arial"/>
            </a:endParaRPr>
          </a:p>
          <a:p>
            <a:pPr>
              <a:lnSpc>
                <a:spcPct val="100000"/>
              </a:lnSpc>
            </a:pPr>
            <a:r>
              <a:rPr lang="ru-RU" sz="2400" b="1" strike="noStrike" spc="-1">
                <a:solidFill>
                  <a:srgbClr val="1F497D"/>
                </a:solidFill>
                <a:latin typeface="Times New Roman"/>
                <a:ea typeface="Calibri"/>
              </a:rPr>
              <a:t>- Негізгі ойды сипаттай отыра өз ойларын қорытындылайды. </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1115640" y="476640"/>
            <a:ext cx="7091640" cy="777240"/>
          </a:xfrm>
          <a:prstGeom prst="rect">
            <a:avLst/>
          </a:prstGeom>
          <a:ln>
            <a:round/>
          </a:ln>
          <a:effectLst>
            <a:outerShdw blurRad="40000" dist="20160" dir="5400000" rotWithShape="0">
              <a:srgbClr val="000000">
                <a:alpha val="38000"/>
              </a:srgbClr>
            </a:outerShdw>
          </a:effectLst>
        </p:spPr>
        <p:style>
          <a:lnRef idx="3">
            <a:schemeClr val="lt1"/>
          </a:lnRef>
          <a:fillRef idx="1">
            <a:schemeClr val="accent3"/>
          </a:fillRef>
          <a:effectRef idx="1">
            <a:schemeClr val="accent3"/>
          </a:effectRef>
          <a:fontRef idx="minor"/>
        </p:style>
        <p:txBody>
          <a:bodyPr lIns="90000" tIns="45000" rIns="90000" bIns="45000" anchor="ctr">
            <a:noAutofit/>
          </a:bodyPr>
          <a:lstStyle/>
          <a:p>
            <a:pPr algn="ctr">
              <a:lnSpc>
                <a:spcPct val="100000"/>
              </a:lnSpc>
            </a:pPr>
            <a:r>
              <a:rPr lang="ru-RU" sz="2800" b="1" strike="noStrike" spc="-1">
                <a:solidFill>
                  <a:srgbClr val="FFFFFF"/>
                </a:solidFill>
                <a:latin typeface="Times New Roman"/>
                <a:ea typeface="DejaVu Sans"/>
              </a:rPr>
              <a:t>ОЙТҮРТКІ</a:t>
            </a:r>
            <a:endParaRPr lang="ru-RU" sz="2800" b="0" strike="noStrike" spc="-1">
              <a:latin typeface="Arial"/>
            </a:endParaRPr>
          </a:p>
        </p:txBody>
      </p:sp>
      <p:sp>
        <p:nvSpPr>
          <p:cNvPr id="89" name="CustomShape 2"/>
          <p:cNvSpPr/>
          <p:nvPr/>
        </p:nvSpPr>
        <p:spPr>
          <a:xfrm>
            <a:off x="936000" y="2448000"/>
            <a:ext cx="7286040" cy="821520"/>
          </a:xfrm>
          <a:prstGeom prst="rect">
            <a:avLst/>
          </a:prstGeom>
          <a:ln>
            <a:round/>
          </a:ln>
        </p:spPr>
        <p:style>
          <a:lnRef idx="2">
            <a:schemeClr val="accent3"/>
          </a:lnRef>
          <a:fillRef idx="1">
            <a:schemeClr val="lt1"/>
          </a:fillRef>
          <a:effectRef idx="0">
            <a:schemeClr val="accent3"/>
          </a:effectRef>
          <a:fontRef idx="minor"/>
        </p:style>
        <p:txBody>
          <a:bodyPr lIns="90000" tIns="45000" rIns="90000" bIns="45000">
            <a:spAutoFit/>
          </a:bodyPr>
          <a:lstStyle/>
          <a:p>
            <a:pPr algn="ctr">
              <a:lnSpc>
                <a:spcPct val="100000"/>
              </a:lnSpc>
            </a:pPr>
            <a:r>
              <a:rPr lang="ru-RU" sz="2400" b="1" strike="noStrike" spc="-1">
                <a:solidFill>
                  <a:srgbClr val="1F497D"/>
                </a:solidFill>
                <a:latin typeface="Times New Roman"/>
                <a:ea typeface="DejaVu Sans"/>
              </a:rPr>
              <a:t>Әнді тыңдағаннан кейін дәл осы сәтте </a:t>
            </a:r>
            <a:endParaRPr lang="ru-RU" sz="2400" b="0" strike="noStrike" spc="-1">
              <a:latin typeface="Arial"/>
            </a:endParaRPr>
          </a:p>
          <a:p>
            <a:pPr algn="ctr">
              <a:lnSpc>
                <a:spcPct val="100000"/>
              </a:lnSpc>
            </a:pPr>
            <a:r>
              <a:rPr lang="ru-RU" sz="2400" b="1" strike="noStrike" spc="-1">
                <a:solidFill>
                  <a:srgbClr val="1F497D"/>
                </a:solidFill>
                <a:latin typeface="Times New Roman"/>
                <a:ea typeface="DejaVu Sans"/>
              </a:rPr>
              <a:t>ойыңызға не келді?</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CustomShape 1"/>
          <p:cNvSpPr/>
          <p:nvPr/>
        </p:nvSpPr>
        <p:spPr>
          <a:xfrm>
            <a:off x="1296000" y="45360"/>
            <a:ext cx="6551640" cy="638640"/>
          </a:xfrm>
          <a:prstGeom prst="rect">
            <a:avLst/>
          </a:prstGeom>
          <a:ln>
            <a:solidFill>
              <a:srgbClr val="98B855"/>
            </a:solidFill>
            <a:round/>
          </a:ln>
          <a:effectLst>
            <a:outerShdw blurRad="40000" dist="2016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spAutoFit/>
          </a:bodyPr>
          <a:lstStyle/>
          <a:p>
            <a:pPr>
              <a:lnSpc>
                <a:spcPct val="100000"/>
              </a:lnSpc>
            </a:pPr>
            <a:r>
              <a:rPr lang="ru-RU" sz="1800" b="1" strike="noStrike" spc="-1">
                <a:solidFill>
                  <a:srgbClr val="212529"/>
                </a:solidFill>
                <a:latin typeface="Times New Roman"/>
                <a:ea typeface="Tahoma"/>
              </a:rPr>
              <a:t>Қазақ әдебиеттануында психологизм ұғымына алғаш назар аударғандардың бірі Ахмет Байтұрсынұлы болды.</a:t>
            </a:r>
            <a:r>
              <a:rPr lang="ru-RU" sz="1800" b="1" i="1" strike="noStrike" spc="-1">
                <a:solidFill>
                  <a:srgbClr val="212529"/>
                </a:solidFill>
                <a:latin typeface="Times New Roman"/>
                <a:ea typeface="Tahoma"/>
              </a:rPr>
              <a:t> </a:t>
            </a:r>
            <a:endParaRPr lang="ru-RU" sz="1800" b="0" strike="noStrike" spc="-1">
              <a:latin typeface="Arial"/>
            </a:endParaRPr>
          </a:p>
        </p:txBody>
      </p:sp>
      <p:sp>
        <p:nvSpPr>
          <p:cNvPr id="91" name="CustomShape 2"/>
          <p:cNvSpPr/>
          <p:nvPr/>
        </p:nvSpPr>
        <p:spPr>
          <a:xfrm>
            <a:off x="264600" y="3038400"/>
            <a:ext cx="4847040" cy="912960"/>
          </a:xfrm>
          <a:prstGeom prst="rect">
            <a:avLst/>
          </a:prstGeom>
          <a:ln>
            <a:solidFill>
              <a:srgbClr val="98B855"/>
            </a:solidFill>
            <a:round/>
          </a:ln>
          <a:effectLst>
            <a:outerShdw blurRad="40000" dist="2016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spAutoFit/>
          </a:bodyPr>
          <a:lstStyle/>
          <a:p>
            <a:pPr>
              <a:lnSpc>
                <a:spcPct val="100000"/>
              </a:lnSpc>
            </a:pPr>
            <a:r>
              <a:rPr lang="ru-RU" sz="1800" b="1" strike="noStrike" spc="-1">
                <a:solidFill>
                  <a:srgbClr val="002060"/>
                </a:solidFill>
                <a:latin typeface="apple-system;BlinkMacSystemFont"/>
                <a:ea typeface="Tahoma"/>
              </a:rPr>
              <a:t>Біз ес ұғымы арқылы шығарма кейіпкерлерін танимыз, яғни задын, сырын, сипатын, мүддетін. </a:t>
            </a:r>
            <a:endParaRPr lang="ru-RU" sz="1800" b="0" strike="noStrike" spc="-1">
              <a:latin typeface="Arial"/>
            </a:endParaRPr>
          </a:p>
        </p:txBody>
      </p:sp>
      <p:sp>
        <p:nvSpPr>
          <p:cNvPr id="92" name="CustomShape 3"/>
          <p:cNvSpPr/>
          <p:nvPr/>
        </p:nvSpPr>
        <p:spPr>
          <a:xfrm>
            <a:off x="233640" y="1161000"/>
            <a:ext cx="4211280" cy="1461600"/>
          </a:xfrm>
          <a:prstGeom prst="rect">
            <a:avLst/>
          </a:prstGeom>
          <a:ln>
            <a:solidFill>
              <a:srgbClr val="98B855"/>
            </a:solidFill>
            <a:round/>
          </a:ln>
          <a:effectLst>
            <a:outerShdw blurRad="40000" dist="2016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spAutoFit/>
          </a:bodyPr>
          <a:lstStyle/>
          <a:p>
            <a:pPr>
              <a:lnSpc>
                <a:spcPct val="100000"/>
              </a:lnSpc>
            </a:pPr>
            <a:r>
              <a:rPr lang="ru-RU" sz="1800" b="1" strike="noStrike" spc="-1">
                <a:solidFill>
                  <a:srgbClr val="002060"/>
                </a:solidFill>
                <a:latin typeface="apple-system;BlinkMacSystemFont"/>
                <a:ea typeface="Tahoma"/>
              </a:rPr>
              <a:t>1) Ес ұғымы, яғни еске керек ұғым. Ес ұғымының арқасында дүниедегі нәрселердің бәрін, задын, сырын, сипатын, мүдетін, мұратын танимыз.  </a:t>
            </a:r>
            <a:endParaRPr lang="ru-RU" sz="1800" b="0" strike="noStrike" spc="-1">
              <a:latin typeface="Arial"/>
            </a:endParaRPr>
          </a:p>
        </p:txBody>
      </p:sp>
      <p:sp>
        <p:nvSpPr>
          <p:cNvPr id="93" name="CustomShape 4"/>
          <p:cNvSpPr/>
          <p:nvPr/>
        </p:nvSpPr>
        <p:spPr>
          <a:xfrm>
            <a:off x="4752000" y="1161000"/>
            <a:ext cx="4175640" cy="1461600"/>
          </a:xfrm>
          <a:prstGeom prst="rect">
            <a:avLst/>
          </a:prstGeom>
          <a:ln>
            <a:solidFill>
              <a:srgbClr val="98B855"/>
            </a:solidFill>
            <a:round/>
          </a:ln>
          <a:effectLst>
            <a:outerShdw blurRad="40000" dist="2016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spAutoFit/>
          </a:bodyPr>
          <a:lstStyle/>
          <a:p>
            <a:pPr>
              <a:lnSpc>
                <a:spcPct val="100000"/>
              </a:lnSpc>
            </a:pPr>
            <a:r>
              <a:rPr lang="ru-RU" sz="1800" b="1" strike="noStrike" spc="-1">
                <a:solidFill>
                  <a:srgbClr val="002060"/>
                </a:solidFill>
                <a:latin typeface="apple-system;BlinkMacSystemFont"/>
                <a:ea typeface="Tahoma"/>
              </a:rPr>
              <a:t>2) Іс ұғымы, яғни іске керек ұғым. Іс ұғымы арқасында табиғат ісін, күшін нәрселерін қалай пайдаланатын жолын білеміз. </a:t>
            </a:r>
            <a:endParaRPr lang="ru-RU" sz="1800" b="0" strike="noStrike" spc="-1">
              <a:latin typeface="Arial"/>
            </a:endParaRPr>
          </a:p>
        </p:txBody>
      </p:sp>
      <p:sp>
        <p:nvSpPr>
          <p:cNvPr id="94" name="CustomShape 5"/>
          <p:cNvSpPr/>
          <p:nvPr/>
        </p:nvSpPr>
        <p:spPr>
          <a:xfrm>
            <a:off x="2771640" y="807480"/>
            <a:ext cx="143280" cy="316440"/>
          </a:xfrm>
          <a:prstGeom prst="down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95" name="CustomShape 6"/>
          <p:cNvSpPr/>
          <p:nvPr/>
        </p:nvSpPr>
        <p:spPr>
          <a:xfrm>
            <a:off x="6804360" y="790920"/>
            <a:ext cx="153360" cy="316440"/>
          </a:xfrm>
          <a:prstGeom prst="down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96" name="CustomShape 7"/>
          <p:cNvSpPr/>
          <p:nvPr/>
        </p:nvSpPr>
        <p:spPr>
          <a:xfrm>
            <a:off x="2771640" y="2669040"/>
            <a:ext cx="143280" cy="337680"/>
          </a:xfrm>
          <a:prstGeom prst="down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97" name="CustomShape 8"/>
          <p:cNvSpPr/>
          <p:nvPr/>
        </p:nvSpPr>
        <p:spPr>
          <a:xfrm>
            <a:off x="889560" y="3992400"/>
            <a:ext cx="7848000" cy="791280"/>
          </a:xfrm>
          <a:prstGeom prst="flowChartPunchedTape">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a:gra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ru-RU" sz="3200" b="1" strike="noStrike" spc="-1">
                <a:solidFill>
                  <a:srgbClr val="1F497D"/>
                </a:solidFill>
                <a:latin typeface="Calibri"/>
                <a:ea typeface="DejaVu Sans"/>
              </a:rPr>
              <a:t>Көркем шығармадағы психологизм</a:t>
            </a:r>
            <a:endParaRPr lang="ru-RU" sz="3200" b="0" strike="noStrike" spc="-1">
              <a:latin typeface="Arial"/>
            </a:endParaRPr>
          </a:p>
        </p:txBody>
      </p:sp>
      <p:sp>
        <p:nvSpPr>
          <p:cNvPr id="98" name="CustomShape 9"/>
          <p:cNvSpPr/>
          <p:nvPr/>
        </p:nvSpPr>
        <p:spPr>
          <a:xfrm>
            <a:off x="2892600" y="5219640"/>
            <a:ext cx="3842280" cy="1310400"/>
          </a:xfrm>
          <a:prstGeom prst="rect">
            <a:avLst/>
          </a:prstGeom>
          <a:ln>
            <a:solidFill>
              <a:srgbClr val="98B855"/>
            </a:solidFill>
            <a:round/>
          </a:ln>
          <a:effectLst>
            <a:outerShdw blurRad="40000" dist="2016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nchor="ctr">
            <a:spAutoFit/>
          </a:bodyPr>
          <a:lstStyle/>
          <a:p>
            <a:pPr algn="ctr">
              <a:lnSpc>
                <a:spcPct val="100000"/>
              </a:lnSpc>
            </a:pPr>
            <a:r>
              <a:rPr lang="ru-RU" sz="2000" b="1" strike="noStrike" spc="-1">
                <a:solidFill>
                  <a:srgbClr val="000000"/>
                </a:solidFill>
                <a:latin typeface="Times New Roman"/>
                <a:ea typeface="Times New Roman"/>
              </a:rPr>
              <a:t>Адамның ішкі сезімін, жан дүниесін, толғанысын, эмоциясын терең ашып көрсетуге мән беру.</a:t>
            </a:r>
            <a:endParaRPr lang="ru-RU" sz="2000" b="0" strike="noStrike" spc="-1">
              <a:latin typeface="Arial"/>
            </a:endParaRPr>
          </a:p>
        </p:txBody>
      </p:sp>
      <p:sp>
        <p:nvSpPr>
          <p:cNvPr id="99" name="CustomShape 10"/>
          <p:cNvSpPr/>
          <p:nvPr/>
        </p:nvSpPr>
        <p:spPr>
          <a:xfrm>
            <a:off x="4793040" y="4815360"/>
            <a:ext cx="153360" cy="316440"/>
          </a:xfrm>
          <a:prstGeom prst="down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ustomShape 1"/>
          <p:cNvSpPr/>
          <p:nvPr/>
        </p:nvSpPr>
        <p:spPr>
          <a:xfrm>
            <a:off x="827640" y="116640"/>
            <a:ext cx="7848000" cy="791280"/>
          </a:xfrm>
          <a:prstGeom prst="flowChartPunchedTape">
            <a:avLst/>
          </a:prstGeom>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a:gradFill>
          <a:ln>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ru-RU" sz="3200" b="1" strike="noStrike" spc="-1">
                <a:solidFill>
                  <a:srgbClr val="1F497D"/>
                </a:solidFill>
                <a:latin typeface="Calibri"/>
                <a:ea typeface="DejaVu Sans"/>
              </a:rPr>
              <a:t>Аналитикалық психологизм</a:t>
            </a:r>
            <a:endParaRPr lang="ru-RU" sz="3200" b="0" strike="noStrike" spc="-1">
              <a:latin typeface="Arial"/>
            </a:endParaRPr>
          </a:p>
        </p:txBody>
      </p:sp>
      <p:sp>
        <p:nvSpPr>
          <p:cNvPr id="101" name="CustomShape 2"/>
          <p:cNvSpPr/>
          <p:nvPr/>
        </p:nvSpPr>
        <p:spPr>
          <a:xfrm>
            <a:off x="3193920" y="2398680"/>
            <a:ext cx="2963880" cy="2046240"/>
          </a:xfrm>
          <a:prstGeom prst="roundRect">
            <a:avLst>
              <a:gd name="adj" fmla="val 16667"/>
            </a:avLst>
          </a:prstGeom>
          <a:ln>
            <a:solidFill>
              <a:srgbClr val="46AAC4"/>
            </a:solidFill>
            <a:round/>
          </a:ln>
          <a:effectLst>
            <a:outerShdw blurRad="40000" dist="20160" dir="5400000" rotWithShape="0">
              <a:srgbClr val="000000">
                <a:alpha val="38000"/>
              </a:srgbClr>
            </a:outerShdw>
          </a:effectLst>
        </p:spPr>
        <p:style>
          <a:lnRef idx="1">
            <a:schemeClr val="accent5"/>
          </a:lnRef>
          <a:fillRef idx="2">
            <a:schemeClr val="accent5"/>
          </a:fillRef>
          <a:effectRef idx="1">
            <a:schemeClr val="accent5"/>
          </a:effectRef>
          <a:fontRef idx="minor"/>
        </p:style>
        <p:txBody>
          <a:bodyPr lIns="90000" tIns="45000" rIns="90000" bIns="45000" anchor="ctr">
            <a:noAutofit/>
          </a:bodyPr>
          <a:lstStyle/>
          <a:p>
            <a:pPr algn="ctr">
              <a:lnSpc>
                <a:spcPct val="100000"/>
              </a:lnSpc>
            </a:pPr>
            <a:r>
              <a:rPr lang="ru-RU" sz="2400" b="1" strike="noStrike" spc="-1">
                <a:solidFill>
                  <a:srgbClr val="002060"/>
                </a:solidFill>
                <a:latin typeface="Calibri"/>
                <a:ea typeface="DejaVu Sans"/>
              </a:rPr>
              <a:t>Адамның ішкі толғаныстарын көрсететін көркем шығармаға тән бейнелеу құралы </a:t>
            </a:r>
            <a:endParaRPr lang="ru-RU" sz="2400" b="0" strike="noStrike" spc="-1">
              <a:latin typeface="Arial"/>
            </a:endParaRPr>
          </a:p>
        </p:txBody>
      </p:sp>
      <p:sp>
        <p:nvSpPr>
          <p:cNvPr id="102" name="CustomShape 3"/>
          <p:cNvSpPr/>
          <p:nvPr/>
        </p:nvSpPr>
        <p:spPr>
          <a:xfrm>
            <a:off x="6940440" y="4437000"/>
            <a:ext cx="2015640" cy="935280"/>
          </a:xfrm>
          <a:prstGeom prst="roundRect">
            <a:avLst>
              <a:gd name="adj" fmla="val 16667"/>
            </a:avLst>
          </a:prstGeom>
          <a:ln>
            <a:solidFill>
              <a:srgbClr val="46AAC4"/>
            </a:solidFill>
            <a:round/>
          </a:ln>
          <a:effectLst>
            <a:outerShdw blurRad="40000" dist="20160" dir="5400000" rotWithShape="0">
              <a:srgbClr val="000000">
                <a:alpha val="38000"/>
              </a:srgbClr>
            </a:outerShdw>
          </a:effectLst>
        </p:spPr>
        <p:style>
          <a:lnRef idx="1">
            <a:schemeClr val="accent5"/>
          </a:lnRef>
          <a:fillRef idx="2">
            <a:schemeClr val="accent5"/>
          </a:fillRef>
          <a:effectRef idx="1">
            <a:schemeClr val="accent5"/>
          </a:effectRef>
          <a:fontRef idx="minor"/>
        </p:style>
        <p:txBody>
          <a:bodyPr lIns="90000" tIns="45000" rIns="90000" bIns="45000" anchor="ctr">
            <a:noAutofit/>
          </a:bodyPr>
          <a:lstStyle/>
          <a:p>
            <a:pPr algn="ctr">
              <a:lnSpc>
                <a:spcPct val="100000"/>
              </a:lnSpc>
            </a:pPr>
            <a:r>
              <a:rPr lang="ru-RU" sz="2400" b="1" strike="noStrike" spc="-1">
                <a:solidFill>
                  <a:srgbClr val="002060"/>
                </a:solidFill>
                <a:latin typeface="Calibri"/>
                <a:ea typeface="DejaVu Sans"/>
              </a:rPr>
              <a:t>Ішкі монолог</a:t>
            </a:r>
            <a:endParaRPr lang="ru-RU" sz="2400" b="0" strike="noStrike" spc="-1">
              <a:latin typeface="Arial"/>
            </a:endParaRPr>
          </a:p>
        </p:txBody>
      </p:sp>
      <p:sp>
        <p:nvSpPr>
          <p:cNvPr id="103" name="CustomShape 4"/>
          <p:cNvSpPr/>
          <p:nvPr/>
        </p:nvSpPr>
        <p:spPr>
          <a:xfrm>
            <a:off x="6940440" y="1454760"/>
            <a:ext cx="2015640" cy="935280"/>
          </a:xfrm>
          <a:prstGeom prst="roundRect">
            <a:avLst>
              <a:gd name="adj" fmla="val 16667"/>
            </a:avLst>
          </a:prstGeom>
          <a:ln>
            <a:solidFill>
              <a:srgbClr val="46AAC4"/>
            </a:solidFill>
            <a:round/>
          </a:ln>
          <a:effectLst>
            <a:outerShdw blurRad="40000" dist="20160" dir="5400000" rotWithShape="0">
              <a:srgbClr val="000000">
                <a:alpha val="38000"/>
              </a:srgbClr>
            </a:outerShdw>
          </a:effectLst>
        </p:spPr>
        <p:style>
          <a:lnRef idx="1">
            <a:schemeClr val="accent5"/>
          </a:lnRef>
          <a:fillRef idx="2">
            <a:schemeClr val="accent5"/>
          </a:fillRef>
          <a:effectRef idx="1">
            <a:schemeClr val="accent5"/>
          </a:effectRef>
          <a:fontRef idx="minor"/>
        </p:style>
        <p:txBody>
          <a:bodyPr lIns="90000" tIns="45000" rIns="90000" bIns="45000" anchor="ctr">
            <a:noAutofit/>
          </a:bodyPr>
          <a:lstStyle/>
          <a:p>
            <a:pPr algn="ctr">
              <a:lnSpc>
                <a:spcPct val="100000"/>
              </a:lnSpc>
            </a:pPr>
            <a:r>
              <a:rPr lang="ru-RU" sz="2400" b="1" strike="noStrike" spc="-1">
                <a:solidFill>
                  <a:srgbClr val="002060"/>
                </a:solidFill>
                <a:latin typeface="Calibri"/>
                <a:ea typeface="DejaVu Sans"/>
              </a:rPr>
              <a:t>Ішкі диалог</a:t>
            </a:r>
            <a:endParaRPr lang="ru-RU" sz="2400" b="0" strike="noStrike" spc="-1">
              <a:latin typeface="Arial"/>
            </a:endParaRPr>
          </a:p>
        </p:txBody>
      </p:sp>
      <p:sp>
        <p:nvSpPr>
          <p:cNvPr id="104" name="CustomShape 5"/>
          <p:cNvSpPr/>
          <p:nvPr/>
        </p:nvSpPr>
        <p:spPr>
          <a:xfrm>
            <a:off x="395640" y="1454040"/>
            <a:ext cx="2015640" cy="935280"/>
          </a:xfrm>
          <a:prstGeom prst="roundRect">
            <a:avLst>
              <a:gd name="adj" fmla="val 16667"/>
            </a:avLst>
          </a:prstGeom>
          <a:ln>
            <a:solidFill>
              <a:srgbClr val="46AAC4"/>
            </a:solidFill>
            <a:round/>
          </a:ln>
          <a:effectLst>
            <a:outerShdw blurRad="40000" dist="20160" dir="5400000" rotWithShape="0">
              <a:srgbClr val="000000">
                <a:alpha val="38000"/>
              </a:srgbClr>
            </a:outerShdw>
          </a:effectLst>
        </p:spPr>
        <p:style>
          <a:lnRef idx="1">
            <a:schemeClr val="accent5"/>
          </a:lnRef>
          <a:fillRef idx="2">
            <a:schemeClr val="accent5"/>
          </a:fillRef>
          <a:effectRef idx="1">
            <a:schemeClr val="accent5"/>
          </a:effectRef>
          <a:fontRef idx="minor"/>
        </p:style>
        <p:txBody>
          <a:bodyPr lIns="90000" tIns="45000" rIns="90000" bIns="45000" anchor="ctr">
            <a:noAutofit/>
          </a:bodyPr>
          <a:lstStyle/>
          <a:p>
            <a:pPr algn="ctr">
              <a:lnSpc>
                <a:spcPct val="100000"/>
              </a:lnSpc>
            </a:pPr>
            <a:r>
              <a:rPr lang="ru-RU" sz="2400" b="1" strike="noStrike" spc="-1">
                <a:solidFill>
                  <a:srgbClr val="002060"/>
                </a:solidFill>
                <a:latin typeface="Calibri"/>
                <a:ea typeface="DejaVu Sans"/>
              </a:rPr>
              <a:t>Ой мен сезім</a:t>
            </a:r>
            <a:endParaRPr lang="ru-RU" sz="2400" b="0" strike="noStrike" spc="-1">
              <a:latin typeface="Arial"/>
            </a:endParaRPr>
          </a:p>
        </p:txBody>
      </p:sp>
      <p:sp>
        <p:nvSpPr>
          <p:cNvPr id="105" name="CustomShape 6"/>
          <p:cNvSpPr/>
          <p:nvPr/>
        </p:nvSpPr>
        <p:spPr>
          <a:xfrm>
            <a:off x="395640" y="4437000"/>
            <a:ext cx="2015640" cy="935280"/>
          </a:xfrm>
          <a:prstGeom prst="roundRect">
            <a:avLst>
              <a:gd name="adj" fmla="val 16667"/>
            </a:avLst>
          </a:prstGeom>
          <a:ln>
            <a:solidFill>
              <a:srgbClr val="46AAC4"/>
            </a:solidFill>
            <a:round/>
          </a:ln>
          <a:effectLst>
            <a:outerShdw blurRad="40000" dist="20160" dir="5400000" rotWithShape="0">
              <a:srgbClr val="000000">
                <a:alpha val="38000"/>
              </a:srgbClr>
            </a:outerShdw>
          </a:effectLst>
        </p:spPr>
        <p:style>
          <a:lnRef idx="1">
            <a:schemeClr val="accent5"/>
          </a:lnRef>
          <a:fillRef idx="2">
            <a:schemeClr val="accent5"/>
          </a:fillRef>
          <a:effectRef idx="1">
            <a:schemeClr val="accent5"/>
          </a:effectRef>
          <a:fontRef idx="minor"/>
        </p:style>
        <p:txBody>
          <a:bodyPr lIns="90000" tIns="45000" rIns="90000" bIns="45000" anchor="ctr">
            <a:noAutofit/>
          </a:bodyPr>
          <a:lstStyle/>
          <a:p>
            <a:pPr algn="ctr">
              <a:lnSpc>
                <a:spcPct val="100000"/>
              </a:lnSpc>
            </a:pPr>
            <a:r>
              <a:rPr lang="ru-RU" sz="2400" b="1" strike="noStrike" spc="-1">
                <a:solidFill>
                  <a:srgbClr val="002060"/>
                </a:solidFill>
                <a:latin typeface="Calibri"/>
                <a:ea typeface="DejaVu Sans"/>
              </a:rPr>
              <a:t>Толғанысы</a:t>
            </a:r>
            <a:endParaRPr lang="ru-RU" sz="2400" b="0" strike="noStrike" spc="-1">
              <a:latin typeface="Arial"/>
            </a:endParaRPr>
          </a:p>
        </p:txBody>
      </p:sp>
      <p:sp>
        <p:nvSpPr>
          <p:cNvPr id="106" name="CustomShape 7"/>
          <p:cNvSpPr/>
          <p:nvPr/>
        </p:nvSpPr>
        <p:spPr>
          <a:xfrm>
            <a:off x="4578120" y="1077480"/>
            <a:ext cx="173160" cy="1151280"/>
          </a:xfrm>
          <a:prstGeom prst="down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107" name="CustomShape 8"/>
          <p:cNvSpPr/>
          <p:nvPr/>
        </p:nvSpPr>
        <p:spPr>
          <a:xfrm rot="19308000">
            <a:off x="6219720" y="2630160"/>
            <a:ext cx="844200" cy="198000"/>
          </a:xfrm>
          <a:prstGeom prst="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108" name="CustomShape 9"/>
          <p:cNvSpPr/>
          <p:nvPr/>
        </p:nvSpPr>
        <p:spPr>
          <a:xfrm rot="1679400">
            <a:off x="6266520" y="4025880"/>
            <a:ext cx="823680" cy="174960"/>
          </a:xfrm>
          <a:prstGeom prst="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109" name="CustomShape 10"/>
          <p:cNvSpPr/>
          <p:nvPr/>
        </p:nvSpPr>
        <p:spPr>
          <a:xfrm rot="12492000">
            <a:off x="2231640" y="2606760"/>
            <a:ext cx="925200" cy="192240"/>
          </a:xfrm>
          <a:prstGeom prst="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110" name="CustomShape 11"/>
          <p:cNvSpPr/>
          <p:nvPr/>
        </p:nvSpPr>
        <p:spPr>
          <a:xfrm rot="8481600">
            <a:off x="2201760" y="3966840"/>
            <a:ext cx="906840" cy="160920"/>
          </a:xfrm>
          <a:prstGeom prst="right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CustomShape 1"/>
          <p:cNvSpPr/>
          <p:nvPr/>
        </p:nvSpPr>
        <p:spPr>
          <a:xfrm>
            <a:off x="12240" y="122040"/>
            <a:ext cx="9003960" cy="109620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nSpc>
                <a:spcPct val="100000"/>
              </a:lnSpc>
            </a:pPr>
            <a:r>
              <a:rPr lang="ru-RU" sz="2200" b="1" strike="noStrike" spc="-1">
                <a:solidFill>
                  <a:srgbClr val="1F497D"/>
                </a:solidFill>
                <a:latin typeface="Times New Roman"/>
                <a:ea typeface="Times New Roman"/>
              </a:rPr>
              <a:t>Төлеген, сөз жоқ, талант. Т.Айбергенов творчествосы – өлімді жеңіп шыққан өмір шаттығының жыры.</a:t>
            </a:r>
            <a:endParaRPr lang="ru-RU" sz="2200" b="0" strike="noStrike" spc="-1">
              <a:latin typeface="Arial"/>
            </a:endParaRPr>
          </a:p>
          <a:p>
            <a:pPr algn="r">
              <a:lnSpc>
                <a:spcPct val="100000"/>
              </a:lnSpc>
            </a:pPr>
            <a:r>
              <a:rPr lang="ru-RU" sz="2200" b="1" strike="noStrike" spc="-1">
                <a:solidFill>
                  <a:srgbClr val="1F497D"/>
                </a:solidFill>
                <a:latin typeface="Times New Roman"/>
                <a:ea typeface="Times New Roman"/>
              </a:rPr>
              <a:t>Әбіш Кекілбаев</a:t>
            </a:r>
            <a:endParaRPr lang="ru-RU" sz="2200" b="0" strike="noStrike" spc="-1">
              <a:latin typeface="Arial"/>
            </a:endParaRPr>
          </a:p>
        </p:txBody>
      </p:sp>
      <p:pic>
        <p:nvPicPr>
          <p:cNvPr id="112" name="Picture 2"/>
          <p:cNvPicPr/>
          <p:nvPr/>
        </p:nvPicPr>
        <p:blipFill>
          <a:blip r:embed="rId2"/>
          <a:stretch/>
        </p:blipFill>
        <p:spPr>
          <a:xfrm>
            <a:off x="179640" y="1224720"/>
            <a:ext cx="2310480" cy="1907640"/>
          </a:xfrm>
          <a:prstGeom prst="rect">
            <a:avLst/>
          </a:prstGeom>
          <a:ln>
            <a:noFill/>
          </a:ln>
        </p:spPr>
      </p:pic>
      <p:pic>
        <p:nvPicPr>
          <p:cNvPr id="113" name="Picture 4"/>
          <p:cNvPicPr/>
          <p:nvPr/>
        </p:nvPicPr>
        <p:blipFill>
          <a:blip r:embed="rId3"/>
          <a:srcRect l="23825" t="13712" r="26687" b="25180"/>
          <a:stretch/>
        </p:blipFill>
        <p:spPr>
          <a:xfrm>
            <a:off x="7072560" y="1332720"/>
            <a:ext cx="1943640" cy="1799640"/>
          </a:xfrm>
          <a:prstGeom prst="rect">
            <a:avLst/>
          </a:prstGeom>
          <a:ln>
            <a:noFill/>
          </a:ln>
        </p:spPr>
      </p:pic>
      <p:sp>
        <p:nvSpPr>
          <p:cNvPr id="114" name="CustomShape 2"/>
          <p:cNvSpPr/>
          <p:nvPr/>
        </p:nvSpPr>
        <p:spPr>
          <a:xfrm>
            <a:off x="2860200" y="1693080"/>
            <a:ext cx="3842280" cy="1431360"/>
          </a:xfrm>
          <a:prstGeom prst="rect">
            <a:avLst/>
          </a:prstGeom>
          <a:ln>
            <a:solidFill>
              <a:srgbClr val="98B855"/>
            </a:solidFill>
            <a:round/>
          </a:ln>
          <a:effectLst>
            <a:outerShdw blurRad="40000" dist="20160" dir="540000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tIns="45000" rIns="90000" bIns="45000" anchor="ctr">
            <a:spAutoFit/>
          </a:bodyPr>
          <a:lstStyle/>
          <a:p>
            <a:pPr>
              <a:lnSpc>
                <a:spcPct val="100000"/>
              </a:lnSpc>
            </a:pPr>
            <a:r>
              <a:rPr lang="ru-RU" sz="2200" b="1" strike="noStrike" spc="-1">
                <a:solidFill>
                  <a:srgbClr val="1F497D"/>
                </a:solidFill>
                <a:latin typeface="Times New Roman"/>
                <a:ea typeface="Times New Roman"/>
              </a:rPr>
              <a:t>1-тапсырма. Т.Айбергенов туралы білетін ақпараттарыңызды кестеге топтастырып жазыңыздар. </a:t>
            </a:r>
            <a:endParaRPr lang="ru-RU" sz="2200" b="0" strike="noStrike" spc="-1">
              <a:latin typeface="Arial"/>
            </a:endParaRPr>
          </a:p>
        </p:txBody>
      </p:sp>
      <p:grpSp>
        <p:nvGrpSpPr>
          <p:cNvPr id="115" name="Group 3"/>
          <p:cNvGrpSpPr/>
          <p:nvPr/>
        </p:nvGrpSpPr>
        <p:grpSpPr>
          <a:xfrm>
            <a:off x="864000" y="3366360"/>
            <a:ext cx="7919640" cy="1652760"/>
            <a:chOff x="864000" y="3366360"/>
            <a:chExt cx="7919640" cy="1652760"/>
          </a:xfrm>
        </p:grpSpPr>
        <p:sp>
          <p:nvSpPr>
            <p:cNvPr id="116" name="CustomShape 4"/>
            <p:cNvSpPr/>
            <p:nvPr/>
          </p:nvSpPr>
          <p:spPr>
            <a:xfrm>
              <a:off x="864000" y="3366360"/>
              <a:ext cx="3443040" cy="458640"/>
            </a:xfrm>
            <a:prstGeom prst="rect">
              <a:avLst/>
            </a:prstGeom>
            <a:ln>
              <a:round/>
            </a:ln>
          </p:spPr>
          <p:style>
            <a:lnRef idx="2">
              <a:schemeClr val="lt1"/>
            </a:lnRef>
            <a:fillRef idx="1">
              <a:schemeClr val="accent1"/>
            </a:fillRef>
            <a:effectRef idx="0">
              <a:scrgbClr r="0" g="0" b="0"/>
            </a:effectRef>
            <a:fontRef idx="minor"/>
          </p:style>
          <p:txBody>
            <a:bodyPr lIns="102600" tIns="57600" rIns="102600" bIns="57600" anchor="ctr">
              <a:noAutofit/>
            </a:bodyPr>
            <a:lstStyle/>
            <a:p>
              <a:pPr algn="ctr">
                <a:lnSpc>
                  <a:spcPct val="100000"/>
                </a:lnSpc>
              </a:pPr>
              <a:r>
                <a:rPr lang="ru-RU" sz="1800" b="0" strike="noStrike" spc="-1">
                  <a:solidFill>
                    <a:srgbClr val="FFFFFF"/>
                  </a:solidFill>
                  <a:latin typeface="Calibri"/>
                  <a:ea typeface="DejaVu Sans"/>
                </a:rPr>
                <a:t>1</a:t>
              </a:r>
              <a:endParaRPr lang="ru-RU" sz="1800" b="0" strike="noStrike" spc="-1">
                <a:latin typeface="Arial"/>
              </a:endParaRPr>
            </a:p>
          </p:txBody>
        </p:sp>
        <p:sp>
          <p:nvSpPr>
            <p:cNvPr id="117" name="CustomShape 5"/>
            <p:cNvSpPr/>
            <p:nvPr/>
          </p:nvSpPr>
          <p:spPr>
            <a:xfrm>
              <a:off x="5340600" y="3366360"/>
              <a:ext cx="3443040" cy="458640"/>
            </a:xfrm>
            <a:prstGeom prst="rect">
              <a:avLst/>
            </a:prstGeom>
            <a:ln>
              <a:round/>
            </a:ln>
          </p:spPr>
          <p:style>
            <a:lnRef idx="2">
              <a:schemeClr val="lt1"/>
            </a:lnRef>
            <a:fillRef idx="1">
              <a:schemeClr val="accent1"/>
            </a:fillRef>
            <a:effectRef idx="0">
              <a:scrgbClr r="0" g="0" b="0"/>
            </a:effectRef>
            <a:fontRef idx="minor"/>
          </p:style>
          <p:txBody>
            <a:bodyPr lIns="102600" tIns="57600" rIns="102600" bIns="57600" anchor="ctr">
              <a:noAutofit/>
            </a:bodyPr>
            <a:lstStyle/>
            <a:p>
              <a:pPr algn="ctr">
                <a:lnSpc>
                  <a:spcPct val="100000"/>
                </a:lnSpc>
              </a:pPr>
              <a:r>
                <a:rPr lang="ru-RU" sz="1800" b="0" strike="noStrike" spc="-1">
                  <a:solidFill>
                    <a:srgbClr val="FFFFFF"/>
                  </a:solidFill>
                  <a:latin typeface="Calibri"/>
                  <a:ea typeface="DejaVu Sans"/>
                </a:rPr>
                <a:t>2</a:t>
              </a:r>
              <a:endParaRPr lang="ru-RU" sz="1800" b="0" strike="noStrike" spc="-1">
                <a:latin typeface="Arial"/>
              </a:endParaRPr>
            </a:p>
          </p:txBody>
        </p:sp>
        <p:sp>
          <p:nvSpPr>
            <p:cNvPr id="118" name="CustomShape 6"/>
            <p:cNvSpPr/>
            <p:nvPr/>
          </p:nvSpPr>
          <p:spPr>
            <a:xfrm>
              <a:off x="864000" y="3963240"/>
              <a:ext cx="3443040" cy="459000"/>
            </a:xfrm>
            <a:prstGeom prst="rect">
              <a:avLst/>
            </a:prstGeom>
            <a:ln>
              <a:round/>
            </a:ln>
          </p:spPr>
          <p:style>
            <a:lnRef idx="2">
              <a:schemeClr val="lt1"/>
            </a:lnRef>
            <a:fillRef idx="1">
              <a:schemeClr val="accent1"/>
            </a:fillRef>
            <a:effectRef idx="0">
              <a:scrgbClr r="0" g="0" b="0"/>
            </a:effectRef>
            <a:fontRef idx="minor"/>
          </p:style>
          <p:txBody>
            <a:bodyPr lIns="102600" tIns="57600" rIns="102600" bIns="57600" anchor="ctr">
              <a:noAutofit/>
            </a:bodyPr>
            <a:lstStyle/>
            <a:p>
              <a:pPr algn="ctr">
                <a:lnSpc>
                  <a:spcPct val="100000"/>
                </a:lnSpc>
              </a:pPr>
              <a:r>
                <a:rPr lang="ru-RU" sz="1800" b="0" strike="noStrike" spc="-1">
                  <a:solidFill>
                    <a:srgbClr val="FFFFFF"/>
                  </a:solidFill>
                  <a:latin typeface="Calibri"/>
                  <a:ea typeface="DejaVu Sans"/>
                </a:rPr>
                <a:t>3</a:t>
              </a:r>
              <a:endParaRPr lang="ru-RU" sz="1800" b="0" strike="noStrike" spc="-1">
                <a:latin typeface="Arial"/>
              </a:endParaRPr>
            </a:p>
          </p:txBody>
        </p:sp>
        <p:sp>
          <p:nvSpPr>
            <p:cNvPr id="119" name="CustomShape 7"/>
            <p:cNvSpPr/>
            <p:nvPr/>
          </p:nvSpPr>
          <p:spPr>
            <a:xfrm>
              <a:off x="5340600" y="3963240"/>
              <a:ext cx="3443040" cy="459000"/>
            </a:xfrm>
            <a:prstGeom prst="rect">
              <a:avLst/>
            </a:prstGeom>
            <a:ln>
              <a:round/>
            </a:ln>
          </p:spPr>
          <p:style>
            <a:lnRef idx="2">
              <a:schemeClr val="lt1"/>
            </a:lnRef>
            <a:fillRef idx="1">
              <a:schemeClr val="accent1"/>
            </a:fillRef>
            <a:effectRef idx="0">
              <a:scrgbClr r="0" g="0" b="0"/>
            </a:effectRef>
            <a:fontRef idx="minor"/>
          </p:style>
          <p:txBody>
            <a:bodyPr lIns="102600" tIns="57600" rIns="102600" bIns="57600" anchor="ctr">
              <a:noAutofit/>
            </a:bodyPr>
            <a:lstStyle/>
            <a:p>
              <a:pPr algn="ctr">
                <a:lnSpc>
                  <a:spcPct val="100000"/>
                </a:lnSpc>
              </a:pPr>
              <a:r>
                <a:rPr lang="ru-RU" sz="1800" b="0" strike="noStrike" spc="-1">
                  <a:solidFill>
                    <a:srgbClr val="FFFFFF"/>
                  </a:solidFill>
                  <a:latin typeface="Calibri"/>
                  <a:ea typeface="DejaVu Sans"/>
                </a:rPr>
                <a:t>4</a:t>
              </a:r>
              <a:endParaRPr lang="ru-RU" sz="1800" b="0" strike="noStrike" spc="-1">
                <a:latin typeface="Arial"/>
              </a:endParaRPr>
            </a:p>
          </p:txBody>
        </p:sp>
        <p:sp>
          <p:nvSpPr>
            <p:cNvPr id="120" name="CustomShape 8"/>
            <p:cNvSpPr/>
            <p:nvPr/>
          </p:nvSpPr>
          <p:spPr>
            <a:xfrm>
              <a:off x="864000" y="4560480"/>
              <a:ext cx="3443040" cy="458640"/>
            </a:xfrm>
            <a:prstGeom prst="rect">
              <a:avLst/>
            </a:prstGeom>
            <a:ln>
              <a:round/>
            </a:ln>
          </p:spPr>
          <p:style>
            <a:lnRef idx="2">
              <a:schemeClr val="lt1"/>
            </a:lnRef>
            <a:fillRef idx="1">
              <a:schemeClr val="accent1"/>
            </a:fillRef>
            <a:effectRef idx="0">
              <a:scrgbClr r="0" g="0" b="0"/>
            </a:effectRef>
            <a:fontRef idx="minor"/>
          </p:style>
          <p:txBody>
            <a:bodyPr lIns="102600" tIns="57600" rIns="102600" bIns="57600" anchor="ctr">
              <a:noAutofit/>
            </a:bodyPr>
            <a:lstStyle/>
            <a:p>
              <a:pPr algn="ctr">
                <a:lnSpc>
                  <a:spcPct val="100000"/>
                </a:lnSpc>
              </a:pPr>
              <a:r>
                <a:rPr lang="ru-RU" sz="1800" b="0" strike="noStrike" spc="-1">
                  <a:solidFill>
                    <a:srgbClr val="FFFFFF"/>
                  </a:solidFill>
                  <a:latin typeface="Calibri"/>
                  <a:ea typeface="DejaVu Sans"/>
                </a:rPr>
                <a:t>5</a:t>
              </a:r>
              <a:endParaRPr lang="ru-RU" sz="1800" b="0" strike="noStrike" spc="-1">
                <a:latin typeface="Arial"/>
              </a:endParaRPr>
            </a:p>
          </p:txBody>
        </p:sp>
        <p:sp>
          <p:nvSpPr>
            <p:cNvPr id="121" name="CustomShape 9"/>
            <p:cNvSpPr/>
            <p:nvPr/>
          </p:nvSpPr>
          <p:spPr>
            <a:xfrm>
              <a:off x="5340600" y="4560480"/>
              <a:ext cx="3443040" cy="458640"/>
            </a:xfrm>
            <a:prstGeom prst="rect">
              <a:avLst/>
            </a:prstGeom>
            <a:ln>
              <a:round/>
            </a:ln>
          </p:spPr>
          <p:style>
            <a:lnRef idx="2">
              <a:schemeClr val="lt1"/>
            </a:lnRef>
            <a:fillRef idx="1">
              <a:schemeClr val="accent1"/>
            </a:fillRef>
            <a:effectRef idx="0">
              <a:scrgbClr r="0" g="0" b="0"/>
            </a:effectRef>
            <a:fontRef idx="minor"/>
          </p:style>
          <p:txBody>
            <a:bodyPr lIns="102600" tIns="57600" rIns="102600" bIns="57600" anchor="ctr">
              <a:noAutofit/>
            </a:bodyPr>
            <a:lstStyle/>
            <a:p>
              <a:pPr algn="ctr">
                <a:lnSpc>
                  <a:spcPct val="100000"/>
                </a:lnSpc>
              </a:pPr>
              <a:r>
                <a:rPr lang="ru-RU" sz="1800" b="0" strike="noStrike" spc="-1">
                  <a:solidFill>
                    <a:srgbClr val="FFFFFF"/>
                  </a:solidFill>
                  <a:latin typeface="Calibri"/>
                  <a:ea typeface="DejaVu Sans"/>
                </a:rPr>
                <a:t>6</a:t>
              </a:r>
              <a:endParaRPr lang="ru-RU" sz="1800" b="0" strike="noStrike" spc="-1">
                <a:latin typeface="Arial"/>
              </a:endParaRPr>
            </a:p>
          </p:txBody>
        </p:sp>
      </p:grpSp>
      <p:sp>
        <p:nvSpPr>
          <p:cNvPr id="122" name="CustomShape 10"/>
          <p:cNvSpPr/>
          <p:nvPr/>
        </p:nvSpPr>
        <p:spPr>
          <a:xfrm>
            <a:off x="228240" y="5019840"/>
            <a:ext cx="8571960" cy="1431360"/>
          </a:xfrm>
          <a:prstGeom prst="rect">
            <a:avLst/>
          </a:prstGeom>
          <a:noFill/>
          <a:ln w="9360">
            <a:noFill/>
          </a:ln>
        </p:spPr>
        <p:style>
          <a:lnRef idx="0">
            <a:scrgbClr r="0" g="0" b="0"/>
          </a:lnRef>
          <a:fillRef idx="0">
            <a:scrgbClr r="0" g="0" b="0"/>
          </a:fillRef>
          <a:effectRef idx="0">
            <a:scrgbClr r="0" g="0" b="0"/>
          </a:effectRef>
          <a:fontRef idx="minor"/>
        </p:style>
        <p:txBody>
          <a:bodyPr lIns="90000" tIns="45000" rIns="90000" bIns="45000" anchor="ctr">
            <a:spAutoFit/>
          </a:bodyPr>
          <a:lstStyle/>
          <a:p>
            <a:pPr>
              <a:lnSpc>
                <a:spcPct val="100000"/>
              </a:lnSpc>
            </a:pPr>
            <a:r>
              <a:rPr lang="ru-RU" sz="2200" b="1" strike="noStrike" spc="-1">
                <a:solidFill>
                  <a:srgbClr val="1F497D"/>
                </a:solidFill>
                <a:latin typeface="Times New Roman"/>
                <a:ea typeface="Times New Roman"/>
              </a:rPr>
              <a:t>Дескриптор</a:t>
            </a:r>
            <a:r>
              <a:rPr lang="ru-RU" sz="2200" b="0" strike="noStrike" spc="-1">
                <a:solidFill>
                  <a:srgbClr val="1F497D"/>
                </a:solidFill>
                <a:latin typeface="Times New Roman"/>
                <a:ea typeface="Times New Roman"/>
              </a:rPr>
              <a:t>:</a:t>
            </a:r>
            <a:endParaRPr lang="ru-RU" sz="2200" b="0" strike="noStrike" spc="-1">
              <a:latin typeface="Arial"/>
            </a:endParaRPr>
          </a:p>
          <a:p>
            <a:pPr marL="216000" indent="-216000">
              <a:lnSpc>
                <a:spcPct val="100000"/>
              </a:lnSpc>
              <a:buClr>
                <a:srgbClr val="1F497D"/>
              </a:buClr>
              <a:buFont typeface="Symbol"/>
              <a:buChar char=""/>
            </a:pPr>
            <a:r>
              <a:rPr lang="ru-RU" sz="2200" b="1" strike="noStrike" spc="-1">
                <a:solidFill>
                  <a:srgbClr val="1F497D"/>
                </a:solidFill>
                <a:latin typeface="Times New Roman"/>
                <a:ea typeface="Times New Roman"/>
              </a:rPr>
              <a:t>ақынның өмірі мен шығармашылығын ажыратады;</a:t>
            </a:r>
            <a:endParaRPr lang="ru-RU" sz="2200" b="0" strike="noStrike" spc="-1">
              <a:latin typeface="Arial"/>
            </a:endParaRPr>
          </a:p>
          <a:p>
            <a:pPr marL="216000" indent="-216000">
              <a:lnSpc>
                <a:spcPct val="100000"/>
              </a:lnSpc>
              <a:buClr>
                <a:srgbClr val="1F497D"/>
              </a:buClr>
              <a:buFont typeface="Symbol"/>
              <a:buChar char=""/>
            </a:pPr>
            <a:r>
              <a:rPr lang="ru-RU" sz="2200" b="1" strike="noStrike" spc="-1">
                <a:solidFill>
                  <a:srgbClr val="1F497D"/>
                </a:solidFill>
                <a:latin typeface="Times New Roman"/>
                <a:ea typeface="Times New Roman"/>
              </a:rPr>
              <a:t>«Сағыныш» өлеңінің кімге арналғанын анықтайды;</a:t>
            </a:r>
            <a:endParaRPr lang="ru-RU" sz="2200" b="0" strike="noStrike" spc="-1">
              <a:latin typeface="Arial"/>
            </a:endParaRPr>
          </a:p>
          <a:p>
            <a:pPr marL="216000" indent="-216000">
              <a:lnSpc>
                <a:spcPct val="100000"/>
              </a:lnSpc>
              <a:buClr>
                <a:srgbClr val="1F497D"/>
              </a:buClr>
              <a:buFont typeface="Symbol"/>
              <a:buChar char=""/>
            </a:pPr>
            <a:r>
              <a:rPr lang="ru-RU" sz="2200" b="1" strike="noStrike" spc="-1">
                <a:solidFill>
                  <a:srgbClr val="1F497D"/>
                </a:solidFill>
                <a:latin typeface="Times New Roman"/>
                <a:ea typeface="Times New Roman"/>
              </a:rPr>
              <a:t>кестені толық толтырады.</a:t>
            </a:r>
            <a:endParaRPr lang="ru-RU" sz="22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oup 1"/>
          <p:cNvGrpSpPr/>
          <p:nvPr/>
        </p:nvGrpSpPr>
        <p:grpSpPr>
          <a:xfrm>
            <a:off x="251640" y="1052640"/>
            <a:ext cx="8568000" cy="4923000"/>
            <a:chOff x="251640" y="1052640"/>
            <a:chExt cx="8568000" cy="4923000"/>
          </a:xfrm>
        </p:grpSpPr>
        <p:sp>
          <p:nvSpPr>
            <p:cNvPr id="124" name="CustomShape 2"/>
            <p:cNvSpPr/>
            <p:nvPr/>
          </p:nvSpPr>
          <p:spPr>
            <a:xfrm>
              <a:off x="251640" y="1052640"/>
              <a:ext cx="3724920" cy="1367280"/>
            </a:xfrm>
            <a:prstGeom prst="rect">
              <a:avLst/>
            </a:prstGeom>
            <a:ln>
              <a:round/>
            </a:ln>
          </p:spPr>
          <p:style>
            <a:lnRef idx="2">
              <a:schemeClr val="lt1"/>
            </a:lnRef>
            <a:fillRef idx="1">
              <a:schemeClr val="accent1"/>
            </a:fillRef>
            <a:effectRef idx="0">
              <a:scrgbClr r="0" g="0" b="0"/>
            </a:effectRef>
            <a:fontRef idx="minor"/>
          </p:style>
          <p:txBody>
            <a:bodyPr lIns="102600" tIns="57600" rIns="102600" bIns="57600" anchor="ctr">
              <a:noAutofit/>
            </a:bodyPr>
            <a:lstStyle/>
            <a:p>
              <a:pPr algn="ctr">
                <a:lnSpc>
                  <a:spcPct val="100000"/>
                </a:lnSpc>
              </a:pPr>
              <a:r>
                <a:rPr lang="ru-RU" sz="1600" b="1" strike="noStrike" spc="-1">
                  <a:solidFill>
                    <a:srgbClr val="FFFFFF"/>
                  </a:solidFill>
                  <a:latin typeface="Times New Roman"/>
                  <a:ea typeface="DejaVu Sans"/>
                </a:rPr>
                <a:t>1937 ж, 8 наурызда Өзбекстан Республикасындағы қарақалпақ жерінде дүниеге келген.</a:t>
              </a:r>
              <a:endParaRPr lang="ru-RU" sz="1600" b="0" strike="noStrike" spc="-1">
                <a:latin typeface="Arial"/>
              </a:endParaRPr>
            </a:p>
          </p:txBody>
        </p:sp>
        <p:sp>
          <p:nvSpPr>
            <p:cNvPr id="125" name="CustomShape 3"/>
            <p:cNvSpPr/>
            <p:nvPr/>
          </p:nvSpPr>
          <p:spPr>
            <a:xfrm>
              <a:off x="5094720" y="1052640"/>
              <a:ext cx="3724920" cy="1367280"/>
            </a:xfrm>
            <a:prstGeom prst="rect">
              <a:avLst/>
            </a:prstGeom>
            <a:ln>
              <a:round/>
            </a:ln>
          </p:spPr>
          <p:style>
            <a:lnRef idx="2">
              <a:schemeClr val="lt1"/>
            </a:lnRef>
            <a:fillRef idx="1">
              <a:schemeClr val="accent1"/>
            </a:fillRef>
            <a:effectRef idx="0">
              <a:scrgbClr r="0" g="0" b="0"/>
            </a:effectRef>
            <a:fontRef idx="minor"/>
          </p:style>
          <p:txBody>
            <a:bodyPr lIns="102600" tIns="57600" rIns="102600" bIns="57600" anchor="ctr">
              <a:noAutofit/>
            </a:bodyPr>
            <a:lstStyle/>
            <a:p>
              <a:pPr algn="ctr">
                <a:lnSpc>
                  <a:spcPct val="100000"/>
                </a:lnSpc>
              </a:pPr>
              <a:r>
                <a:rPr lang="ru-RU" sz="1600" b="1" strike="noStrike" spc="-1">
                  <a:solidFill>
                    <a:srgbClr val="FFFFFF"/>
                  </a:solidFill>
                  <a:latin typeface="Times New Roman"/>
                  <a:ea typeface="DejaVu Sans"/>
                </a:rPr>
                <a:t>1959 ж. Ташкенттің Низами атындағы педагогика институтының қазақ тілі мен әдебиеті факультетін бітірген.</a:t>
              </a:r>
              <a:endParaRPr lang="ru-RU" sz="1600" b="0" strike="noStrike" spc="-1">
                <a:latin typeface="Arial"/>
              </a:endParaRPr>
            </a:p>
          </p:txBody>
        </p:sp>
        <p:sp>
          <p:nvSpPr>
            <p:cNvPr id="126" name="CustomShape 4"/>
            <p:cNvSpPr/>
            <p:nvPr/>
          </p:nvSpPr>
          <p:spPr>
            <a:xfrm>
              <a:off x="251640" y="2830680"/>
              <a:ext cx="3724920" cy="1366920"/>
            </a:xfrm>
            <a:prstGeom prst="rect">
              <a:avLst/>
            </a:prstGeom>
            <a:ln>
              <a:round/>
            </a:ln>
          </p:spPr>
          <p:style>
            <a:lnRef idx="2">
              <a:schemeClr val="lt1"/>
            </a:lnRef>
            <a:fillRef idx="1">
              <a:schemeClr val="accent1"/>
            </a:fillRef>
            <a:effectRef idx="0">
              <a:scrgbClr r="0" g="0" b="0"/>
            </a:effectRef>
            <a:fontRef idx="minor"/>
          </p:style>
          <p:txBody>
            <a:bodyPr lIns="102600" tIns="57600" rIns="102600" bIns="57600" anchor="ctr">
              <a:noAutofit/>
            </a:bodyPr>
            <a:lstStyle/>
            <a:p>
              <a:pPr algn="ctr">
                <a:lnSpc>
                  <a:spcPct val="100000"/>
                </a:lnSpc>
              </a:pPr>
              <a:r>
                <a:rPr lang="ru-RU" sz="1600" b="1" strike="noStrike" spc="-1">
                  <a:solidFill>
                    <a:srgbClr val="FFFFFF"/>
                  </a:solidFill>
                  <a:latin typeface="Times New Roman"/>
                  <a:ea typeface="DejaVu Sans"/>
                </a:rPr>
                <a:t>1959-62ж. туған ауылында орта мектепте мұғалім болып бастаған, 1965-67 ж. Қазақстан Жазушылар одағының әдебиетті насихаттау бюросында қызмет атқарған</a:t>
              </a:r>
              <a:r>
                <a:rPr lang="ru-RU" sz="1600" b="0" strike="noStrike" spc="-1">
                  <a:solidFill>
                    <a:srgbClr val="FFFFFF"/>
                  </a:solidFill>
                  <a:latin typeface="Times New Roman"/>
                  <a:ea typeface="DejaVu Sans"/>
                </a:rPr>
                <a:t>.</a:t>
              </a:r>
              <a:endParaRPr lang="ru-RU" sz="1600" b="0" strike="noStrike" spc="-1">
                <a:latin typeface="Arial"/>
              </a:endParaRPr>
            </a:p>
          </p:txBody>
        </p:sp>
        <p:sp>
          <p:nvSpPr>
            <p:cNvPr id="127" name="CustomShape 5"/>
            <p:cNvSpPr/>
            <p:nvPr/>
          </p:nvSpPr>
          <p:spPr>
            <a:xfrm>
              <a:off x="5094720" y="2830680"/>
              <a:ext cx="3724920" cy="1366920"/>
            </a:xfrm>
            <a:prstGeom prst="rect">
              <a:avLst/>
            </a:prstGeom>
            <a:ln>
              <a:round/>
            </a:ln>
          </p:spPr>
          <p:style>
            <a:lnRef idx="2">
              <a:schemeClr val="lt1"/>
            </a:lnRef>
            <a:fillRef idx="1">
              <a:schemeClr val="accent1"/>
            </a:fillRef>
            <a:effectRef idx="0">
              <a:scrgbClr r="0" g="0" b="0"/>
            </a:effectRef>
            <a:fontRef idx="minor"/>
          </p:style>
          <p:txBody>
            <a:bodyPr lIns="102600" tIns="57600" rIns="102600" bIns="57600" anchor="ctr">
              <a:noAutofit/>
            </a:bodyPr>
            <a:lstStyle/>
            <a:p>
              <a:pPr algn="ctr">
                <a:lnSpc>
                  <a:spcPct val="100000"/>
                </a:lnSpc>
              </a:pPr>
              <a:r>
                <a:rPr lang="ru-RU" sz="1600" b="1" strike="noStrike" spc="-1">
                  <a:solidFill>
                    <a:srgbClr val="FFFFFF"/>
                  </a:solidFill>
                  <a:latin typeface="Times New Roman"/>
                  <a:ea typeface="DejaVu Sans"/>
                </a:rPr>
                <a:t>1957 ж. республикалық баспасөзде өлеңдері жарияланды. 1961 ж «Жас дәурен» жинағына алғашқы өлеңдері енді. </a:t>
              </a:r>
              <a:endParaRPr lang="ru-RU" sz="1600" b="0" strike="noStrike" spc="-1">
                <a:latin typeface="Arial"/>
              </a:endParaRPr>
            </a:p>
          </p:txBody>
        </p:sp>
        <p:sp>
          <p:nvSpPr>
            <p:cNvPr id="128" name="CustomShape 6"/>
            <p:cNvSpPr/>
            <p:nvPr/>
          </p:nvSpPr>
          <p:spPr>
            <a:xfrm>
              <a:off x="251640" y="4608360"/>
              <a:ext cx="3724920" cy="1367280"/>
            </a:xfrm>
            <a:prstGeom prst="rect">
              <a:avLst/>
            </a:prstGeom>
            <a:ln>
              <a:round/>
            </a:ln>
          </p:spPr>
          <p:style>
            <a:lnRef idx="2">
              <a:schemeClr val="lt1"/>
            </a:lnRef>
            <a:fillRef idx="1">
              <a:schemeClr val="accent1"/>
            </a:fillRef>
            <a:effectRef idx="0">
              <a:scrgbClr r="0" g="0" b="0"/>
            </a:effectRef>
            <a:fontRef idx="minor"/>
          </p:style>
          <p:txBody>
            <a:bodyPr lIns="102600" tIns="57600" rIns="102600" bIns="57600" anchor="ctr">
              <a:noAutofit/>
            </a:bodyPr>
            <a:lstStyle/>
            <a:p>
              <a:pPr algn="ctr">
                <a:lnSpc>
                  <a:spcPct val="100000"/>
                </a:lnSpc>
              </a:pPr>
              <a:r>
                <a:rPr lang="ru-RU" sz="1600" b="1" strike="noStrike" spc="-1">
                  <a:solidFill>
                    <a:srgbClr val="FFFFFF"/>
                  </a:solidFill>
                  <a:latin typeface="Times New Roman"/>
                  <a:ea typeface="DejaVu Sans"/>
                </a:rPr>
                <a:t>«Ақ ерке, Ақжайық», «Жаңғырған Маңғыстау», «Қазақстан», «Сені ойладым», «Бір тойым бар», «Аққайыңдар», «Мені ойла» өлеңдеріне жазылған әндері шықты.</a:t>
              </a:r>
              <a:endParaRPr lang="ru-RU" sz="1600" b="0" strike="noStrike" spc="-1">
                <a:latin typeface="Arial"/>
              </a:endParaRPr>
            </a:p>
          </p:txBody>
        </p:sp>
        <p:sp>
          <p:nvSpPr>
            <p:cNvPr id="129" name="CustomShape 7"/>
            <p:cNvSpPr/>
            <p:nvPr/>
          </p:nvSpPr>
          <p:spPr>
            <a:xfrm>
              <a:off x="5094720" y="4608360"/>
              <a:ext cx="3724920" cy="1367280"/>
            </a:xfrm>
            <a:prstGeom prst="rect">
              <a:avLst/>
            </a:prstGeom>
            <a:ln>
              <a:round/>
            </a:ln>
          </p:spPr>
          <p:style>
            <a:lnRef idx="2">
              <a:schemeClr val="lt1"/>
            </a:lnRef>
            <a:fillRef idx="1">
              <a:schemeClr val="accent1"/>
            </a:fillRef>
            <a:effectRef idx="0">
              <a:scrgbClr r="0" g="0" b="0"/>
            </a:effectRef>
            <a:fontRef idx="minor"/>
          </p:style>
          <p:txBody>
            <a:bodyPr lIns="102600" tIns="57600" rIns="102600" bIns="57600" anchor="ctr">
              <a:noAutofit/>
            </a:bodyPr>
            <a:lstStyle/>
            <a:p>
              <a:pPr algn="ctr">
                <a:lnSpc>
                  <a:spcPct val="100000"/>
                </a:lnSpc>
              </a:pPr>
              <a:r>
                <a:rPr lang="ru-RU" sz="1600" b="1" strike="noStrike" spc="-1">
                  <a:solidFill>
                    <a:srgbClr val="FFFFFF"/>
                  </a:solidFill>
                  <a:latin typeface="Times New Roman"/>
                  <a:ea typeface="DejaVu Sans"/>
                </a:rPr>
                <a:t>Ақынның «Сағыныш» өлеңі ақын, қоғам қайраткері, тіл жанашыры М.Шахановқа арналып жазылған.</a:t>
              </a:r>
              <a:endParaRPr lang="ru-RU" sz="1600" b="0" strike="noStrike" spc="-1">
                <a:latin typeface="Arial"/>
              </a:endParaRPr>
            </a:p>
          </p:txBody>
        </p:sp>
      </p:grpSp>
      <p:sp>
        <p:nvSpPr>
          <p:cNvPr id="130" name="CustomShape 8"/>
          <p:cNvSpPr/>
          <p:nvPr/>
        </p:nvSpPr>
        <p:spPr>
          <a:xfrm>
            <a:off x="0" y="0"/>
            <a:ext cx="9143280" cy="856440"/>
          </a:xfrm>
          <a:prstGeom prst="rect">
            <a:avLst/>
          </a:prstGeom>
          <a:ln>
            <a:round/>
          </a:ln>
          <a:effectLst>
            <a:outerShdw blurRad="40000" dist="20160" dir="5400000" rotWithShape="0">
              <a:srgbClr val="000000">
                <a:alpha val="38000"/>
              </a:srgbClr>
            </a:outerShdw>
          </a:effectLst>
        </p:spPr>
        <p:style>
          <a:lnRef idx="3">
            <a:schemeClr val="lt1"/>
          </a:lnRef>
          <a:fillRef idx="1">
            <a:schemeClr val="accent3"/>
          </a:fillRef>
          <a:effectRef idx="1">
            <a:schemeClr val="accent3"/>
          </a:effectRef>
          <a:fontRef idx="minor"/>
        </p:style>
        <p:txBody>
          <a:bodyPr lIns="90000" tIns="45000" rIns="90000" bIns="45000" anchor="ctr">
            <a:noAutofit/>
          </a:bodyPr>
          <a:lstStyle/>
          <a:p>
            <a:pPr>
              <a:lnSpc>
                <a:spcPct val="100000"/>
              </a:lnSpc>
            </a:pPr>
            <a:r>
              <a:rPr lang="ru-RU" sz="2400" b="1" strike="noStrike" spc="-1">
                <a:solidFill>
                  <a:srgbClr val="FFFFFF"/>
                </a:solidFill>
                <a:latin typeface="Times New Roman"/>
                <a:ea typeface="DejaVu Sans"/>
              </a:rPr>
              <a:t>Жауабы</a:t>
            </a:r>
            <a:endParaRPr lang="ru-RU" sz="2400" b="0" strike="noStrike" spc="-1">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TM03457510[[fn=Савон]]</Template>
  <TotalTime>1464</TotalTime>
  <Words>811</Words>
  <Application>Microsoft Office PowerPoint</Application>
  <PresentationFormat>Экран (4:3)</PresentationFormat>
  <Paragraphs>116</Paragraphs>
  <Slides>17</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2</vt:i4>
      </vt:variant>
      <vt:variant>
        <vt:lpstr>Заголовки слайдов</vt:lpstr>
      </vt:variant>
      <vt:variant>
        <vt:i4>17</vt:i4>
      </vt:variant>
    </vt:vector>
  </HeadingPairs>
  <TitlesOfParts>
    <vt:vector size="28" baseType="lpstr">
      <vt:lpstr>apple-system;BlinkMacSystemFont</vt:lpstr>
      <vt:lpstr>Arial</vt:lpstr>
      <vt:lpstr>Calibri</vt:lpstr>
      <vt:lpstr>DejaVu Sans</vt:lpstr>
      <vt:lpstr>StarSymbol</vt:lpstr>
      <vt:lpstr>Symbol</vt:lpstr>
      <vt:lpstr>Tahoma</vt:lpstr>
      <vt:lpstr>Times New Roman</vt:lpstr>
      <vt:lpstr>Wingdings</vt:lpstr>
      <vt:lpstr>Office Theme</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subject/>
  <dc:creator>Айбын</dc:creator>
  <dc:description/>
  <cp:lastModifiedBy>Huawei</cp:lastModifiedBy>
  <cp:revision>134</cp:revision>
  <dcterms:created xsi:type="dcterms:W3CDTF">2020-06-30T14:50:32Z</dcterms:created>
  <dcterms:modified xsi:type="dcterms:W3CDTF">2024-10-29T18:51:06Z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Экран (4:3)</vt:lpwstr>
  </property>
  <property fmtid="{D5CDD505-2E9C-101B-9397-08002B2CF9AE}" pid="9" name="ScaleCrop">
    <vt:bool>false</vt:bool>
  </property>
  <property fmtid="{D5CDD505-2E9C-101B-9397-08002B2CF9AE}" pid="10" name="ShareDoc">
    <vt:bool>false</vt:bool>
  </property>
  <property fmtid="{D5CDD505-2E9C-101B-9397-08002B2CF9AE}" pid="11" name="Slides">
    <vt:i4>17</vt:i4>
  </property>
</Properties>
</file>