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13"/>
  </p:notesMasterIdLst>
  <p:sldIdLst>
    <p:sldId id="264" r:id="rId2"/>
    <p:sldId id="256" r:id="rId3"/>
    <p:sldId id="258" r:id="rId4"/>
    <p:sldId id="265" r:id="rId5"/>
    <p:sldId id="266" r:id="rId6"/>
    <p:sldId id="260" r:id="rId7"/>
    <p:sldId id="267" r:id="rId8"/>
    <p:sldId id="268" r:id="rId9"/>
    <p:sldId id="262" r:id="rId10"/>
    <p:sldId id="269" r:id="rId11"/>
    <p:sldId id="263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A14696-AACE-4CD3-88A8-FC0571B6423D}" type="datetimeFigureOut">
              <a:rPr lang="ru-RU" smtClean="0"/>
              <a:t>31.01.2021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B326F-DE1C-4B1B-BFCE-4C28BAA745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65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B326F-DE1C-4B1B-BFCE-4C28BAA745C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033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DBA9-620B-478B-8879-351B9859973E}" type="datetimeFigureOut">
              <a:rPr lang="ru-RU" smtClean="0"/>
              <a:t>31.01.2021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3C59-30EB-4249-8504-3CAB9517F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79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DBA9-620B-478B-8879-351B9859973E}" type="datetimeFigureOut">
              <a:rPr lang="ru-RU" smtClean="0"/>
              <a:t>31.01.2021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3C59-30EB-4249-8504-3CAB9517F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878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DBA9-620B-478B-8879-351B9859973E}" type="datetimeFigureOut">
              <a:rPr lang="ru-RU" smtClean="0"/>
              <a:t>31.01.2021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3C59-30EB-4249-8504-3CAB9517F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238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DBA9-620B-478B-8879-351B9859973E}" type="datetimeFigureOut">
              <a:rPr lang="ru-RU" smtClean="0"/>
              <a:t>31.01.2021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3C59-30EB-4249-8504-3CAB9517F991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0455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DBA9-620B-478B-8879-351B9859973E}" type="datetimeFigureOut">
              <a:rPr lang="ru-RU" smtClean="0"/>
              <a:t>31.01.2021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3C59-30EB-4249-8504-3CAB9517F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498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DBA9-620B-478B-8879-351B9859973E}" type="datetimeFigureOut">
              <a:rPr lang="ru-RU" smtClean="0"/>
              <a:t>31.01.2021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3C59-30EB-4249-8504-3CAB9517F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757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DBA9-620B-478B-8879-351B9859973E}" type="datetimeFigureOut">
              <a:rPr lang="ru-RU" smtClean="0"/>
              <a:t>31.01.2021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3C59-30EB-4249-8504-3CAB9517F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DBA9-620B-478B-8879-351B9859973E}" type="datetimeFigureOut">
              <a:rPr lang="ru-RU" smtClean="0"/>
              <a:t>31.01.2021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3C59-30EB-4249-8504-3CAB9517F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008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DBA9-620B-478B-8879-351B9859973E}" type="datetimeFigureOut">
              <a:rPr lang="ru-RU" smtClean="0"/>
              <a:t>31.01.2021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3C59-30EB-4249-8504-3CAB9517F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188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DBA9-620B-478B-8879-351B9859973E}" type="datetimeFigureOut">
              <a:rPr lang="ru-RU" smtClean="0"/>
              <a:t>31.01.2021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3C59-30EB-4249-8504-3CAB9517F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02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DBA9-620B-478B-8879-351B9859973E}" type="datetimeFigureOut">
              <a:rPr lang="ru-RU" smtClean="0"/>
              <a:t>31.01.2021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3C59-30EB-4249-8504-3CAB9517F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449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DBA9-620B-478B-8879-351B9859973E}" type="datetimeFigureOut">
              <a:rPr lang="ru-RU" smtClean="0"/>
              <a:t>31.01.2021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3C59-30EB-4249-8504-3CAB9517F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054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DBA9-620B-478B-8879-351B9859973E}" type="datetimeFigureOut">
              <a:rPr lang="ru-RU" smtClean="0"/>
              <a:t>31.01.2021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3C59-30EB-4249-8504-3CAB9517F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131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DBA9-620B-478B-8879-351B9859973E}" type="datetimeFigureOut">
              <a:rPr lang="ru-RU" smtClean="0"/>
              <a:t>31.01.2021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3C59-30EB-4249-8504-3CAB9517F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224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DBA9-620B-478B-8879-351B9859973E}" type="datetimeFigureOut">
              <a:rPr lang="ru-RU" smtClean="0"/>
              <a:t>31.01.2021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3C59-30EB-4249-8504-3CAB9517F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726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DBA9-620B-478B-8879-351B9859973E}" type="datetimeFigureOut">
              <a:rPr lang="ru-RU" smtClean="0"/>
              <a:t>31.01.2021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3C59-30EB-4249-8504-3CAB9517F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662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DBA9-620B-478B-8879-351B9859973E}" type="datetimeFigureOut">
              <a:rPr lang="ru-RU" smtClean="0"/>
              <a:t>31.01.2021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3C59-30EB-4249-8504-3CAB9517F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156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4E5DBA9-620B-478B-8879-351B9859973E}" type="datetimeFigureOut">
              <a:rPr lang="ru-RU" smtClean="0"/>
              <a:t>31.01.2021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D553C59-30EB-4249-8504-3CAB9517F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844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96289" y="839811"/>
            <a:ext cx="900545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ІІІ БӨЛІМ</a:t>
            </a:r>
          </a:p>
          <a:p>
            <a:pPr algn="ctr"/>
            <a:endParaRPr lang="kk-KZ" sz="4000" b="1" i="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 ЖАНЫНЫҢ ҚҰПИЯСЫ</a:t>
            </a:r>
          </a:p>
          <a:p>
            <a:pPr algn="ctr"/>
            <a:endParaRPr lang="kk-KZ" sz="40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36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</a:t>
            </a:r>
          </a:p>
          <a:p>
            <a:pPr algn="ctr"/>
            <a:endParaRPr lang="kk-KZ" sz="3600" b="1" i="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Ғабит Мүсірепов «Ұлпан» романы</a:t>
            </a:r>
            <a:endParaRPr lang="ru-RU" sz="36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123217" y="5350272"/>
            <a:ext cx="275705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endParaRPr lang="ru-RU" sz="2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6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9-сынып</a:t>
            </a:r>
            <a:endParaRPr lang="ru-RU" sz="26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38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-429490" y="720766"/>
            <a:ext cx="99824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Өзіңді тексер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pPr>
              <a:spcAft>
                <a:spcPts val="0"/>
              </a:spcAft>
            </a:pP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55963" y="1900627"/>
            <a:ext cx="1084810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3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Есенейдің </a:t>
            </a:r>
            <a:r>
              <a:rPr lang="kk-KZ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«Қаршығалы» шұбарына келіп ірге тебуі.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3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Кенесары </a:t>
            </a:r>
            <a:r>
              <a:rPr lang="kk-KZ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 Есеней қолының шайқасы.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3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Есенейдің </a:t>
            </a:r>
            <a:r>
              <a:rPr lang="kk-KZ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Артықбайдың халін сұрап келуі.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3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Артықбайды </a:t>
            </a:r>
            <a:r>
              <a:rPr lang="kk-KZ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шанаға отырғызып алып, Есенейдің аңға шығуы.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31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165" y="683450"/>
            <a:ext cx="109173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сабақта:</a:t>
            </a: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әдеби </a:t>
            </a: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шығармаға сюжеттік-композициялық талдау жасауды;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тапсырмалар </a:t>
            </a: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 барысында шығармадан дәлел келтіре отырып талдауды үйрендіңіздер</a:t>
            </a:r>
            <a:r>
              <a:rPr lang="kk-KZ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k-KZ" sz="3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kk-KZ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 </a:t>
            </a: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тапсырма:</a:t>
            </a:r>
          </a:p>
          <a:p>
            <a:pPr>
              <a:spcAft>
                <a:spcPts val="0"/>
              </a:spcAft>
            </a:pPr>
            <a:r>
              <a:rPr lang="kk-KZ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 барысында суреттелген Ұлпан мен Есенейдің жары болған Ұлпанды салыстырып, оларға тән ерекшелік пен айырмашылықты анықта. 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0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3857" y="397494"/>
            <a:ext cx="11074796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kk-KZ" sz="32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Оқу мақсаты:</a:t>
            </a:r>
          </a:p>
          <a:p>
            <a:endParaRPr lang="kk-KZ" sz="32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kk-KZ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Т/Ж 9.1.1.1 әдеби шығармаға сюжеттік-композициялық талдау жасау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3857" y="3258237"/>
            <a:ext cx="1129647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Бағалау критерийі: </a:t>
            </a:r>
          </a:p>
          <a:p>
            <a:endParaRPr lang="kk-KZ" sz="32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r>
              <a:rPr lang="kk-KZ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әдеби </a:t>
            </a: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шығармаға сюжеттік-композициялық талдау жасайды;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шығарма </a:t>
            </a: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үзіндісінен композициялық амалдарды анықтайды; 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шығармадан </a:t>
            </a: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дәлел келтіре отырып талдайды.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22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42109" y="140875"/>
            <a:ext cx="10113818" cy="38893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1-тапсырма</a:t>
            </a:r>
            <a:endParaRPr lang="ru-RU" sz="27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2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Романдағы </a:t>
            </a:r>
            <a:r>
              <a:rPr lang="kk-KZ" sz="2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кейіпкерлер сөзін </a:t>
            </a:r>
            <a:r>
              <a:rPr lang="kk-KZ" sz="2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сәйкестендір</a:t>
            </a:r>
          </a:p>
          <a:p>
            <a:r>
              <a:rPr lang="kk-KZ" sz="2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</a:t>
            </a:r>
            <a:r>
              <a:rPr lang="kk-KZ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7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романдағы </a:t>
            </a:r>
            <a:r>
              <a:rPr lang="kk-KZ" sz="2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кейіпкерлер сөзін анықтайды;</a:t>
            </a:r>
            <a:endParaRPr lang="ru-RU" sz="27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сәйкестікті </a:t>
            </a:r>
            <a:r>
              <a:rPr lang="kk-KZ" sz="2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табады.</a:t>
            </a:r>
            <a:endParaRPr lang="ru-RU" sz="27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sz="36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36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sz="2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800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657896"/>
              </p:ext>
            </p:extLst>
          </p:nvPr>
        </p:nvGraphicFramePr>
        <p:xfrm>
          <a:off x="574963" y="2504499"/>
          <a:ext cx="11076709" cy="4096515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2888673">
                  <a:extLst>
                    <a:ext uri="{9D8B030D-6E8A-4147-A177-3AD203B41FA5}">
                      <a16:colId xmlns:a16="http://schemas.microsoft.com/office/drawing/2014/main" val="1714221392"/>
                    </a:ext>
                  </a:extLst>
                </a:gridCol>
                <a:gridCol w="8188036">
                  <a:extLst>
                    <a:ext uri="{9D8B030D-6E8A-4147-A177-3AD203B41FA5}">
                      <a16:colId xmlns:a16="http://schemas.microsoft.com/office/drawing/2014/main" val="1572423441"/>
                    </a:ext>
                  </a:extLst>
                </a:gridCol>
              </a:tblGrid>
              <a:tr h="1255762">
                <a:tc>
                  <a:txBody>
                    <a:bodyPr/>
                    <a:lstStyle/>
                    <a:p>
                      <a:r>
                        <a:rPr lang="kk-KZ" sz="2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Есеней </a:t>
                      </a:r>
                      <a:endParaRPr lang="ru-RU" sz="26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2600" b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Баласы таз ба, мерез бе, білмеймін, әйтеуір Ұлпанжан құлан-таза безініп кетті. Шойнақ шалды басынып алып қашуға келгендерін көрмейсің бе!</a:t>
                      </a:r>
                      <a:endParaRPr lang="ru-RU" sz="26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9949157"/>
                  </a:ext>
                </a:extLst>
              </a:tr>
              <a:tr h="1584991">
                <a:tc>
                  <a:txBody>
                    <a:bodyPr/>
                    <a:lstStyle/>
                    <a:p>
                      <a:r>
                        <a:rPr lang="kk-KZ" sz="2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Түрікпен Мүсіреп</a:t>
                      </a:r>
                      <a:endParaRPr lang="ru-RU" sz="26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2600" b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 малым бар десе әкең өзі келсін маған. Болмаса қыс ортасы ауған кезде бір қос жылқыны сол маңайға аударғалы отырмын. Сонда кездесер... Кенжетай, қолдарын шешіп босатып жібер! </a:t>
                      </a:r>
                      <a:endParaRPr lang="ru-RU" sz="26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6821188"/>
                  </a:ext>
                </a:extLst>
              </a:tr>
              <a:tr h="1255762">
                <a:tc>
                  <a:txBody>
                    <a:bodyPr/>
                    <a:lstStyle/>
                    <a:p>
                      <a:r>
                        <a:rPr lang="kk-KZ" sz="2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Артықбай </a:t>
                      </a:r>
                      <a:endParaRPr lang="ru-RU" sz="26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2600" b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Ұлпан, сен мен қазір не айтсам да түгел тыңда, ойлана тыңда. Құлағыңа жақсын, жақпасын, түгел тыңдап ал! Бір ауыз сөз қоспай тыңда!..</a:t>
                      </a:r>
                      <a:endParaRPr lang="ru-RU" sz="26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62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030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6072" y="584219"/>
            <a:ext cx="7661564" cy="1508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sz="36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Өзіңді тексер!</a:t>
            </a:r>
            <a:endParaRPr lang="ru-RU" sz="36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sz="32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32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869663"/>
              </p:ext>
            </p:extLst>
          </p:nvPr>
        </p:nvGraphicFramePr>
        <p:xfrm>
          <a:off x="773284" y="1430197"/>
          <a:ext cx="10809115" cy="4665803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3244534">
                  <a:extLst>
                    <a:ext uri="{9D8B030D-6E8A-4147-A177-3AD203B41FA5}">
                      <a16:colId xmlns:a16="http://schemas.microsoft.com/office/drawing/2014/main" val="2157735964"/>
                    </a:ext>
                  </a:extLst>
                </a:gridCol>
                <a:gridCol w="7564581">
                  <a:extLst>
                    <a:ext uri="{9D8B030D-6E8A-4147-A177-3AD203B41FA5}">
                      <a16:colId xmlns:a16="http://schemas.microsoft.com/office/drawing/2014/main" val="1084554790"/>
                    </a:ext>
                  </a:extLst>
                </a:gridCol>
              </a:tblGrid>
              <a:tr h="1923767">
                <a:tc>
                  <a:txBody>
                    <a:bodyPr/>
                    <a:lstStyle/>
                    <a:p>
                      <a:r>
                        <a:rPr lang="kk-KZ" sz="2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Есеней </a:t>
                      </a:r>
                      <a:endParaRPr lang="ru-RU" sz="26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2600" b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 малым бар десе әкең өзі келсін маған. Болмаса қыс ортасы ауған кезде бір қос жылқыны сол маңайға аударғалы отырмын. Сонда кездесер... Кенжетай, қолдарын шешіп босатып жібер!</a:t>
                      </a:r>
                      <a:endParaRPr lang="ru-RU" sz="26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954275"/>
                  </a:ext>
                </a:extLst>
              </a:tr>
              <a:tr h="1370461">
                <a:tc>
                  <a:txBody>
                    <a:bodyPr/>
                    <a:lstStyle/>
                    <a:p>
                      <a:r>
                        <a:rPr lang="kk-KZ" sz="2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Түрікпен Мүсіреп</a:t>
                      </a:r>
                      <a:endParaRPr lang="ru-RU" sz="26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2600" b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Ұлпан, сен мен қазір не айтсам да түгел тыңда, ойлана тыңда. Құлағыңа жақсын, жақпасын, түгел тыңдап ал! Бір ауыз сөз қоспай тыңда!..</a:t>
                      </a:r>
                      <a:endParaRPr lang="ru-RU" sz="26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6251051"/>
                  </a:ext>
                </a:extLst>
              </a:tr>
              <a:tr h="1371575">
                <a:tc>
                  <a:txBody>
                    <a:bodyPr/>
                    <a:lstStyle/>
                    <a:p>
                      <a:r>
                        <a:rPr lang="kk-KZ" sz="2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Артықбай </a:t>
                      </a:r>
                      <a:endParaRPr lang="ru-RU" sz="26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2600" b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Баласы таз ба, мерез бе, білмеймін, әйтеуір Ұлпанжан құлан-таза безініп кетті. Шойнақ шалды басынып алып қашуға келгендерін көрмейсің бе!</a:t>
                      </a:r>
                      <a:endParaRPr lang="ru-RU" sz="26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6911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364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6800" y="273307"/>
            <a:ext cx="10985489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2-тапсырма </a:t>
            </a:r>
            <a:endParaRPr lang="ru-RU" sz="27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Роман </a:t>
            </a:r>
            <a:r>
              <a:rPr lang="kk-KZ" sz="2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мазмұнына қатысты ақиқат немесе жалған </a:t>
            </a:r>
            <a:r>
              <a:rPr lang="kk-KZ" sz="2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 анықта</a:t>
            </a:r>
            <a:endParaRPr lang="ru-RU" sz="27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7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</a:p>
          <a:p>
            <a:r>
              <a:rPr lang="kk-KZ" sz="2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</a:t>
            </a:r>
            <a:r>
              <a:rPr lang="kk-KZ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7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Tx/>
              <a:buChar char="-"/>
            </a:pPr>
            <a:r>
              <a:rPr lang="kk-KZ" sz="2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роман </a:t>
            </a:r>
            <a:r>
              <a:rPr lang="kk-KZ" sz="2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мазмұнына қатысты ақпараттың ақиқат немесе жалған екенін </a:t>
            </a:r>
            <a:endParaRPr lang="kk-KZ" sz="27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анықтайды</a:t>
            </a:r>
            <a:r>
              <a:rPr lang="kk-KZ" sz="2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7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755127"/>
              </p:ext>
            </p:extLst>
          </p:nvPr>
        </p:nvGraphicFramePr>
        <p:xfrm>
          <a:off x="797800" y="3087928"/>
          <a:ext cx="10604489" cy="3264492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5301456">
                  <a:extLst>
                    <a:ext uri="{9D8B030D-6E8A-4147-A177-3AD203B41FA5}">
                      <a16:colId xmlns:a16="http://schemas.microsoft.com/office/drawing/2014/main" val="17707836"/>
                    </a:ext>
                  </a:extLst>
                </a:gridCol>
                <a:gridCol w="5303033">
                  <a:extLst>
                    <a:ext uri="{9D8B030D-6E8A-4147-A177-3AD203B41FA5}">
                      <a16:colId xmlns:a16="http://schemas.microsoft.com/office/drawing/2014/main" val="2790647375"/>
                    </a:ext>
                  </a:extLst>
                </a:gridCol>
              </a:tblGrid>
              <a:tr h="910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Аңшы Мүсіреп сызыбғы да тартады.</a:t>
                      </a:r>
                      <a:endParaRPr lang="ru-RU" sz="28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Ақиқат</a:t>
                      </a:r>
                      <a:endParaRPr lang="ru-RU" sz="2800" b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3829331"/>
                  </a:ext>
                </a:extLst>
              </a:tr>
              <a:tr h="910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Арыз айтып келген Ұлпанды Есенейдің алғаш көруі</a:t>
                      </a:r>
                      <a:endParaRPr lang="ru-RU" sz="28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Ақиқат</a:t>
                      </a:r>
                      <a:endParaRPr lang="ru-RU" sz="28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496958"/>
                  </a:ext>
                </a:extLst>
              </a:tr>
              <a:tr h="1380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Ұлпанды Төлегеннің баласына айттырған болатын.</a:t>
                      </a:r>
                      <a:endParaRPr lang="ru-RU" sz="28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Жалған </a:t>
                      </a:r>
                      <a:endParaRPr lang="ru-RU" sz="28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13512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887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85455" y="634216"/>
            <a:ext cx="6096000" cy="160717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Өзіңді тексер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83563"/>
              </p:ext>
            </p:extLst>
          </p:nvPr>
        </p:nvGraphicFramePr>
        <p:xfrm>
          <a:off x="830320" y="1732137"/>
          <a:ext cx="10571972" cy="3837393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5285199">
                  <a:extLst>
                    <a:ext uri="{9D8B030D-6E8A-4147-A177-3AD203B41FA5}">
                      <a16:colId xmlns:a16="http://schemas.microsoft.com/office/drawing/2014/main" val="175810729"/>
                    </a:ext>
                  </a:extLst>
                </a:gridCol>
                <a:gridCol w="5286773">
                  <a:extLst>
                    <a:ext uri="{9D8B030D-6E8A-4147-A177-3AD203B41FA5}">
                      <a16:colId xmlns:a16="http://schemas.microsoft.com/office/drawing/2014/main" val="815762510"/>
                    </a:ext>
                  </a:extLst>
                </a:gridCol>
              </a:tblGrid>
              <a:tr h="1091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Аңшы Мүсіреп сызыбғы да тартады.</a:t>
                      </a:r>
                      <a:endParaRPr lang="ru-RU" sz="28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Жалған</a:t>
                      </a:r>
                      <a:endParaRPr lang="ru-RU" sz="2800" b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1958543"/>
                  </a:ext>
                </a:extLst>
              </a:tr>
              <a:tr h="1091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Арыз айтып келген Ұлпанды Есенейдің алғаш көруі</a:t>
                      </a:r>
                      <a:endParaRPr lang="ru-RU" sz="28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Жалған</a:t>
                      </a:r>
                      <a:endParaRPr lang="ru-RU" sz="28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4369194"/>
                  </a:ext>
                </a:extLst>
              </a:tr>
              <a:tr h="16542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Ұлпанды Төлегеннің баласына айттырған болатын.</a:t>
                      </a:r>
                      <a:endParaRPr lang="ru-RU" sz="28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Ақиқат</a:t>
                      </a:r>
                      <a:endParaRPr lang="ru-RU" sz="28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97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417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164" y="298100"/>
            <a:ext cx="10363200" cy="7486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3-тапсырма </a:t>
            </a:r>
            <a:endParaRPr lang="ru-RU" sz="27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2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Шығармаға сюжеттік-композициялық талдау </a:t>
            </a:r>
            <a:r>
              <a:rPr lang="kk-KZ" sz="2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 </a:t>
            </a:r>
          </a:p>
          <a:p>
            <a:r>
              <a:rPr lang="kk-KZ" b="1" dirty="0"/>
              <a:t> </a:t>
            </a:r>
            <a:endParaRPr lang="kk-KZ" b="1" dirty="0" smtClean="0"/>
          </a:p>
          <a:p>
            <a:r>
              <a:rPr lang="kk-KZ" sz="2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</a:t>
            </a:r>
            <a:r>
              <a:rPr lang="kk-KZ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7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сюжеттік-композициялық </a:t>
            </a:r>
            <a:r>
              <a:rPr lang="kk-KZ" sz="2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 жасайды;</a:t>
            </a:r>
            <a:endParaRPr lang="ru-RU" sz="27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ойларын дәлелдейді.</a:t>
            </a:r>
          </a:p>
          <a:p>
            <a:endParaRPr lang="kk-KZ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Шығарманың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сюжеттік-композициялық құрылымы: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1.Оқиғаның басталуы 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2.Оқиғаның дамуы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3.Оқиғаның шиеленісуі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4.Оқиғаның шарықтау шегі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5.Оқиғаның шешімі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7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7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7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endParaRPr lang="ru-RU" sz="2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65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72836" y="214973"/>
            <a:ext cx="10751128" cy="7694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Өзіңді тексер!</a:t>
            </a:r>
          </a:p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1.Оқиғаның басталуы 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Есенейдің көші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2.Оқиғаның дамуы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Құдалық. Ел ісіне араласқан Ұлпан. Есенейдің қазасы 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3.Оқиғаның шиеленісуі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Ұлпанның шешімі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Оқиғаның шарықтау шегі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Біжікеннің (Бибіжиһанның) ақырғы сөзі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Оқиғаның шешімі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Жалғыз қалған 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Ұлпан </a:t>
            </a:r>
          </a:p>
          <a:p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 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түрлі ойлар бунай берді. Бастан кешкен қайғысыз-қайғылы күндер тізбектеліп өтіп жатыр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Пролог (сөз соңы) – жазушы естелігі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/>
              <a:t> </a:t>
            </a:r>
            <a:endParaRPr lang="ru-RU" dirty="0"/>
          </a:p>
          <a:p>
            <a:endParaRPr lang="ru-RU" sz="3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84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60793" y="1380045"/>
            <a:ext cx="1025535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оқиғаларды 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шығармадағы ретімен орналастырады; 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шығармадан 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дәлел келтіреді.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53491" y="245828"/>
            <a:ext cx="77169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4-тапсырма.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Оқиғаларды шығармадағы ретімен орналастыр.</a:t>
            </a:r>
            <a:endParaRPr lang="ru-RU" sz="280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60793" y="3195927"/>
            <a:ext cx="971502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Артықбайды шанаға отырғызып алып, Есенейдің аңға шығуы.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Есенейдің Артықбайдың халін сұрап келуі.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Кенесары мен Есеней қолының шайқасы.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Есенейдің «Қаршығалы» шұбарына келіп ірге тебуі.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13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729</TotalTime>
  <Words>549</Words>
  <Application>Microsoft Office PowerPoint</Application>
  <PresentationFormat>Широкоэкранный</PresentationFormat>
  <Paragraphs>120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Tw Cen MT</vt:lpstr>
      <vt:lpstr>Капля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Койшыбаева Нургул</dc:creator>
  <cp:lastModifiedBy>ww</cp:lastModifiedBy>
  <cp:revision>31</cp:revision>
  <dcterms:created xsi:type="dcterms:W3CDTF">2018-11-29T09:18:46Z</dcterms:created>
  <dcterms:modified xsi:type="dcterms:W3CDTF">2021-01-31T14:26:13Z</dcterms:modified>
</cp:coreProperties>
</file>