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jpeg" ContentType="image/jpeg"/>
  <Override PartName="/ppt/media/image3.jpeg" ContentType="image/jpeg"/>
  <Override PartName="/ppt/media/image4.png" ContentType="image/pn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2F14EF8-5F7A-4170-BE35-9ACAF2B6EF0D}"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336EC45-8086-482C-B3A1-A83E292AF969}"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729320" y="138600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6364080"/>
            <a:ext cx="10694160" cy="37080"/>
          </a:xfrm>
          <a:prstGeom prst="straightConnector1">
            <a:avLst/>
          </a:prstGeom>
          <a:ln w="57240">
            <a:solidFill>
              <a:srgbClr val="4472c4"/>
            </a:solidFill>
            <a:miter/>
          </a:ln>
        </p:spPr>
      </p:cxnSp>
      <p:sp>
        <p:nvSpPr>
          <p:cNvPr id="11" name="TextBox 25"/>
          <p:cNvSpPr/>
          <p:nvPr/>
        </p:nvSpPr>
        <p:spPr>
          <a:xfrm>
            <a:off x="1270080" y="2174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Бөлім  тақырыбы</a:t>
            </a:r>
            <a:endParaRPr b="0" lang="ru-RU" sz="2400" strike="noStrike" u="none">
              <a:solidFill>
                <a:srgbClr val="000000"/>
              </a:solidFill>
              <a:uFillTx/>
              <a:latin typeface="Calibri"/>
            </a:endParaRPr>
          </a:p>
        </p:txBody>
      </p:sp>
      <p:sp>
        <p:nvSpPr>
          <p:cNvPr id="12" name="TextBox 9"/>
          <p:cNvSpPr/>
          <p:nvPr/>
        </p:nvSpPr>
        <p:spPr>
          <a:xfrm>
            <a:off x="9980640" y="177840"/>
            <a:ext cx="19098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ТІЛІ (Т</a:t>
            </a:r>
            <a:r>
              <a:rPr b="1" lang="ru-RU" sz="1600" strike="noStrike" u="none">
                <a:solidFill>
                  <a:srgbClr val="ffffff"/>
                </a:solidFill>
                <a:uFillTx/>
                <a:latin typeface="Tahoma"/>
                <a:ea typeface="Tahoma"/>
              </a:rPr>
              <a:t>1)</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9-СЫНЫП</a:t>
            </a:r>
            <a:endParaRPr b="0" lang="ru-RU" sz="1600" strike="noStrike" u="none">
              <a:solidFill>
                <a:srgbClr val="000000"/>
              </a:solidFill>
              <a:uFillTx/>
              <a:latin typeface="Calibri"/>
            </a:endParaRPr>
          </a:p>
        </p:txBody>
      </p:sp>
      <p:sp>
        <p:nvSpPr>
          <p:cNvPr id="13" name="object 2"/>
          <p:cNvSpPr/>
          <p:nvPr/>
        </p:nvSpPr>
        <p:spPr>
          <a:xfrm>
            <a:off x="1440" y="2541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lvl="1" marL="743040" indent="-285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	</a:t>
            </a:r>
            <a:r>
              <a:rPr b="1" lang="ru-RU" sz="2400" strike="noStrike" u="none">
                <a:solidFill>
                  <a:srgbClr val="ffffff"/>
                </a:solidFill>
                <a:uFillTx/>
                <a:latin typeface="Tahoma"/>
                <a:ea typeface="Tahoma"/>
              </a:rPr>
              <a:t>	</a:t>
            </a:r>
            <a:r>
              <a:rPr b="1" lang="ru-RU" sz="2400" strike="noStrike" u="none">
                <a:solidFill>
                  <a:srgbClr val="ffffff"/>
                </a:solidFill>
                <a:uFillTx/>
                <a:latin typeface="Tahoma"/>
                <a:ea typeface="Tahoma"/>
              </a:rPr>
              <a:t>    </a:t>
            </a:r>
            <a:r>
              <a:rPr b="1" lang="ru-RU" sz="2400" strike="noStrike" u="none">
                <a:solidFill>
                  <a:srgbClr val="ffffff"/>
                </a:solidFill>
                <a:uFillTx/>
                <a:latin typeface="Tahoma"/>
                <a:ea typeface="Tahoma"/>
              </a:rPr>
              <a:t>Сабақтың тақырыбы</a:t>
            </a:r>
            <a:endParaRPr b="0" lang="ru-RU" sz="2400" strike="noStrike" u="none">
              <a:solidFill>
                <a:srgbClr val="000000"/>
              </a:solidFill>
              <a:uFillTx/>
              <a:latin typeface="Calibri"/>
            </a:endParaRPr>
          </a:p>
        </p:txBody>
      </p:sp>
      <p:sp>
        <p:nvSpPr>
          <p:cNvPr id="14" name="Прямоугольник 1"/>
          <p:cNvSpPr/>
          <p:nvPr/>
        </p:nvSpPr>
        <p:spPr>
          <a:xfrm>
            <a:off x="1292400" y="1362240"/>
            <a:ext cx="541908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2e77e2"/>
                </a:solidFill>
                <a:uFillTx/>
                <a:latin typeface="Tahoma"/>
                <a:ea typeface="Tahoma"/>
              </a:rPr>
              <a:t>Адам жанының құпиясы</a:t>
            </a:r>
            <a:endParaRPr b="0" lang="ru-RU" sz="3200" strike="noStrike" u="none">
              <a:solidFill>
                <a:srgbClr val="000000"/>
              </a:solidFill>
              <a:uFillTx/>
              <a:latin typeface="Calibri"/>
            </a:endParaRPr>
          </a:p>
        </p:txBody>
      </p:sp>
      <p:sp>
        <p:nvSpPr>
          <p:cNvPr id="15" name="Прямоугольник 2"/>
          <p:cNvSpPr/>
          <p:nvPr/>
        </p:nvSpPr>
        <p:spPr>
          <a:xfrm>
            <a:off x="1440" y="3935520"/>
            <a:ext cx="1165068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1f4e79"/>
                </a:solidFill>
                <a:uFillTx/>
                <a:latin typeface="Times New Roman"/>
                <a:ea typeface="Times New Roman"/>
              </a:rPr>
              <a:t>Бейімбет Майлиннің </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1f4e79"/>
                </a:solidFill>
                <a:uFillTx/>
                <a:latin typeface="Times New Roman"/>
                <a:ea typeface="Times New Roman"/>
              </a:rPr>
              <a:t>«Шұғаның белгісі» хикаяты</a:t>
            </a:r>
            <a:endParaRPr b="0" lang="ru-RU" sz="32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1" name="Рисунок 48" descr=""/>
          <p:cNvPicPr/>
          <p:nvPr/>
        </p:nvPicPr>
        <p:blipFill>
          <a:blip r:embed="rId1"/>
          <a:stretch/>
        </p:blipFill>
        <p:spPr>
          <a:xfrm>
            <a:off x="652320" y="7978680"/>
            <a:ext cx="200160" cy="203400"/>
          </a:xfrm>
          <a:prstGeom prst="rect">
            <a:avLst/>
          </a:prstGeom>
          <a:ln w="0">
            <a:noFill/>
          </a:ln>
        </p:spPr>
      </p:pic>
      <p:sp>
        <p:nvSpPr>
          <p:cNvPr id="82" name="object 2"/>
          <p:cNvSpPr/>
          <p:nvPr/>
        </p:nvSpPr>
        <p:spPr>
          <a:xfrm>
            <a:off x="1440" y="-12600"/>
            <a:ext cx="12190680" cy="58104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ahoma"/>
              </a:rPr>
              <a:t>  </a:t>
            </a:r>
            <a:r>
              <a:rPr b="1" lang="kk-KZ" sz="2800" strike="noStrike" u="none">
                <a:solidFill>
                  <a:srgbClr val="ffffff"/>
                </a:solidFill>
                <a:uFillTx/>
                <a:latin typeface="Times New Roman"/>
                <a:ea typeface="Tahoma"/>
              </a:rPr>
              <a:t>Жауабы:</a:t>
            </a:r>
            <a:endParaRPr b="0" lang="ru-RU" sz="2800" strike="noStrike" u="none">
              <a:solidFill>
                <a:srgbClr val="000000"/>
              </a:solidFill>
              <a:uFillTx/>
              <a:latin typeface="Calibri"/>
            </a:endParaRPr>
          </a:p>
        </p:txBody>
      </p:sp>
      <p:sp>
        <p:nvSpPr>
          <p:cNvPr id="8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85" name="Google Shape;77;p1"/>
          <p:cNvCxnSpPr/>
          <p:nvPr/>
        </p:nvCxnSpPr>
        <p:spPr>
          <a:xfrm>
            <a:off x="212400" y="6621120"/>
            <a:ext cx="11729160" cy="26280"/>
          </a:xfrm>
          <a:prstGeom prst="straightConnector1">
            <a:avLst/>
          </a:prstGeom>
          <a:ln w="57240">
            <a:solidFill>
              <a:srgbClr val="33cccc"/>
            </a:solidFill>
            <a:miter/>
          </a:ln>
        </p:spPr>
      </p:cxnSp>
      <p:cxnSp>
        <p:nvCxnSpPr>
          <p:cNvPr id="86" name="Google Shape;78;p1"/>
          <p:cNvCxnSpPr/>
          <p:nvPr/>
        </p:nvCxnSpPr>
        <p:spPr>
          <a:xfrm>
            <a:off x="757080" y="6364080"/>
            <a:ext cx="10694160" cy="37080"/>
          </a:xfrm>
          <a:prstGeom prst="straightConnector1">
            <a:avLst/>
          </a:prstGeom>
          <a:ln w="38160">
            <a:solidFill>
              <a:srgbClr val="4472c4"/>
            </a:solidFill>
            <a:miter/>
          </a:ln>
        </p:spPr>
      </p:cxnSp>
      <p:sp>
        <p:nvSpPr>
          <p:cNvPr id="87" name="Прямоугольник 1"/>
          <p:cNvSpPr/>
          <p:nvPr/>
        </p:nvSpPr>
        <p:spPr>
          <a:xfrm>
            <a:off x="2455920" y="1494000"/>
            <a:ext cx="7296120" cy="3751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44546a"/>
                </a:solidFill>
                <a:uFillTx/>
                <a:latin typeface="Times New Roman"/>
                <a:ea typeface="Times New Roman"/>
              </a:rPr>
              <a:t>1. Зат есім (</a:t>
            </a:r>
            <a:r>
              <a:rPr b="1" lang="kk-KZ" sz="2400" strike="noStrike" u="none">
                <a:solidFill>
                  <a:srgbClr val="44546a"/>
                </a:solidFill>
                <a:uFillTx/>
                <a:latin typeface="Times New Roman"/>
                <a:ea typeface="Times New Roman"/>
              </a:rPr>
              <a:t>Әбдірахман</a:t>
            </a:r>
            <a:r>
              <a:rPr b="1" lang="ru-RU" sz="2400" strike="noStrike" u="none">
                <a:solidFill>
                  <a:srgbClr val="44546a"/>
                </a:solidFill>
                <a:uFillTx/>
                <a:latin typeface="Times New Roman"/>
                <a:ea typeface="Times New Roman"/>
              </a:rPr>
              <a:t>)</a:t>
            </a:r>
            <a:br>
              <a:rPr sz="2400"/>
            </a:br>
            <a:br>
              <a:rPr sz="2400"/>
            </a:br>
            <a:r>
              <a:rPr b="1" lang="ru-RU" sz="2400" strike="noStrike" u="none">
                <a:solidFill>
                  <a:srgbClr val="44546a"/>
                </a:solidFill>
                <a:uFillTx/>
                <a:latin typeface="Times New Roman"/>
                <a:ea typeface="Times New Roman"/>
              </a:rPr>
              <a:t>2. Сын есім (Зерек, әділ)</a:t>
            </a:r>
            <a:br>
              <a:rPr sz="2400"/>
            </a:br>
            <a:br>
              <a:rPr sz="2400"/>
            </a:br>
            <a:r>
              <a:rPr b="1" lang="ru-RU" sz="2400" strike="noStrike" u="none">
                <a:solidFill>
                  <a:srgbClr val="44546a"/>
                </a:solidFill>
                <a:uFillTx/>
                <a:latin typeface="Times New Roman"/>
                <a:ea typeface="Times New Roman"/>
              </a:rPr>
              <a:t>3. Етістік ( бала оқытты, талаптанды, үйретті)</a:t>
            </a:r>
            <a:br>
              <a:rPr sz="2400"/>
            </a:br>
            <a:br>
              <a:rPr sz="2400"/>
            </a:br>
            <a:r>
              <a:rPr b="1" lang="ru-RU" sz="2400" strike="noStrike" u="none">
                <a:solidFill>
                  <a:srgbClr val="44546a"/>
                </a:solidFill>
                <a:uFillTx/>
                <a:latin typeface="Times New Roman"/>
                <a:ea typeface="Times New Roman"/>
              </a:rPr>
              <a:t>4. Сөйлем құрау (Әбдірахман – білімге құштар жан.)</a:t>
            </a:r>
            <a:br>
              <a:rPr sz="2400"/>
            </a:br>
            <a:br>
              <a:rPr sz="2400"/>
            </a:br>
            <a:r>
              <a:rPr b="1" lang="ru-RU" sz="2400" strike="noStrike" u="none">
                <a:solidFill>
                  <a:srgbClr val="44546a"/>
                </a:solidFill>
                <a:uFillTx/>
                <a:latin typeface="Times New Roman"/>
                <a:ea typeface="Times New Roman"/>
              </a:rPr>
              <a:t>5.  (Ұстаз)</a:t>
            </a:r>
            <a:endParaRPr b="0" lang="ru-RU" sz="2400" strike="noStrike" u="none">
              <a:solidFill>
                <a:srgbClr val="000000"/>
              </a:solidFill>
              <a:uFillTx/>
              <a:latin typeface="Calibri"/>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8" name="Рисунок 48" descr=""/>
          <p:cNvPicPr/>
          <p:nvPr/>
        </p:nvPicPr>
        <p:blipFill>
          <a:blip r:embed="rId1"/>
          <a:stretch/>
        </p:blipFill>
        <p:spPr>
          <a:xfrm>
            <a:off x="652320" y="7978680"/>
            <a:ext cx="200160" cy="203400"/>
          </a:xfrm>
          <a:prstGeom prst="rect">
            <a:avLst/>
          </a:prstGeom>
          <a:ln w="0">
            <a:noFill/>
          </a:ln>
        </p:spPr>
      </p:pic>
      <p:sp>
        <p:nvSpPr>
          <p:cNvPr id="89" name="object 2"/>
          <p:cNvSpPr/>
          <p:nvPr/>
        </p:nvSpPr>
        <p:spPr>
          <a:xfrm>
            <a:off x="1440" y="-12600"/>
            <a:ext cx="12190680" cy="841320"/>
          </a:xfrm>
          <a:prstGeom prst="pie">
            <a:avLst/>
          </a:prstGeom>
          <a:solidFill>
            <a:srgbClr val="2e77e2"/>
          </a:solidFill>
          <a:ln w="0">
            <a:noFill/>
          </a:ln>
        </p:spPr>
        <p:style>
          <a:lnRef idx="0"/>
          <a:fillRef idx="0"/>
          <a:effectRef idx="0"/>
          <a:fontRef idx="minor"/>
        </p:style>
        <p:txBody>
          <a:bodyPr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ahoma"/>
              </a:rPr>
              <a:t> </a:t>
            </a:r>
            <a:r>
              <a:rPr b="1" lang="kk-KZ" sz="2800" strike="noStrike" u="none">
                <a:solidFill>
                  <a:srgbClr val="ffffff"/>
                </a:solidFill>
                <a:uFillTx/>
                <a:latin typeface="Times New Roman"/>
                <a:ea typeface="Tahoma"/>
              </a:rPr>
              <a:t>4-тапсырма.  Автордың  «Шұғаның белгісі» хикаятын жазудағы негізгі   айтар ойын өз ойыңызбен түсіндіріп жазыңыз? </a:t>
            </a:r>
            <a:endParaRPr b="0" lang="ru-RU" sz="2800" strike="noStrike" u="none">
              <a:solidFill>
                <a:srgbClr val="000000"/>
              </a:solidFill>
              <a:uFillTx/>
              <a:latin typeface="Calibri"/>
            </a:endParaRPr>
          </a:p>
        </p:txBody>
      </p:sp>
      <p:cxnSp>
        <p:nvCxnSpPr>
          <p:cNvPr id="90" name="Google Shape;77;p1"/>
          <p:cNvCxnSpPr/>
          <p:nvPr/>
        </p:nvCxnSpPr>
        <p:spPr>
          <a:xfrm>
            <a:off x="212400" y="6621120"/>
            <a:ext cx="11729160" cy="26280"/>
          </a:xfrm>
          <a:prstGeom prst="straightConnector1">
            <a:avLst/>
          </a:prstGeom>
          <a:ln w="57240">
            <a:solidFill>
              <a:srgbClr val="33cccc"/>
            </a:solidFill>
            <a:miter/>
          </a:ln>
        </p:spPr>
      </p:cxnSp>
      <p:cxnSp>
        <p:nvCxnSpPr>
          <p:cNvPr id="91" name="Google Shape;78;p1"/>
          <p:cNvCxnSpPr/>
          <p:nvPr/>
        </p:nvCxnSpPr>
        <p:spPr>
          <a:xfrm>
            <a:off x="757080" y="6364080"/>
            <a:ext cx="10694160" cy="37080"/>
          </a:xfrm>
          <a:prstGeom prst="straightConnector1">
            <a:avLst/>
          </a:prstGeom>
          <a:ln w="38160">
            <a:solidFill>
              <a:srgbClr val="4472c4"/>
            </a:solidFill>
            <a:miter/>
          </a:ln>
        </p:spPr>
      </p:cxnSp>
      <p:pic>
        <p:nvPicPr>
          <p:cNvPr id="92" name="Picture 2" descr="C:\Users\котен\Desktop\5 сынып\Img_book.jpg"/>
          <p:cNvPicPr/>
          <p:nvPr/>
        </p:nvPicPr>
        <p:blipFill>
          <a:blip r:embed="rId2"/>
          <a:stretch/>
        </p:blipFill>
        <p:spPr>
          <a:xfrm>
            <a:off x="1157400" y="1335240"/>
            <a:ext cx="3427200" cy="4390920"/>
          </a:xfrm>
          <a:prstGeom prst="rect">
            <a:avLst/>
          </a:prstGeom>
          <a:ln w="0">
            <a:noFill/>
          </a:ln>
        </p:spPr>
      </p:pic>
      <p:sp>
        <p:nvSpPr>
          <p:cNvPr id="93" name="Прямоугольник 1"/>
          <p:cNvSpPr/>
          <p:nvPr/>
        </p:nvSpPr>
        <p:spPr>
          <a:xfrm>
            <a:off x="5354640" y="3281400"/>
            <a:ext cx="6586560" cy="18928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44546a"/>
                </a:solidFill>
                <a:uFillTx/>
                <a:latin typeface="Times New Roman"/>
                <a:ea typeface="Calibri"/>
              </a:rPr>
              <a:t>Дескриптор:</a:t>
            </a:r>
            <a:endParaRPr b="0" lang="ru-RU" sz="2000" strike="noStrike" u="none">
              <a:solidFill>
                <a:srgbClr val="000000"/>
              </a:solidFill>
              <a:uFillTx/>
              <a:latin typeface="Calibri"/>
            </a:endParaRPr>
          </a:p>
          <a:p>
            <a:pPr>
              <a:lnSpc>
                <a:spcPct val="100000"/>
              </a:lnSpc>
              <a:buClr>
                <a:srgbClr val="44546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44546a"/>
                </a:solidFill>
                <a:uFillTx/>
                <a:latin typeface="Times New Roman"/>
                <a:ea typeface="Calibri"/>
              </a:rPr>
              <a:t>автордың жазу стиліне сүйеніп,                                                 шығарманы өз ойымен түсіндіреді;  </a:t>
            </a:r>
            <a:endParaRPr b="0" lang="ru-RU" sz="2000" strike="noStrike" u="none">
              <a:solidFill>
                <a:srgbClr val="000000"/>
              </a:solidFill>
              <a:uFillTx/>
              <a:latin typeface="Calibri"/>
            </a:endParaRPr>
          </a:p>
          <a:p>
            <a:pPr algn="just">
              <a:lnSpc>
                <a:spcPct val="100000"/>
              </a:lnSpc>
              <a:buClr>
                <a:srgbClr val="44546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44546a"/>
                </a:solidFill>
                <a:uFillTx/>
                <a:latin typeface="Times New Roman"/>
                <a:ea typeface="Calibri"/>
              </a:rPr>
              <a:t>Шығармаға өз ойын білдіру арқылы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44546a"/>
                </a:solidFill>
                <a:uFillTx/>
                <a:latin typeface="Times New Roman"/>
                <a:ea typeface="Calibri"/>
              </a:rPr>
              <a:t>      </a:t>
            </a:r>
            <a:r>
              <a:rPr b="0" lang="ru-RU" sz="2000" strike="noStrike" u="none">
                <a:solidFill>
                  <a:srgbClr val="44546a"/>
                </a:solidFill>
                <a:uFillTx/>
                <a:latin typeface="Times New Roman"/>
                <a:ea typeface="Calibri"/>
              </a:rPr>
              <a:t>жазу стилі қалыптасады.</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Calibri"/>
              </a:rPr>
              <a:t>      </a:t>
            </a:r>
            <a:endParaRPr b="0" lang="ru-RU" sz="18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4" name="Рисунок 48" descr=""/>
          <p:cNvPicPr/>
          <p:nvPr/>
        </p:nvPicPr>
        <p:blipFill>
          <a:blip r:embed="rId1"/>
          <a:stretch/>
        </p:blipFill>
        <p:spPr>
          <a:xfrm>
            <a:off x="652320" y="7978680"/>
            <a:ext cx="200160" cy="203400"/>
          </a:xfrm>
          <a:prstGeom prst="rect">
            <a:avLst/>
          </a:prstGeom>
          <a:ln w="0">
            <a:noFill/>
          </a:ln>
        </p:spPr>
      </p:pic>
      <p:sp>
        <p:nvSpPr>
          <p:cNvPr id="95"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2400" strike="noStrike" u="none">
                <a:solidFill>
                  <a:srgbClr val="ffffff"/>
                </a:solidFill>
                <a:uFillTx/>
                <a:latin typeface="Tahoma"/>
                <a:ea typeface="Tahoma"/>
              </a:rPr>
              <a:t>Жауабы: </a:t>
            </a:r>
            <a:endParaRPr b="0" lang="ru-RU" sz="2400" strike="noStrike" u="none">
              <a:solidFill>
                <a:srgbClr val="000000"/>
              </a:solidFill>
              <a:uFillTx/>
              <a:latin typeface="Calibri"/>
            </a:endParaRPr>
          </a:p>
        </p:txBody>
      </p:sp>
      <p:sp>
        <p:nvSpPr>
          <p:cNvPr id="9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8" name="Google Shape;77;p1"/>
          <p:cNvCxnSpPr/>
          <p:nvPr/>
        </p:nvCxnSpPr>
        <p:spPr>
          <a:xfrm>
            <a:off x="212400" y="6621120"/>
            <a:ext cx="11729160" cy="26280"/>
          </a:xfrm>
          <a:prstGeom prst="straightConnector1">
            <a:avLst/>
          </a:prstGeom>
          <a:ln w="57240">
            <a:solidFill>
              <a:srgbClr val="33cccc"/>
            </a:solidFill>
            <a:miter/>
          </a:ln>
        </p:spPr>
      </p:cxnSp>
      <p:cxnSp>
        <p:nvCxnSpPr>
          <p:cNvPr id="99" name="Google Shape;78;p1"/>
          <p:cNvCxnSpPr/>
          <p:nvPr/>
        </p:nvCxnSpPr>
        <p:spPr>
          <a:xfrm>
            <a:off x="757080" y="6364080"/>
            <a:ext cx="10694160" cy="37080"/>
          </a:xfrm>
          <a:prstGeom prst="straightConnector1">
            <a:avLst/>
          </a:prstGeom>
          <a:ln w="38160">
            <a:solidFill>
              <a:srgbClr val="4472c4"/>
            </a:solidFill>
            <a:miter/>
          </a:ln>
        </p:spPr>
      </p:cxnSp>
      <p:sp>
        <p:nvSpPr>
          <p:cNvPr id="100" name="Прямоугольник 1"/>
          <p:cNvSpPr/>
          <p:nvPr/>
        </p:nvSpPr>
        <p:spPr>
          <a:xfrm>
            <a:off x="826920" y="1670040"/>
            <a:ext cx="10230120" cy="41173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ru-RU" sz="2400" strike="noStrike" u="none">
                <a:solidFill>
                  <a:srgbClr val="1f4e79"/>
                </a:solidFill>
                <a:uFillTx/>
                <a:latin typeface="Times New Roman"/>
                <a:ea typeface="Calibri"/>
              </a:rPr>
              <a:t> </a:t>
            </a:r>
            <a:r>
              <a:rPr b="0" i="1" lang="ru-RU" sz="2400" strike="noStrike" u="none">
                <a:solidFill>
                  <a:srgbClr val="1f4e79"/>
                </a:solidFill>
                <a:uFillTx/>
                <a:latin typeface="Times New Roman"/>
                <a:ea typeface="Calibri"/>
              </a:rPr>
              <a:t>	</a:t>
            </a:r>
            <a:r>
              <a:rPr b="0" i="1" lang="kk-KZ" sz="2400" strike="noStrike" u="none">
                <a:solidFill>
                  <a:srgbClr val="1f4e79"/>
                </a:solidFill>
                <a:uFillTx/>
                <a:latin typeface="Times New Roman"/>
                <a:ea typeface="Calibri"/>
              </a:rPr>
              <a:t>«Шұғаның белгісі» - қазақ прозасының шоқтығы биік туындыларының бірі. Мұнда кейіпкер образдары біртіндеп, оқиға желісі бойынша, басынан өткен істердің арқасында анықталып, көрініп отырады. Махаббатқа деген адалдық, ақылдылық, сезімнің нәзік тұстары қазақ жастарына тән әдеп пен иба салт-дәстүрге сіңіріле отырып баяндалған. Жазушы Шұғаның ажарлығымен қоса мінезінің салмақты, ұстамды, ақылды екенін көрсетеді. Өз заманының қыздарымен салыстыру арқылы Шұғаны биікке көтереді. Әрине, бұл көпке күйе жағу емес. Ал «Сол Шұғалар хатты зорға танушы еді. Сонда да осы күнгінің оқыған он қызына бергісіз еді» деу арқылы Шұғаның зеректігінен, білімпаздығынан хабар береді. </a:t>
            </a:r>
            <a:endParaRPr b="0" lang="ru-RU" sz="2400" strike="noStrike" u="none">
              <a:solidFill>
                <a:srgbClr val="000000"/>
              </a:solidFill>
              <a:uFillTx/>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1" name="Рисунок 48" descr=""/>
          <p:cNvPicPr/>
          <p:nvPr/>
        </p:nvPicPr>
        <p:blipFill>
          <a:blip r:embed="rId1"/>
          <a:stretch/>
        </p:blipFill>
        <p:spPr>
          <a:xfrm>
            <a:off x="652320" y="7978680"/>
            <a:ext cx="200160" cy="203400"/>
          </a:xfrm>
          <a:prstGeom prst="rect">
            <a:avLst/>
          </a:prstGeom>
          <a:ln w="0">
            <a:noFill/>
          </a:ln>
        </p:spPr>
      </p:pic>
      <p:sp>
        <p:nvSpPr>
          <p:cNvPr id="102" name="object 2"/>
          <p:cNvSpPr/>
          <p:nvPr/>
        </p:nvSpPr>
        <p:spPr>
          <a:xfrm>
            <a:off x="1440" y="-12600"/>
            <a:ext cx="12190680" cy="93960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ahoma"/>
              </a:rPr>
              <a:t>   </a:t>
            </a:r>
            <a:r>
              <a:rPr b="1" lang="kk-KZ" sz="2400" strike="noStrike" u="none">
                <a:solidFill>
                  <a:srgbClr val="ffffff"/>
                </a:solidFill>
                <a:uFillTx/>
                <a:latin typeface="Times New Roman"/>
                <a:ea typeface="Tahoma"/>
              </a:rPr>
              <a:t>5-тапсырма.</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ahoma"/>
              </a:rPr>
              <a:t> </a:t>
            </a:r>
            <a:r>
              <a:rPr b="1" lang="kk-KZ" sz="2400" strike="noStrike" u="none">
                <a:solidFill>
                  <a:srgbClr val="ffffff"/>
                </a:solidFill>
                <a:uFillTx/>
                <a:latin typeface="Times New Roman"/>
                <a:ea typeface="Tahoma"/>
              </a:rPr>
              <a:t>«Шұғаның белгісі» хикаятынан өз түсінгеніңді қорытындылап,  досыңа хат жаз.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0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0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05" name="Google Shape;77;p1"/>
          <p:cNvCxnSpPr/>
          <p:nvPr/>
        </p:nvCxnSpPr>
        <p:spPr>
          <a:xfrm>
            <a:off x="212400" y="6621120"/>
            <a:ext cx="11729160" cy="26280"/>
          </a:xfrm>
          <a:prstGeom prst="straightConnector1">
            <a:avLst/>
          </a:prstGeom>
          <a:ln w="57240">
            <a:solidFill>
              <a:srgbClr val="33cccc"/>
            </a:solidFill>
            <a:miter/>
          </a:ln>
        </p:spPr>
      </p:cxnSp>
      <p:cxnSp>
        <p:nvCxnSpPr>
          <p:cNvPr id="106" name="Google Shape;78;p1"/>
          <p:cNvCxnSpPr/>
          <p:nvPr/>
        </p:nvCxnSpPr>
        <p:spPr>
          <a:xfrm>
            <a:off x="757080" y="6364080"/>
            <a:ext cx="10694160" cy="37080"/>
          </a:xfrm>
          <a:prstGeom prst="straightConnector1">
            <a:avLst/>
          </a:prstGeom>
          <a:ln w="38160">
            <a:solidFill>
              <a:srgbClr val="4472c4"/>
            </a:solidFill>
            <a:miter/>
          </a:ln>
        </p:spPr>
      </p:cxnSp>
      <p:pic>
        <p:nvPicPr>
          <p:cNvPr id="107" name="Picture 3" descr="C:\Users\котен\Desktop\5 сынып\3f90c57083d53a79e67fdf6e043a754e.jpg"/>
          <p:cNvPicPr/>
          <p:nvPr/>
        </p:nvPicPr>
        <p:blipFill>
          <a:blip r:embed="rId2"/>
          <a:stretch/>
        </p:blipFill>
        <p:spPr>
          <a:xfrm>
            <a:off x="752400" y="1633680"/>
            <a:ext cx="4564080" cy="3431880"/>
          </a:xfrm>
          <a:prstGeom prst="rect">
            <a:avLst/>
          </a:prstGeom>
          <a:ln w="0">
            <a:noFill/>
          </a:ln>
        </p:spPr>
      </p:pic>
      <p:sp>
        <p:nvSpPr>
          <p:cNvPr id="108" name="Прямоугольник 1"/>
          <p:cNvSpPr/>
          <p:nvPr/>
        </p:nvSpPr>
        <p:spPr>
          <a:xfrm>
            <a:off x="5268960" y="2610000"/>
            <a:ext cx="6095880" cy="15570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f4e79"/>
                </a:solidFill>
                <a:uFillTx/>
                <a:latin typeface="Times New Roman"/>
                <a:ea typeface="Calibri"/>
              </a:rPr>
              <a:t>Дескриптор</a:t>
            </a:r>
            <a:r>
              <a:rPr b="1" lang="kk-KZ" sz="2400" strike="noStrike" u="none">
                <a:solidFill>
                  <a:srgbClr val="1f4e79"/>
                </a:solidFill>
                <a:uFillTx/>
                <a:latin typeface="Times New Roman"/>
                <a:ea typeface="Calibri"/>
              </a:rPr>
              <a:t>:</a:t>
            </a:r>
            <a:endParaRPr b="0" lang="ru-RU" sz="2400" strike="noStrike" u="none">
              <a:solidFill>
                <a:srgbClr val="000000"/>
              </a:solidFill>
              <a:uFillTx/>
              <a:latin typeface="Calibri"/>
            </a:endParaRPr>
          </a:p>
          <a:p>
            <a:pPr algn="just">
              <a:lnSpc>
                <a:spcPct val="100000"/>
              </a:lnSpc>
              <a:buClr>
                <a:srgbClr val="1f4e7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1f4e79"/>
                </a:solidFill>
                <a:uFillTx/>
                <a:latin typeface="Times New Roman"/>
                <a:ea typeface="Calibri"/>
              </a:rPr>
              <a:t>автордың жазу стиліне баға береді;  </a:t>
            </a:r>
            <a:endParaRPr b="0" lang="ru-RU" sz="2400" strike="noStrike" u="none">
              <a:solidFill>
                <a:srgbClr val="000000"/>
              </a:solidFill>
              <a:uFillTx/>
              <a:latin typeface="Calibri"/>
            </a:endParaRPr>
          </a:p>
          <a:p>
            <a:pPr algn="just">
              <a:lnSpc>
                <a:spcPct val="100000"/>
              </a:lnSpc>
              <a:buClr>
                <a:srgbClr val="1f4e7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1f4e79"/>
                </a:solidFill>
                <a:uFillTx/>
                <a:latin typeface="Times New Roman"/>
                <a:ea typeface="Calibri"/>
              </a:rPr>
              <a:t>шығарма мазмұнын түсіне отырып, әдеби тілде хат жазады.</a:t>
            </a:r>
            <a:endParaRPr b="0" lang="ru-RU" sz="24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9" name="Рисунок 48" descr=""/>
          <p:cNvPicPr/>
          <p:nvPr/>
        </p:nvPicPr>
        <p:blipFill>
          <a:blip r:embed="rId1"/>
          <a:stretch/>
        </p:blipFill>
        <p:spPr>
          <a:xfrm>
            <a:off x="652320" y="7978680"/>
            <a:ext cx="200160" cy="203400"/>
          </a:xfrm>
          <a:prstGeom prst="rect">
            <a:avLst/>
          </a:prstGeom>
          <a:ln w="0">
            <a:noFill/>
          </a:ln>
        </p:spPr>
      </p:pic>
      <p:sp>
        <p:nvSpPr>
          <p:cNvPr id="110"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   </a:t>
            </a:r>
            <a:r>
              <a:rPr b="1" lang="kk-KZ" sz="2800" strike="noStrike" u="none">
                <a:solidFill>
                  <a:srgbClr val="ffffff"/>
                </a:solidFill>
                <a:uFillTx/>
                <a:latin typeface="Times New Roman"/>
                <a:ea typeface="Times New Roman"/>
              </a:rPr>
              <a:t>Жауабы: </a:t>
            </a:r>
            <a:endParaRPr b="0" lang="ru-RU" sz="2800" strike="noStrike" u="none">
              <a:solidFill>
                <a:srgbClr val="000000"/>
              </a:solidFill>
              <a:uFillTx/>
              <a:latin typeface="Calibri"/>
            </a:endParaRPr>
          </a:p>
        </p:txBody>
      </p:sp>
      <p:sp>
        <p:nvSpPr>
          <p:cNvPr id="11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1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13" name="Google Shape;77;p1"/>
          <p:cNvCxnSpPr/>
          <p:nvPr/>
        </p:nvCxnSpPr>
        <p:spPr>
          <a:xfrm>
            <a:off x="212400" y="6621120"/>
            <a:ext cx="11729160" cy="26280"/>
          </a:xfrm>
          <a:prstGeom prst="straightConnector1">
            <a:avLst/>
          </a:prstGeom>
          <a:ln w="57240">
            <a:solidFill>
              <a:srgbClr val="33cccc"/>
            </a:solidFill>
            <a:miter/>
          </a:ln>
        </p:spPr>
      </p:cxnSp>
      <p:cxnSp>
        <p:nvCxnSpPr>
          <p:cNvPr id="114" name="Google Shape;78;p1"/>
          <p:cNvCxnSpPr/>
          <p:nvPr/>
        </p:nvCxnSpPr>
        <p:spPr>
          <a:xfrm>
            <a:off x="757080" y="6364080"/>
            <a:ext cx="10694160" cy="37080"/>
          </a:xfrm>
          <a:prstGeom prst="straightConnector1">
            <a:avLst/>
          </a:prstGeom>
          <a:ln w="38160">
            <a:solidFill>
              <a:srgbClr val="4472c4"/>
            </a:solidFill>
            <a:miter/>
          </a:ln>
        </p:spPr>
      </p:cxnSp>
      <p:sp>
        <p:nvSpPr>
          <p:cNvPr id="115" name="Прямоугольник 1"/>
          <p:cNvSpPr/>
          <p:nvPr/>
        </p:nvSpPr>
        <p:spPr>
          <a:xfrm>
            <a:off x="874800" y="1442880"/>
            <a:ext cx="9666360" cy="436284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1f4e79"/>
                </a:solidFill>
                <a:uFillTx/>
                <a:latin typeface="Times New Roman"/>
                <a:ea typeface="Times New Roman"/>
              </a:rPr>
              <a:t>	</a:t>
            </a:r>
            <a:r>
              <a:rPr b="0" lang="kk-KZ" sz="2000" strike="noStrike" u="none">
                <a:solidFill>
                  <a:srgbClr val="1f4e79"/>
                </a:solidFill>
                <a:uFillTx/>
                <a:latin typeface="Times New Roman"/>
                <a:ea typeface="Times New Roman"/>
              </a:rPr>
              <a:t>Сәлем досым! Біз бүгін сабақта Б.Майлиннің «Шұғаның белгісі» хикаятын оқыдық. Туынды өте әсерлі екен. Авторы, жоғарыда айтқанымдай XX ғасырдағы қазақ әдебиетінің аса көрнекті өкілдерінің бірі де бірегейі — Бейімбет Майлин.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1f4e79"/>
                </a:solidFill>
                <a:uFillTx/>
                <a:latin typeface="Times New Roman"/>
                <a:ea typeface="Times New Roman"/>
              </a:rPr>
              <a:t>	</a:t>
            </a:r>
            <a:r>
              <a:rPr b="0" lang="kk-KZ" sz="2000" strike="noStrike" u="none">
                <a:solidFill>
                  <a:srgbClr val="1f4e79"/>
                </a:solidFill>
                <a:uFillTx/>
                <a:latin typeface="Times New Roman"/>
                <a:ea typeface="Times New Roman"/>
              </a:rPr>
              <a:t>Повесте ең өткір мәселе – әйел теңсіздігі сөз болған. Шығармада бірін бірі сүйген екі жастың – Шұға мен Әбдірахманның арманына жете алмаған трагедиялық халі айтылады екен.</a:t>
            </a:r>
            <a:r>
              <a:rPr b="0" lang="ru-RU" sz="2000" strike="noStrike" u="none">
                <a:solidFill>
                  <a:srgbClr val="1f4e79"/>
                </a:solidFill>
                <a:uFillTx/>
                <a:latin typeface="Times New Roman"/>
                <a:ea typeface="Times New Roman"/>
              </a:rPr>
              <a:t> </a:t>
            </a:r>
            <a:r>
              <a:rPr b="0" lang="kk-KZ" sz="2000" strike="noStrike" u="none">
                <a:solidFill>
                  <a:srgbClr val="1f4e79"/>
                </a:solidFill>
                <a:uFillTx/>
                <a:latin typeface="Times New Roman"/>
                <a:ea typeface="Times New Roman"/>
              </a:rPr>
              <a:t>Шұғаның әкесі Есімбек бай қызын кедей жігіті Әбдірахманға бергісі келмей, жастардың кездесуіне тыйым салады. Бұдан кейін түрлі жаланы сылтау етіп, Әбдірахманды жер аудартады. Осындай қатыгез зорлыққа душар болған Шұға қайғыдан, күйіктен қайтыс болады. Шұғаның да, Әбдірахманның өздеріне тән және дара сипаттары танылады. Шұға — айтқан сертіне берік, сезімі мөлдір, пәк махаббатты қастер тұтатын жан. Шығарма шынымен өте әсерлі. Саған да оқуға кеңес беремін.</a:t>
            </a:r>
            <a:endParaRPr b="0" lang="ru-RU" sz="2000" strike="noStrike" u="none">
              <a:solidFill>
                <a:srgbClr val="000000"/>
              </a:solidFill>
              <a:uFillTx/>
              <a:latin typeface="Calibri"/>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1f4e79"/>
                </a:solidFill>
                <a:uFillTx/>
                <a:latin typeface="Times New Roman"/>
                <a:ea typeface="Times New Roman"/>
              </a:rPr>
              <a:t>Сәлеммен, досың</a:t>
            </a:r>
            <a:r>
              <a:rPr b="0" lang="en-US" sz="2000" strike="noStrike" u="none">
                <a:solidFill>
                  <a:srgbClr val="1f4e79"/>
                </a:solidFill>
                <a:uFillTx/>
                <a:latin typeface="Times New Roman"/>
                <a:ea typeface="Times New Roman"/>
              </a:rPr>
              <a:t> </a:t>
            </a:r>
            <a:r>
              <a:rPr b="0" lang="kk-KZ" sz="2000" strike="noStrike" u="none">
                <a:solidFill>
                  <a:srgbClr val="1f4e79"/>
                </a:solidFill>
                <a:uFillTx/>
                <a:latin typeface="Times New Roman"/>
                <a:ea typeface="Times New Roman"/>
              </a:rPr>
              <a:t> Ербол</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6" name="Рисунок 48" descr=""/>
          <p:cNvPicPr/>
          <p:nvPr/>
        </p:nvPicPr>
        <p:blipFill>
          <a:blip r:embed="rId1"/>
          <a:stretch/>
        </p:blipFill>
        <p:spPr>
          <a:xfrm>
            <a:off x="652320" y="7978680"/>
            <a:ext cx="200160" cy="203400"/>
          </a:xfrm>
          <a:prstGeom prst="rect">
            <a:avLst/>
          </a:prstGeom>
          <a:ln w="0">
            <a:noFill/>
          </a:ln>
        </p:spPr>
      </p:pic>
      <p:sp>
        <p:nvSpPr>
          <p:cNvPr id="11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2400" strike="noStrike" u="none">
                <a:solidFill>
                  <a:srgbClr val="ffffff"/>
                </a:solidFill>
                <a:uFillTx/>
                <a:latin typeface="Tahoma"/>
                <a:ea typeface="Tahoma"/>
              </a:rPr>
              <a:t>Қорытынды</a:t>
            </a:r>
            <a:endParaRPr b="0" lang="ru-RU" sz="2400" strike="noStrike" u="none">
              <a:solidFill>
                <a:srgbClr val="000000"/>
              </a:solidFill>
              <a:uFillTx/>
              <a:latin typeface="Calibri"/>
            </a:endParaRPr>
          </a:p>
        </p:txBody>
      </p:sp>
      <p:sp>
        <p:nvSpPr>
          <p:cNvPr id="1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20" name="Google Shape;77;p1"/>
          <p:cNvCxnSpPr/>
          <p:nvPr/>
        </p:nvCxnSpPr>
        <p:spPr>
          <a:xfrm>
            <a:off x="212400" y="6621120"/>
            <a:ext cx="11729160" cy="26280"/>
          </a:xfrm>
          <a:prstGeom prst="straightConnector1">
            <a:avLst/>
          </a:prstGeom>
          <a:ln w="57240">
            <a:solidFill>
              <a:srgbClr val="33cccc"/>
            </a:solidFill>
            <a:miter/>
          </a:ln>
        </p:spPr>
      </p:cxnSp>
      <p:cxnSp>
        <p:nvCxnSpPr>
          <p:cNvPr id="121" name="Google Shape;78;p1"/>
          <p:cNvCxnSpPr/>
          <p:nvPr/>
        </p:nvCxnSpPr>
        <p:spPr>
          <a:xfrm>
            <a:off x="757080" y="6364080"/>
            <a:ext cx="10694160" cy="37080"/>
          </a:xfrm>
          <a:prstGeom prst="straightConnector1">
            <a:avLst/>
          </a:prstGeom>
          <a:ln w="38160">
            <a:solidFill>
              <a:srgbClr val="4472c4"/>
            </a:solidFill>
            <a:miter/>
          </a:ln>
        </p:spPr>
      </p:cxnSp>
      <p:sp>
        <p:nvSpPr>
          <p:cNvPr id="122" name="Прямоугольник 1"/>
          <p:cNvSpPr/>
          <p:nvPr/>
        </p:nvSpPr>
        <p:spPr>
          <a:xfrm>
            <a:off x="519120" y="1332000"/>
            <a:ext cx="11557080" cy="18619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400" strike="noStrike" u="none">
                <a:solidFill>
                  <a:srgbClr val="000000"/>
                </a:solidFill>
                <a:uFillTx/>
                <a:latin typeface="Times New Roman"/>
                <a:ea typeface="Tahoma"/>
              </a:rPr>
              <a:t> </a:t>
            </a:r>
            <a:r>
              <a:rPr b="1" lang="ru-RU" sz="2400" strike="noStrike" u="none">
                <a:solidFill>
                  <a:srgbClr val="0070c0"/>
                </a:solidFill>
                <a:uFillTx/>
                <a:latin typeface="Times New Roman"/>
                <a:ea typeface="Open Sans"/>
              </a:rPr>
              <a:t>Сіз білдіңіз:</a:t>
            </a:r>
            <a:r>
              <a:rPr b="1" lang="ru-RU" sz="2400" strike="noStrike" u="none">
                <a:solidFill>
                  <a:srgbClr val="0070c0"/>
                </a:solidFill>
                <a:uFillTx/>
                <a:latin typeface="Times New Roman"/>
                <a:ea typeface="Open Sans"/>
              </a:rPr>
              <a:t>	</a:t>
            </a:r>
            <a:endParaRPr b="0" lang="ru-RU" sz="2400" strike="noStrike" u="none">
              <a:solidFill>
                <a:srgbClr val="000000"/>
              </a:solidFill>
              <a:uFillTx/>
              <a:latin typeface="Calibri"/>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70c0"/>
                </a:solidFill>
                <a:uFillTx/>
                <a:latin typeface="Times New Roman"/>
                <a:ea typeface="Open Sans"/>
              </a:rPr>
              <a:t>•  </a:t>
            </a:r>
            <a:r>
              <a:rPr b="0" lang="kk-KZ" sz="2400" strike="noStrike" u="none">
                <a:solidFill>
                  <a:srgbClr val="ff0000"/>
                </a:solidFill>
                <a:uFillTx/>
                <a:latin typeface="Times New Roman"/>
                <a:ea typeface="Open Sans"/>
              </a:rPr>
              <a:t> </a:t>
            </a:r>
            <a:r>
              <a:rPr b="0" lang="kk-KZ" sz="2400" strike="noStrike" u="none">
                <a:solidFill>
                  <a:srgbClr val="2e75b6"/>
                </a:solidFill>
                <a:uFillTx/>
                <a:latin typeface="Times New Roman"/>
                <a:ea typeface="Open Sans"/>
              </a:rPr>
              <a:t>автор стилі туралы білдіңіз.</a:t>
            </a:r>
            <a:endParaRPr b="0" lang="ru-RU" sz="2400" strike="noStrike" u="none">
              <a:solidFill>
                <a:srgbClr val="000000"/>
              </a:solidFill>
              <a:uFillTx/>
              <a:latin typeface="Calibri"/>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400" strike="noStrike" u="none">
                <a:solidFill>
                  <a:srgbClr val="0070c0"/>
                </a:solidFill>
                <a:uFillTx/>
                <a:latin typeface="Times New Roman"/>
                <a:ea typeface="Open Sans"/>
              </a:rPr>
              <a:t> </a:t>
            </a:r>
            <a:r>
              <a:rPr b="1" lang="ru-RU" sz="2400" strike="noStrike" u="none">
                <a:solidFill>
                  <a:srgbClr val="0070c0"/>
                </a:solidFill>
                <a:uFillTx/>
                <a:latin typeface="Times New Roman"/>
                <a:ea typeface="Open Sans"/>
              </a:rPr>
              <a:t>Сіз меңгердіңіз:</a:t>
            </a:r>
            <a:endParaRPr b="0" lang="ru-RU" sz="2400" strike="noStrike" u="none">
              <a:solidFill>
                <a:srgbClr val="000000"/>
              </a:solidFill>
              <a:uFillTx/>
              <a:latin typeface="Calibri"/>
            </a:endParaRPr>
          </a:p>
          <a:p>
            <a:pPr algn="just">
              <a:lnSpc>
                <a:spcPct val="100000"/>
              </a:lnSpc>
              <a:buClr>
                <a:srgbClr val="0070c0"/>
              </a:buClr>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400" strike="noStrike" u="none">
                <a:solidFill>
                  <a:srgbClr val="0070c0"/>
                </a:solidFill>
                <a:uFillTx/>
                <a:latin typeface="Times New Roman"/>
                <a:ea typeface="Open Sans"/>
              </a:rPr>
              <a:t>автор стиліне сүйеніп, шығармашылық </a:t>
            </a:r>
            <a:r>
              <a:rPr b="0" lang="en-US" sz="2400" strike="noStrike" u="none">
                <a:solidFill>
                  <a:srgbClr val="0070c0"/>
                </a:solidFill>
                <a:uFillTx/>
                <a:latin typeface="Times New Roman"/>
                <a:ea typeface="Open Sans"/>
              </a:rPr>
              <a:t> </a:t>
            </a:r>
            <a:r>
              <a:rPr b="0" lang="kk-KZ" sz="2400" strike="noStrike" u="none">
                <a:solidFill>
                  <a:srgbClr val="0070c0"/>
                </a:solidFill>
                <a:uFillTx/>
                <a:latin typeface="Times New Roman"/>
                <a:ea typeface="Open Sans"/>
              </a:rPr>
              <a:t>жұмыс орындауды меңгердіңіз</a:t>
            </a:r>
            <a:r>
              <a:rPr b="0" lang="kk-KZ" sz="2000" strike="noStrike" u="none">
                <a:solidFill>
                  <a:srgbClr val="0070c0"/>
                </a:solidFill>
                <a:uFillTx/>
                <a:latin typeface="Times New Roman"/>
                <a:ea typeface="Open Sans"/>
              </a:rPr>
              <a:t>. </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ff0000"/>
                </a:solidFill>
                <a:uFillTx/>
                <a:latin typeface="Tahoma"/>
                <a:ea typeface="Tahoma"/>
              </a:rPr>
              <a:t> </a:t>
            </a:r>
            <a:endParaRPr b="0" lang="ru-RU" sz="2000" strike="noStrike" u="none">
              <a:solidFill>
                <a:srgbClr val="000000"/>
              </a:solidFill>
              <a:uFillTx/>
              <a:latin typeface="Calibri"/>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3" name="Рисунок 48" descr=""/>
          <p:cNvPicPr/>
          <p:nvPr/>
        </p:nvPicPr>
        <p:blipFill>
          <a:blip r:embed="rId1"/>
          <a:stretch/>
        </p:blipFill>
        <p:spPr>
          <a:xfrm>
            <a:off x="652320" y="7978680"/>
            <a:ext cx="200160" cy="203400"/>
          </a:xfrm>
          <a:prstGeom prst="rect">
            <a:avLst/>
          </a:prstGeom>
          <a:ln w="0">
            <a:noFill/>
          </a:ln>
        </p:spPr>
      </p:pic>
      <p:sp>
        <p:nvSpPr>
          <p:cNvPr id="124"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2400" strike="noStrike" u="none">
                <a:solidFill>
                  <a:srgbClr val="ffffff"/>
                </a:solidFill>
                <a:uFillTx/>
                <a:latin typeface="Tahoma"/>
                <a:ea typeface="Tahoma"/>
              </a:rPr>
              <a:t>Үйге тапсырма </a:t>
            </a:r>
            <a:endParaRPr b="0" lang="ru-RU" sz="2400" strike="noStrike" u="none">
              <a:solidFill>
                <a:srgbClr val="000000"/>
              </a:solidFill>
              <a:uFillTx/>
              <a:latin typeface="Calibri"/>
            </a:endParaRPr>
          </a:p>
        </p:txBody>
      </p:sp>
      <p:sp>
        <p:nvSpPr>
          <p:cNvPr id="12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2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27" name="Google Shape;77;p1"/>
          <p:cNvCxnSpPr/>
          <p:nvPr/>
        </p:nvCxnSpPr>
        <p:spPr>
          <a:xfrm>
            <a:off x="212400" y="6621120"/>
            <a:ext cx="11729160" cy="26280"/>
          </a:xfrm>
          <a:prstGeom prst="straightConnector1">
            <a:avLst/>
          </a:prstGeom>
          <a:ln w="57240">
            <a:solidFill>
              <a:srgbClr val="33cccc"/>
            </a:solidFill>
            <a:miter/>
          </a:ln>
        </p:spPr>
      </p:cxnSp>
      <p:cxnSp>
        <p:nvCxnSpPr>
          <p:cNvPr id="128" name="Google Shape;78;p1"/>
          <p:cNvCxnSpPr/>
          <p:nvPr/>
        </p:nvCxnSpPr>
        <p:spPr>
          <a:xfrm>
            <a:off x="757080" y="6364080"/>
            <a:ext cx="10694160" cy="37080"/>
          </a:xfrm>
          <a:prstGeom prst="straightConnector1">
            <a:avLst/>
          </a:prstGeom>
          <a:ln w="38160">
            <a:solidFill>
              <a:srgbClr val="4472c4"/>
            </a:solidFill>
            <a:miter/>
          </a:ln>
        </p:spPr>
      </p:cxnSp>
      <p:pic>
        <p:nvPicPr>
          <p:cNvPr id="129" name="TextBox 8" descr=""/>
          <p:cNvPicPr/>
          <p:nvPr/>
        </p:nvPicPr>
        <p:blipFill>
          <a:blip r:embed="rId2"/>
          <a:stretch/>
        </p:blipFill>
        <p:spPr>
          <a:xfrm>
            <a:off x="55440" y="1225440"/>
            <a:ext cx="11887200" cy="1779840"/>
          </a:xfrm>
          <a:prstGeom prst="rect">
            <a:avLst/>
          </a:prstGeom>
          <a:ln w="0">
            <a:noFill/>
          </a:ln>
        </p:spPr>
      </p:pic>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8" name="Прямоугольник 73"/>
          <p:cNvSpPr/>
          <p:nvPr/>
        </p:nvSpPr>
        <p:spPr>
          <a:xfrm>
            <a:off x="4349880" y="112392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716040" y="6132240"/>
            <a:ext cx="10694160" cy="37080"/>
          </a:xfrm>
          <a:prstGeom prst="straightConnector1">
            <a:avLst/>
          </a:prstGeom>
          <a:ln w="38160">
            <a:solidFill>
              <a:srgbClr val="4472c4"/>
            </a:solidFill>
            <a:miter/>
          </a:ln>
        </p:spPr>
      </p:cxnSp>
      <p:sp>
        <p:nvSpPr>
          <p:cNvPr id="22" name="TextBox 8"/>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Оқу мақсаты:</a:t>
            </a:r>
            <a:endParaRPr b="0" lang="ru-RU" sz="2400" strike="noStrike" u="none">
              <a:solidFill>
                <a:srgbClr val="000000"/>
              </a:solidFill>
              <a:uFillTx/>
              <a:latin typeface="Calibri"/>
            </a:endParaRPr>
          </a:p>
        </p:txBody>
      </p:sp>
      <p:sp>
        <p:nvSpPr>
          <p:cNvPr id="23" name="Прямоугольник 1"/>
          <p:cNvSpPr/>
          <p:nvPr/>
        </p:nvSpPr>
        <p:spPr>
          <a:xfrm>
            <a:off x="519120" y="3714840"/>
            <a:ext cx="11557080" cy="22276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400" strike="noStrike" u="none">
                <a:solidFill>
                  <a:srgbClr val="0070c0"/>
                </a:solidFill>
                <a:uFillTx/>
                <a:latin typeface="Times New Roman"/>
                <a:ea typeface="Open Sans"/>
              </a:rPr>
              <a:t>Сіздің білетініңіз:</a:t>
            </a:r>
            <a:r>
              <a:rPr b="1" lang="ru-RU" sz="2400" strike="noStrike" u="none">
                <a:solidFill>
                  <a:srgbClr val="0070c0"/>
                </a:solidFill>
                <a:uFillTx/>
                <a:latin typeface="Times New Roman"/>
                <a:ea typeface="Open Sans"/>
              </a:rPr>
              <a:t>	</a:t>
            </a:r>
            <a:endParaRPr b="0" lang="ru-RU" sz="2400" strike="noStrike" u="none">
              <a:solidFill>
                <a:srgbClr val="000000"/>
              </a:solidFill>
              <a:uFillTx/>
              <a:latin typeface="Calibri"/>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2e75b6"/>
                </a:solidFill>
                <a:uFillTx/>
                <a:latin typeface="Times New Roman"/>
                <a:ea typeface="Open Sans"/>
              </a:rPr>
              <a:t>•  </a:t>
            </a:r>
            <a:r>
              <a:rPr b="0" lang="kk-KZ" sz="2400" strike="noStrike" u="none">
                <a:solidFill>
                  <a:srgbClr val="2e75b6"/>
                </a:solidFill>
                <a:uFillTx/>
                <a:latin typeface="Times New Roman"/>
                <a:ea typeface="Open Sans"/>
              </a:rPr>
              <a:t> </a:t>
            </a:r>
            <a:r>
              <a:rPr b="0" lang="kk-KZ" sz="2400" strike="noStrike" u="none">
                <a:solidFill>
                  <a:srgbClr val="2e75b6"/>
                </a:solidFill>
                <a:uFillTx/>
                <a:latin typeface="Times New Roman"/>
                <a:ea typeface="Open Sans"/>
              </a:rPr>
              <a:t>автор стилі туралы білесіз.</a:t>
            </a:r>
            <a:endParaRPr b="0" lang="ru-RU" sz="2400" strike="noStrike" u="none">
              <a:solidFill>
                <a:srgbClr val="000000"/>
              </a:solidFill>
              <a:uFillTx/>
              <a:latin typeface="Calibri"/>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400" strike="noStrike" u="none">
                <a:solidFill>
                  <a:srgbClr val="0070c0"/>
                </a:solidFill>
                <a:uFillTx/>
                <a:latin typeface="Times New Roman"/>
                <a:ea typeface="Open Sans"/>
              </a:rPr>
              <a:t> </a:t>
            </a:r>
            <a:r>
              <a:rPr b="1" lang="ru-RU" sz="2400" strike="noStrike" u="none">
                <a:solidFill>
                  <a:srgbClr val="0070c0"/>
                </a:solidFill>
                <a:uFillTx/>
                <a:latin typeface="Times New Roman"/>
                <a:ea typeface="Open Sans"/>
              </a:rPr>
              <a:t>Сіздің меңгеретініңіз:</a:t>
            </a:r>
            <a:endParaRPr b="0" lang="ru-RU" sz="2400" strike="noStrike" u="none">
              <a:solidFill>
                <a:srgbClr val="000000"/>
              </a:solidFill>
              <a:uFillTx/>
              <a:latin typeface="Calibri"/>
            </a:endParaRPr>
          </a:p>
          <a:p>
            <a:pPr algn="just">
              <a:lnSpc>
                <a:spcPct val="100000"/>
              </a:lnSpc>
              <a:buClr>
                <a:srgbClr val="0070c0"/>
              </a:buClr>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400" strike="noStrike" u="none">
                <a:solidFill>
                  <a:srgbClr val="0070c0"/>
                </a:solidFill>
                <a:uFillTx/>
                <a:latin typeface="Times New Roman"/>
                <a:ea typeface="Open Sans"/>
              </a:rPr>
              <a:t>Автор стиліне сүйеніп, шығармашылық жұмыс орындауды меңгересіз</a:t>
            </a:r>
            <a:r>
              <a:rPr b="0" lang="kk-KZ" sz="2000" strike="noStrike" u="none">
                <a:solidFill>
                  <a:srgbClr val="0070c0"/>
                </a:solidFill>
                <a:uFillTx/>
                <a:latin typeface="Times New Roman"/>
                <a:ea typeface="Open Sans"/>
              </a:rPr>
              <a:t>. </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p:txBody>
      </p:sp>
      <p:sp>
        <p:nvSpPr>
          <p:cNvPr id="24" name="object 2"/>
          <p:cNvSpPr/>
          <p:nvPr/>
        </p:nvSpPr>
        <p:spPr>
          <a:xfrm>
            <a:off x="1440" y="254016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5" name="TextBox 8"/>
          <p:cNvSpPr/>
          <p:nvPr/>
        </p:nvSpPr>
        <p:spPr>
          <a:xfrm>
            <a:off x="1133640" y="27320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Саба</a:t>
            </a:r>
            <a:r>
              <a:rPr b="1" lang="kk-KZ" sz="2400" strike="noStrike" u="none">
                <a:solidFill>
                  <a:srgbClr val="ffffff"/>
                </a:solidFill>
                <a:uFillTx/>
                <a:latin typeface="Tahoma"/>
                <a:ea typeface="Tahoma"/>
              </a:rPr>
              <a:t>қ</a:t>
            </a:r>
            <a:r>
              <a:rPr b="1" lang="ru-RU" sz="2400" strike="noStrike" u="none">
                <a:solidFill>
                  <a:srgbClr val="ffffff"/>
                </a:solidFill>
                <a:uFillTx/>
                <a:latin typeface="Tahoma"/>
                <a:ea typeface="Tahoma"/>
              </a:rPr>
              <a:t> мақсаттары:</a:t>
            </a:r>
            <a:endParaRPr b="0" lang="ru-RU" sz="2400" strike="noStrike" u="none">
              <a:solidFill>
                <a:srgbClr val="000000"/>
              </a:solidFill>
              <a:uFillTx/>
              <a:latin typeface="Calibri"/>
            </a:endParaRPr>
          </a:p>
        </p:txBody>
      </p:sp>
      <p:sp>
        <p:nvSpPr>
          <p:cNvPr id="26" name="Прямоугольник 1"/>
          <p:cNvSpPr/>
          <p:nvPr/>
        </p:nvSpPr>
        <p:spPr>
          <a:xfrm>
            <a:off x="1133640" y="1189080"/>
            <a:ext cx="105901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2e77e2"/>
                </a:solidFill>
                <a:uFillTx/>
                <a:latin typeface="Tahoma"/>
                <a:ea typeface="Tahoma"/>
              </a:rPr>
              <a:t>9.1.4.1 – </a:t>
            </a:r>
            <a:r>
              <a:rPr b="1" lang="kk-KZ" sz="2400" strike="noStrike" u="none">
                <a:solidFill>
                  <a:srgbClr val="2e75b6"/>
                </a:solidFill>
                <a:uFillTx/>
                <a:latin typeface="Times New Roman"/>
                <a:ea typeface="Times New Roman"/>
              </a:rPr>
              <a:t>автор стиліне сүйене отырып, шығармашылық жұмыс жазу</a:t>
            </a:r>
            <a:r>
              <a:rPr b="1" lang="ru-RU" sz="2400" strike="noStrike" u="none">
                <a:solidFill>
                  <a:srgbClr val="2e75b6"/>
                </a:solidFill>
                <a:uFillTx/>
                <a:latin typeface="Times New Roman"/>
                <a:ea typeface="Times New Roman"/>
              </a:rPr>
              <a:t> </a:t>
            </a:r>
            <a:endParaRPr b="0" lang="ru-RU" sz="24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7" name="Рисунок 48" descr=""/>
          <p:cNvPicPr/>
          <p:nvPr/>
        </p:nvPicPr>
        <p:blipFill>
          <a:blip r:embed="rId1"/>
          <a:stretch/>
        </p:blipFill>
        <p:spPr>
          <a:xfrm>
            <a:off x="652320" y="7978680"/>
            <a:ext cx="200160" cy="203400"/>
          </a:xfrm>
          <a:prstGeom prst="rect">
            <a:avLst/>
          </a:prstGeom>
          <a:ln w="0">
            <a:noFill/>
          </a:ln>
        </p:spPr>
      </p:pic>
      <p:sp>
        <p:nvSpPr>
          <p:cNvPr id="2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9" name="Прямоугольник 73"/>
          <p:cNvSpPr/>
          <p:nvPr/>
        </p:nvSpPr>
        <p:spPr>
          <a:xfrm>
            <a:off x="652320" y="1401840"/>
            <a:ext cx="10917360" cy="302004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buClr>
                <a:srgbClr val="2e75b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5b6"/>
                </a:solidFill>
                <a:uFillTx/>
                <a:latin typeface="Times New Roman"/>
                <a:ea typeface="Times New Roman"/>
              </a:rPr>
              <a:t> </a:t>
            </a:r>
            <a:r>
              <a:rPr b="0" lang="kk-KZ" sz="2400" strike="noStrike" u="none">
                <a:solidFill>
                  <a:srgbClr val="2e75b6"/>
                </a:solidFill>
                <a:uFillTx/>
                <a:latin typeface="Times New Roman"/>
                <a:ea typeface="Times New Roman"/>
              </a:rPr>
              <a:t>Шығарманы басшылыққа ала отырып, шығармашылық түрлерімен танысады, меңгереді.</a:t>
            </a:r>
            <a:endParaRPr b="0" lang="ru-RU" sz="2400" strike="noStrike" u="none">
              <a:solidFill>
                <a:srgbClr val="000000"/>
              </a:solidFill>
              <a:uFillTx/>
              <a:latin typeface="Calibri"/>
            </a:endParaRPr>
          </a:p>
          <a:p>
            <a:pPr marL="457200" indent="-457200">
              <a:lnSpc>
                <a:spcPct val="100000"/>
              </a:lnSpc>
              <a:buClr>
                <a:srgbClr val="2e75b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457200" indent="-457200">
              <a:lnSpc>
                <a:spcPct val="100000"/>
              </a:lnSpc>
              <a:buClr>
                <a:srgbClr val="2e75b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2e75b6"/>
                </a:solidFill>
                <a:uFillTx/>
                <a:latin typeface="Times New Roman"/>
                <a:ea typeface="Times New Roman"/>
              </a:rPr>
              <a:t>А</a:t>
            </a:r>
            <a:r>
              <a:rPr b="0" lang="kk-KZ" sz="2400" strike="noStrike" u="none">
                <a:solidFill>
                  <a:srgbClr val="2e75b6"/>
                </a:solidFill>
                <a:uFillTx/>
                <a:latin typeface="Times New Roman"/>
                <a:ea typeface="Times New Roman"/>
              </a:rPr>
              <a:t>втор стиліне сүйене отырып, өз бетінше шығармашылық жұмыс жасайды.   </a:t>
            </a:r>
            <a:endParaRPr b="0" lang="ru-RU" sz="2400" strike="noStrike" u="none">
              <a:solidFill>
                <a:srgbClr val="000000"/>
              </a:solidFill>
              <a:uFillTx/>
              <a:latin typeface="Calibri"/>
            </a:endParaRPr>
          </a:p>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457200" indent="-457200">
              <a:lnSpc>
                <a:spcPct val="100000"/>
              </a:lnSpc>
              <a:buClr>
                <a:srgbClr val="2e75b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457200" indent="-457200">
              <a:lnSpc>
                <a:spcPct val="100000"/>
              </a:lnSpc>
              <a:buClr>
                <a:srgbClr val="2e75b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cxnSp>
        <p:nvCxnSpPr>
          <p:cNvPr id="30" name="Google Shape;77;p1"/>
          <p:cNvCxnSpPr/>
          <p:nvPr/>
        </p:nvCxnSpPr>
        <p:spPr>
          <a:xfrm>
            <a:off x="212400" y="6621120"/>
            <a:ext cx="11729160" cy="26280"/>
          </a:xfrm>
          <a:prstGeom prst="straightConnector1">
            <a:avLst/>
          </a:prstGeom>
          <a:ln w="57240">
            <a:solidFill>
              <a:srgbClr val="33cccc"/>
            </a:solidFill>
            <a:miter/>
          </a:ln>
        </p:spPr>
      </p:cxnSp>
      <p:cxnSp>
        <p:nvCxnSpPr>
          <p:cNvPr id="31" name="Google Shape;78;p1"/>
          <p:cNvCxnSpPr/>
          <p:nvPr/>
        </p:nvCxnSpPr>
        <p:spPr>
          <a:xfrm>
            <a:off x="757080" y="6364080"/>
            <a:ext cx="10694160" cy="37080"/>
          </a:xfrm>
          <a:prstGeom prst="straightConnector1">
            <a:avLst/>
          </a:prstGeom>
          <a:ln w="38160">
            <a:solidFill>
              <a:srgbClr val="4472c4"/>
            </a:solidFill>
            <a:miter/>
          </a:ln>
        </p:spPr>
      </p:cxnSp>
      <p:sp>
        <p:nvSpPr>
          <p:cNvPr id="3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3"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Бағалау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4" name="Рисунок 48" descr=""/>
          <p:cNvPicPr/>
          <p:nvPr/>
        </p:nvPicPr>
        <p:blipFill>
          <a:blip r:embed="rId1"/>
          <a:stretch/>
        </p:blipFill>
        <p:spPr>
          <a:xfrm>
            <a:off x="652320" y="7978680"/>
            <a:ext cx="200160" cy="203400"/>
          </a:xfrm>
          <a:prstGeom prst="rect">
            <a:avLst/>
          </a:prstGeom>
          <a:ln w="0">
            <a:noFill/>
          </a:ln>
        </p:spPr>
      </p:pic>
      <p:sp>
        <p:nvSpPr>
          <p:cNvPr id="35"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2400" strike="noStrike" u="none">
                <a:solidFill>
                  <a:srgbClr val="ffffff"/>
                </a:solidFill>
                <a:uFillTx/>
                <a:latin typeface="Tahoma"/>
                <a:ea typeface="Tahoma"/>
              </a:rPr>
              <a:t> </a:t>
            </a:r>
            <a:r>
              <a:rPr b="1" lang="kk-KZ" sz="2400" strike="noStrike" u="none">
                <a:solidFill>
                  <a:srgbClr val="ffffff"/>
                </a:solidFill>
                <a:uFillTx/>
                <a:latin typeface="Tahoma"/>
                <a:ea typeface="Tahoma"/>
              </a:rPr>
              <a:t>Таным көкжиегі</a:t>
            </a:r>
            <a:endParaRPr b="0" lang="ru-RU" sz="2400" strike="noStrike" u="none">
              <a:solidFill>
                <a:srgbClr val="000000"/>
              </a:solidFill>
              <a:uFillTx/>
              <a:latin typeface="Calibri"/>
            </a:endParaRPr>
          </a:p>
        </p:txBody>
      </p:sp>
      <p:sp>
        <p:nvSpPr>
          <p:cNvPr id="3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8" name="Google Shape;77;p1"/>
          <p:cNvCxnSpPr/>
          <p:nvPr/>
        </p:nvCxnSpPr>
        <p:spPr>
          <a:xfrm>
            <a:off x="212400" y="6621120"/>
            <a:ext cx="11729160" cy="26280"/>
          </a:xfrm>
          <a:prstGeom prst="straightConnector1">
            <a:avLst/>
          </a:prstGeom>
          <a:ln w="57240">
            <a:solidFill>
              <a:srgbClr val="33cccc"/>
            </a:solidFill>
            <a:miter/>
          </a:ln>
        </p:spPr>
      </p:cxnSp>
      <p:cxnSp>
        <p:nvCxnSpPr>
          <p:cNvPr id="39" name="Google Shape;78;p1"/>
          <p:cNvCxnSpPr/>
          <p:nvPr/>
        </p:nvCxnSpPr>
        <p:spPr>
          <a:xfrm>
            <a:off x="757080" y="6364080"/>
            <a:ext cx="10694160" cy="37080"/>
          </a:xfrm>
          <a:prstGeom prst="straightConnector1">
            <a:avLst/>
          </a:prstGeom>
          <a:ln w="38160">
            <a:solidFill>
              <a:srgbClr val="4472c4"/>
            </a:solidFill>
            <a:miter/>
          </a:ln>
        </p:spPr>
      </p:cxnSp>
      <p:graphicFrame>
        <p:nvGraphicFramePr>
          <p:cNvPr id="40" name=""/>
          <p:cNvGraphicFramePr/>
          <p:nvPr/>
        </p:nvGraphicFramePr>
        <p:xfrm>
          <a:off x="852480" y="1865160"/>
          <a:ext cx="8686800" cy="2908440"/>
        </p:xfrm>
        <a:graphic>
          <a:graphicData uri="http://schemas.openxmlformats.org/drawingml/2006/table">
            <a:tbl>
              <a:tblPr/>
              <a:tblGrid>
                <a:gridCol w="8686800"/>
              </a:tblGrid>
              <a:tr h="9457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Автор стилі</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4472c4"/>
                    </a:solidFill>
                  </a:tcPr>
                </a:tc>
              </a:tr>
              <a:tr h="22266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Автор немесе қаламгер стилі дегеніміз – қаламгердің жазу мәнері, ой түйінін ашу тәсілі, образдар жүйесінің тұрақты бірлігі.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Жеке жазушының сөз мәнері (даралық стилі).</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cfd5ea"/>
                    </a:solidFill>
                  </a:tcPr>
                </a:tc>
              </a:tr>
            </a:tbl>
          </a:graphicData>
        </a:graphic>
      </p:graphicFrame>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1" name="Рисунок 48" descr=""/>
          <p:cNvPicPr/>
          <p:nvPr/>
        </p:nvPicPr>
        <p:blipFill>
          <a:blip r:embed="rId1"/>
          <a:stretch/>
        </p:blipFill>
        <p:spPr>
          <a:xfrm>
            <a:off x="652320" y="7978680"/>
            <a:ext cx="200160" cy="203400"/>
          </a:xfrm>
          <a:prstGeom prst="rect">
            <a:avLst/>
          </a:prstGeom>
          <a:ln w="0">
            <a:noFill/>
          </a:ln>
        </p:spPr>
      </p:pic>
      <p:sp>
        <p:nvSpPr>
          <p:cNvPr id="42"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ahoma"/>
              </a:rPr>
              <a:t> </a:t>
            </a:r>
            <a:r>
              <a:rPr b="1" lang="kk-KZ" sz="2000" strike="noStrike" u="none">
                <a:solidFill>
                  <a:srgbClr val="ffffff"/>
                </a:solidFill>
                <a:uFillTx/>
                <a:latin typeface="Times New Roman"/>
                <a:ea typeface="Tahoma"/>
              </a:rPr>
              <a:t>1-тапсырма.</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ffffff"/>
                </a:solidFill>
                <a:uFillTx/>
                <a:latin typeface="Times New Roman"/>
                <a:ea typeface="Tahoma"/>
              </a:rPr>
              <a:t> </a:t>
            </a:r>
            <a:r>
              <a:rPr b="1" i="1" lang="kk-KZ" sz="2000" strike="noStrike" u="none">
                <a:solidFill>
                  <a:srgbClr val="ffffff"/>
                </a:solidFill>
                <a:uFillTx/>
                <a:latin typeface="Times New Roman"/>
                <a:ea typeface="Tahoma"/>
              </a:rPr>
              <a:t>Берілген үзіндіден оқиғаға  тірек болған сөзді тауып түсіндіріңіз. Әбдірахманның сол кездегі беделі,    абыройы,  қызметі туралы  автор қалай суреттеген? Дәлел келтіріңіз.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4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45" name="Google Shape;77;p1"/>
          <p:cNvCxnSpPr/>
          <p:nvPr/>
        </p:nvCxnSpPr>
        <p:spPr>
          <a:xfrm>
            <a:off x="212400" y="6621120"/>
            <a:ext cx="11729160" cy="26280"/>
          </a:xfrm>
          <a:prstGeom prst="straightConnector1">
            <a:avLst/>
          </a:prstGeom>
          <a:ln w="57240">
            <a:solidFill>
              <a:srgbClr val="33cccc"/>
            </a:solidFill>
            <a:miter/>
          </a:ln>
        </p:spPr>
      </p:cxnSp>
      <p:cxnSp>
        <p:nvCxnSpPr>
          <p:cNvPr id="46" name="Google Shape;78;p1"/>
          <p:cNvCxnSpPr/>
          <p:nvPr/>
        </p:nvCxnSpPr>
        <p:spPr>
          <a:xfrm>
            <a:off x="757080" y="6364080"/>
            <a:ext cx="10694160" cy="37080"/>
          </a:xfrm>
          <a:prstGeom prst="straightConnector1">
            <a:avLst/>
          </a:prstGeom>
          <a:ln w="38160">
            <a:solidFill>
              <a:srgbClr val="4472c4"/>
            </a:solidFill>
            <a:miter/>
          </a:ln>
        </p:spPr>
      </p:cxnSp>
      <p:sp>
        <p:nvSpPr>
          <p:cNvPr id="47" name="Прямоугольник 1"/>
          <p:cNvSpPr/>
          <p:nvPr/>
        </p:nvSpPr>
        <p:spPr>
          <a:xfrm>
            <a:off x="519120" y="1370160"/>
            <a:ext cx="11557080" cy="2654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f4e79"/>
                </a:solidFill>
                <a:uFillTx/>
                <a:latin typeface="Times New Roman"/>
                <a:ea typeface="Times New Roman"/>
              </a:rPr>
              <a:t>Мынау аттан түсіп жатқан кім?- деді Шұға.</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f4e79"/>
                </a:solidFill>
                <a:uFillTx/>
                <a:latin typeface="Times New Roman"/>
                <a:ea typeface="Times New Roman"/>
              </a:rPr>
              <a:t>Әбдірахман ғой.</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f4e79"/>
                </a:solidFill>
                <a:uFillTx/>
                <a:latin typeface="Times New Roman"/>
                <a:ea typeface="Times New Roman"/>
              </a:rPr>
              <a:t>Әбдірахманың кім?</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f4e79"/>
                </a:solidFill>
                <a:uFillTx/>
                <a:latin typeface="Times New Roman"/>
                <a:ea typeface="Times New Roman"/>
              </a:rPr>
              <a:t>Қазақбайдың баласы.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f4e79"/>
                </a:solidFill>
                <a:uFillTx/>
                <a:latin typeface="Times New Roman"/>
                <a:ea typeface="Times New Roman"/>
              </a:rPr>
              <a:t>Ия, әлгі учитель баласы ма?</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f4e79"/>
                </a:solidFill>
                <a:uFillTx/>
                <a:latin typeface="Times New Roman"/>
                <a:ea typeface="Times New Roman"/>
              </a:rPr>
              <a:t>Ия</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f4e79"/>
                </a:solidFill>
                <a:uFillTx/>
                <a:latin typeface="Times New Roman"/>
                <a:ea typeface="Times New Roman"/>
              </a:rPr>
              <a:t>Жап-жас жігіт екен ғой,- деп бірер қарайды да, Шұға  отауға кіріп кетеді. </a:t>
            </a:r>
            <a:endParaRPr b="0" lang="ru-RU" sz="2400" strike="noStrike" u="none">
              <a:solidFill>
                <a:srgbClr val="000000"/>
              </a:solidFill>
              <a:uFillTx/>
              <a:latin typeface="Calibri"/>
            </a:endParaRPr>
          </a:p>
        </p:txBody>
      </p:sp>
      <p:sp>
        <p:nvSpPr>
          <p:cNvPr id="48" name="Прямоугольник 1"/>
          <p:cNvSpPr/>
          <p:nvPr/>
        </p:nvSpPr>
        <p:spPr>
          <a:xfrm>
            <a:off x="3529080" y="4635360"/>
            <a:ext cx="6095880" cy="10087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44546a"/>
                </a:solidFill>
                <a:uFillTx/>
                <a:latin typeface="Times New Roman"/>
                <a:ea typeface="Calibri"/>
              </a:rPr>
              <a:t>Дескриптор:</a:t>
            </a:r>
            <a:endParaRPr b="0" lang="ru-RU" sz="2000" strike="noStrike" u="none">
              <a:solidFill>
                <a:srgbClr val="000000"/>
              </a:solidFill>
              <a:uFillTx/>
              <a:latin typeface="Calibri"/>
            </a:endParaRPr>
          </a:p>
          <a:p>
            <a:pPr algn="just">
              <a:lnSpc>
                <a:spcPct val="100000"/>
              </a:lnSpc>
              <a:buClr>
                <a:srgbClr val="44546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44546a"/>
                </a:solidFill>
                <a:uFillTx/>
                <a:latin typeface="Times New Roman"/>
                <a:ea typeface="Calibri"/>
              </a:rPr>
              <a:t>Диалогтен автор стилін анықтайды;  </a:t>
            </a:r>
            <a:endParaRPr b="0" lang="ru-RU" sz="2000" strike="noStrike" u="none">
              <a:solidFill>
                <a:srgbClr val="000000"/>
              </a:solidFill>
              <a:uFillTx/>
              <a:latin typeface="Calibri"/>
            </a:endParaRPr>
          </a:p>
          <a:p>
            <a:pPr algn="just">
              <a:lnSpc>
                <a:spcPct val="100000"/>
              </a:lnSpc>
              <a:buClr>
                <a:srgbClr val="44546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44546a"/>
                </a:solidFill>
                <a:uFillTx/>
                <a:latin typeface="Times New Roman"/>
                <a:ea typeface="Calibri"/>
              </a:rPr>
              <a:t>Шығармадан үзінді тауып, дәлел келтіреді</a:t>
            </a:r>
            <a:r>
              <a:rPr b="1" lang="ru-RU" sz="1800" strike="noStrike" u="none">
                <a:solidFill>
                  <a:srgbClr val="44546a"/>
                </a:solidFill>
                <a:uFillTx/>
                <a:latin typeface="Times New Roman"/>
                <a:ea typeface="Calibri"/>
              </a:rPr>
              <a:t>.</a:t>
            </a:r>
            <a:endParaRPr b="0" lang="ru-RU" sz="18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9" name="Рисунок 48" descr=""/>
          <p:cNvPicPr/>
          <p:nvPr/>
        </p:nvPicPr>
        <p:blipFill>
          <a:blip r:embed="rId1"/>
          <a:stretch/>
        </p:blipFill>
        <p:spPr>
          <a:xfrm>
            <a:off x="652320" y="7978680"/>
            <a:ext cx="200160" cy="203400"/>
          </a:xfrm>
          <a:prstGeom prst="rect">
            <a:avLst/>
          </a:prstGeom>
          <a:ln w="0">
            <a:noFill/>
          </a:ln>
        </p:spPr>
      </p:pic>
      <p:sp>
        <p:nvSpPr>
          <p:cNvPr id="50"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2400" strike="noStrike" u="none">
                <a:solidFill>
                  <a:srgbClr val="ffffff"/>
                </a:solidFill>
                <a:uFillTx/>
                <a:latin typeface="Tahoma"/>
                <a:ea typeface="Tahoma"/>
              </a:rPr>
              <a:t>Жауабы:</a:t>
            </a:r>
            <a:endParaRPr b="0" lang="ru-RU" sz="2400" strike="noStrike" u="none">
              <a:solidFill>
                <a:srgbClr val="000000"/>
              </a:solidFill>
              <a:uFillTx/>
              <a:latin typeface="Calibri"/>
            </a:endParaRPr>
          </a:p>
        </p:txBody>
      </p:sp>
      <p:sp>
        <p:nvSpPr>
          <p:cNvPr id="5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53" name="Google Shape;77;p1"/>
          <p:cNvCxnSpPr/>
          <p:nvPr/>
        </p:nvCxnSpPr>
        <p:spPr>
          <a:xfrm>
            <a:off x="212400" y="6621120"/>
            <a:ext cx="11729160" cy="26280"/>
          </a:xfrm>
          <a:prstGeom prst="straightConnector1">
            <a:avLst/>
          </a:prstGeom>
          <a:ln w="57240">
            <a:solidFill>
              <a:srgbClr val="33cccc"/>
            </a:solidFill>
            <a:miter/>
          </a:ln>
        </p:spPr>
      </p:cxnSp>
      <p:cxnSp>
        <p:nvCxnSpPr>
          <p:cNvPr id="54" name="Google Shape;78;p1"/>
          <p:cNvCxnSpPr/>
          <p:nvPr/>
        </p:nvCxnSpPr>
        <p:spPr>
          <a:xfrm>
            <a:off x="757080" y="6364080"/>
            <a:ext cx="10694160" cy="37080"/>
          </a:xfrm>
          <a:prstGeom prst="straightConnector1">
            <a:avLst/>
          </a:prstGeom>
          <a:ln w="38160">
            <a:solidFill>
              <a:srgbClr val="4472c4"/>
            </a:solidFill>
            <a:miter/>
          </a:ln>
        </p:spPr>
      </p:cxnSp>
      <p:sp>
        <p:nvSpPr>
          <p:cNvPr id="55" name="Прямоугольник 1"/>
          <p:cNvSpPr/>
          <p:nvPr/>
        </p:nvSpPr>
        <p:spPr>
          <a:xfrm>
            <a:off x="519120" y="1332000"/>
            <a:ext cx="115570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0000"/>
                </a:solidFill>
                <a:uFillTx/>
                <a:latin typeface="Tahoma"/>
                <a:ea typeface="Tahoma"/>
              </a:rPr>
              <a:t> </a:t>
            </a:r>
            <a:endParaRPr b="0" lang="ru-RU" sz="2000" strike="noStrike" u="none">
              <a:solidFill>
                <a:srgbClr val="000000"/>
              </a:solidFill>
              <a:uFillTx/>
              <a:latin typeface="Calibri"/>
            </a:endParaRPr>
          </a:p>
        </p:txBody>
      </p:sp>
      <p:sp>
        <p:nvSpPr>
          <p:cNvPr id="56" name="Прямоугольник 1"/>
          <p:cNvSpPr/>
          <p:nvPr/>
        </p:nvSpPr>
        <p:spPr>
          <a:xfrm>
            <a:off x="669960" y="1636560"/>
            <a:ext cx="10871280" cy="33858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44546a"/>
                </a:solidFill>
                <a:uFillTx/>
                <a:latin typeface="Times New Roman"/>
                <a:ea typeface="Times New Roman"/>
              </a:rPr>
              <a:t>	</a:t>
            </a:r>
            <a:r>
              <a:rPr b="1" lang="ru-RU" sz="2400" strike="noStrike" u="none">
                <a:solidFill>
                  <a:srgbClr val="44546a"/>
                </a:solidFill>
                <a:uFillTx/>
                <a:latin typeface="Times New Roman"/>
                <a:ea typeface="Times New Roman"/>
              </a:rPr>
              <a:t>Сіз білмейсіз ғой... бізбен ағайын, жасы менімен түйдей құрдас Әбдірахман деген болды. Жасында болыстың үйінде бұзау бағып өсіпті. Ол уақытта болыстың үйінде ауылнай учитель болатын. Балалармен араласып жүріп учительден оқып, төрт жылдан соң мектепті бітіріп шығыпты. Әбдірахман өзі айтатын: «күндіз қозы мен бұзау бағам, кешке келгенімде, учитель бір шын мұсылман жігіт еді, «байлардың балаларынан да маған сенің окығаның керек қой» деп түннің бір талайына дейін оқытушы еді. Ақырында сол учительдің тырысуының арқасында мектепті бітірдім... Менің учительге бітіре алмастық борышым бар», - деді.</a:t>
            </a:r>
            <a:endParaRPr b="0" lang="ru-RU" sz="24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7" name="Рисунок 48" descr=""/>
          <p:cNvPicPr/>
          <p:nvPr/>
        </p:nvPicPr>
        <p:blipFill>
          <a:blip r:embed="rId1"/>
          <a:stretch/>
        </p:blipFill>
        <p:spPr>
          <a:xfrm>
            <a:off x="652320" y="7978680"/>
            <a:ext cx="200160" cy="203400"/>
          </a:xfrm>
          <a:prstGeom prst="rect">
            <a:avLst/>
          </a:prstGeom>
          <a:ln w="0">
            <a:noFill/>
          </a:ln>
        </p:spPr>
      </p:pic>
      <p:sp>
        <p:nvSpPr>
          <p:cNvPr id="58"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ahoma"/>
              </a:rPr>
              <a:t> </a:t>
            </a:r>
            <a:r>
              <a:rPr b="1" lang="kk-KZ" sz="2000" strike="noStrike" u="none">
                <a:solidFill>
                  <a:srgbClr val="ffffff"/>
                </a:solidFill>
                <a:uFillTx/>
                <a:latin typeface="Times New Roman"/>
                <a:ea typeface="Tahoma"/>
              </a:rPr>
              <a:t>2-тапсырма.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ahoma"/>
              </a:rPr>
              <a:t> </a:t>
            </a:r>
            <a:r>
              <a:rPr b="1" lang="kk-KZ" sz="2000" strike="noStrike" u="none">
                <a:solidFill>
                  <a:srgbClr val="ffffff"/>
                </a:solidFill>
                <a:uFillTx/>
                <a:latin typeface="Times New Roman"/>
                <a:ea typeface="Calibri"/>
              </a:rPr>
              <a:t>Берілген үзіндіні басшылыққа алып, шығармашылығыңызды дамытып, өз ойыңызбен түсіндіріңіз.</a:t>
            </a:r>
            <a:endParaRPr b="0" lang="ru-RU" sz="2000" strike="noStrike" u="none">
              <a:solidFill>
                <a:srgbClr val="000000"/>
              </a:solidFill>
              <a:uFillTx/>
              <a:latin typeface="Calibri"/>
            </a:endParaRPr>
          </a:p>
        </p:txBody>
      </p:sp>
      <p:sp>
        <p:nvSpPr>
          <p:cNvPr id="5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1" name="Google Shape;77;p1"/>
          <p:cNvCxnSpPr/>
          <p:nvPr/>
        </p:nvCxnSpPr>
        <p:spPr>
          <a:xfrm>
            <a:off x="212400" y="6621120"/>
            <a:ext cx="11729160" cy="26280"/>
          </a:xfrm>
          <a:prstGeom prst="straightConnector1">
            <a:avLst/>
          </a:prstGeom>
          <a:ln w="57240">
            <a:solidFill>
              <a:srgbClr val="33cccc"/>
            </a:solidFill>
            <a:miter/>
          </a:ln>
        </p:spPr>
      </p:cxnSp>
      <p:cxnSp>
        <p:nvCxnSpPr>
          <p:cNvPr id="62" name="Google Shape;78;p1"/>
          <p:cNvCxnSpPr/>
          <p:nvPr/>
        </p:nvCxnSpPr>
        <p:spPr>
          <a:xfrm>
            <a:off x="757080" y="6364080"/>
            <a:ext cx="10694160" cy="37080"/>
          </a:xfrm>
          <a:prstGeom prst="straightConnector1">
            <a:avLst/>
          </a:prstGeom>
          <a:ln w="38160">
            <a:solidFill>
              <a:srgbClr val="4472c4"/>
            </a:solidFill>
            <a:miter/>
          </a:ln>
        </p:spPr>
      </p:cxnSp>
      <p:graphicFrame>
        <p:nvGraphicFramePr>
          <p:cNvPr id="63" name=""/>
          <p:cNvGraphicFramePr/>
          <p:nvPr/>
        </p:nvGraphicFramePr>
        <p:xfrm>
          <a:off x="976320" y="1184400"/>
          <a:ext cx="9118440" cy="3352680"/>
        </p:xfrm>
        <a:graphic>
          <a:graphicData uri="http://schemas.openxmlformats.org/drawingml/2006/table">
            <a:tbl>
              <a:tblPr/>
              <a:tblGrid>
                <a:gridCol w="5011560"/>
                <a:gridCol w="4106880"/>
              </a:tblGrid>
              <a:tr h="947880">
                <a:tc>
                  <a:txBody>
                    <a:bodyPr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Үзінді</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4472c4"/>
                    </a:solidFill>
                  </a:tcPr>
                </a:tc>
                <a:tc>
                  <a:txBody>
                    <a:bodyPr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Өз ойыңызбен түсіндіріңіз</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4472c4"/>
                    </a:solidFill>
                  </a:tcPr>
                </a:tc>
              </a:tr>
              <a:tr h="2562840">
                <a:tc>
                  <a:txBody>
                    <a:bodyPr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Менің астымда жортақылау тапал торы ат; жүргіштеу. Ер-тоқымым ескілеу, байлардың малға мінетін ер-тоқымы.</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r>
                        <a:rPr b="0" lang="ru-RU" sz="1800" strike="noStrike" u="none">
                          <a:solidFill>
                            <a:srgbClr val="000000"/>
                          </a:solidFill>
                          <a:uFillTx/>
                          <a:latin typeface="Times New Roman"/>
                          <a:ea typeface="Times New Roman"/>
                        </a:rPr>
                        <a:t> Жолдасым отыз-кырықтардың шамасындағы жер ортасы адам, сиректеу сақал,мұрты бар; кара бұжыр, күлімсіреп дөңгеленіп тұрған қара кезді, …Астында қойшылар мінген қаракер бесті, үсті-үстіне ұрып отырмаса кейін қалып қала береді.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cfd5ea"/>
                    </a:solidFill>
                  </a:tcPr>
                </a:tc>
                <a:tc>
                  <a:txBody>
                    <a:bodyPr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cfd5ea"/>
                    </a:solidFill>
                  </a:tcPr>
                </a:tc>
              </a:tr>
            </a:tbl>
          </a:graphicData>
        </a:graphic>
      </p:graphicFrame>
      <p:sp>
        <p:nvSpPr>
          <p:cNvPr id="64" name="Прямоугольник 2"/>
          <p:cNvSpPr/>
          <p:nvPr/>
        </p:nvSpPr>
        <p:spPr>
          <a:xfrm>
            <a:off x="5049720" y="5075280"/>
            <a:ext cx="6096240" cy="642600"/>
          </a:xfrm>
          <a:prstGeom prst="rect">
            <a:avLst/>
          </a:prstGeom>
          <a:noFill/>
          <a:ln w="0">
            <a:noFill/>
          </a:ln>
        </p:spPr>
        <p:style>
          <a:lnRef idx="0"/>
          <a:fillRef idx="0"/>
          <a:effectRef idx="0"/>
          <a:fontRef idx="minor"/>
        </p:style>
        <p:txBody>
          <a:bodyPr lIns="90000" rIns="90000" tIns="46800" bIns="46800" anchor="t">
            <a:spAutoFit/>
          </a:bodyPr>
          <a:p>
            <a:pPr marL="343080" indent="-343080" algn="just">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Calibri"/>
              </a:rPr>
              <a:t>автордың жазу стиліне баға береді;  </a:t>
            </a:r>
            <a:endParaRPr b="0" lang="ru-RU" sz="1800" strike="noStrike" u="none">
              <a:solidFill>
                <a:srgbClr val="000000"/>
              </a:solidFill>
              <a:uFillTx/>
              <a:latin typeface="Calibri"/>
            </a:endParaRPr>
          </a:p>
          <a:p>
            <a:pPr marL="343080" indent="-343080" algn="just">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автор стиліне сай өз ойын білдіреді.</a:t>
            </a:r>
            <a:endParaRPr b="0" lang="ru-RU" sz="1800" strike="noStrike" u="none">
              <a:solidFill>
                <a:srgbClr val="000000"/>
              </a:solidFill>
              <a:uFillTx/>
              <a:latin typeface="Calibri"/>
            </a:endParaRPr>
          </a:p>
        </p:txBody>
      </p:sp>
      <p:sp>
        <p:nvSpPr>
          <p:cNvPr id="65" name="Прямоугольник 3"/>
          <p:cNvSpPr/>
          <p:nvPr/>
        </p:nvSpPr>
        <p:spPr>
          <a:xfrm>
            <a:off x="4953240" y="4662360"/>
            <a:ext cx="149292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Дескриптор:</a:t>
            </a:r>
            <a:endParaRPr b="0" lang="ru-RU" sz="18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6" name="Рисунок 48" descr=""/>
          <p:cNvPicPr/>
          <p:nvPr/>
        </p:nvPicPr>
        <p:blipFill>
          <a:blip r:embed="rId1"/>
          <a:stretch/>
        </p:blipFill>
        <p:spPr>
          <a:xfrm>
            <a:off x="652320" y="7978680"/>
            <a:ext cx="200160" cy="203400"/>
          </a:xfrm>
          <a:prstGeom prst="rect">
            <a:avLst/>
          </a:prstGeom>
          <a:ln w="0">
            <a:noFill/>
          </a:ln>
        </p:spPr>
      </p:pic>
      <p:sp>
        <p:nvSpPr>
          <p:cNvPr id="67" name="object 2"/>
          <p:cNvSpPr/>
          <p:nvPr/>
        </p:nvSpPr>
        <p:spPr>
          <a:xfrm>
            <a:off x="1440" y="-12600"/>
            <a:ext cx="12190680" cy="76680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ahoma"/>
              </a:rPr>
              <a:t>   </a:t>
            </a:r>
            <a:r>
              <a:rPr b="1" lang="kk-KZ" sz="2800" strike="noStrike" u="none">
                <a:solidFill>
                  <a:srgbClr val="ffffff"/>
                </a:solidFill>
                <a:uFillTx/>
                <a:latin typeface="Times New Roman"/>
                <a:ea typeface="Tahoma"/>
              </a:rPr>
              <a:t>Жауабы:</a:t>
            </a:r>
            <a:endParaRPr b="0" lang="ru-RU" sz="2800" strike="noStrike" u="none">
              <a:solidFill>
                <a:srgbClr val="000000"/>
              </a:solidFill>
              <a:uFillTx/>
              <a:latin typeface="Calibri"/>
            </a:endParaRPr>
          </a:p>
        </p:txBody>
      </p:sp>
      <p:sp>
        <p:nvSpPr>
          <p:cNvPr id="6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70" name="Google Shape;77;p1"/>
          <p:cNvCxnSpPr/>
          <p:nvPr/>
        </p:nvCxnSpPr>
        <p:spPr>
          <a:xfrm>
            <a:off x="212400" y="6621120"/>
            <a:ext cx="11729160" cy="26280"/>
          </a:xfrm>
          <a:prstGeom prst="straightConnector1">
            <a:avLst/>
          </a:prstGeom>
          <a:ln w="57240">
            <a:solidFill>
              <a:srgbClr val="33cccc"/>
            </a:solidFill>
            <a:miter/>
          </a:ln>
        </p:spPr>
      </p:cxnSp>
      <p:cxnSp>
        <p:nvCxnSpPr>
          <p:cNvPr id="71" name="Google Shape;78;p1"/>
          <p:cNvCxnSpPr/>
          <p:nvPr/>
        </p:nvCxnSpPr>
        <p:spPr>
          <a:xfrm>
            <a:off x="757080" y="6364080"/>
            <a:ext cx="10694160" cy="37080"/>
          </a:xfrm>
          <a:prstGeom prst="straightConnector1">
            <a:avLst/>
          </a:prstGeom>
          <a:ln w="38160">
            <a:solidFill>
              <a:srgbClr val="4472c4"/>
            </a:solidFill>
            <a:miter/>
          </a:ln>
        </p:spPr>
      </p:cxnSp>
      <p:graphicFrame>
        <p:nvGraphicFramePr>
          <p:cNvPr id="72" name=""/>
          <p:cNvGraphicFramePr/>
          <p:nvPr/>
        </p:nvGraphicFramePr>
        <p:xfrm>
          <a:off x="976320" y="1184400"/>
          <a:ext cx="9118440" cy="4449600"/>
        </p:xfrm>
        <a:graphic>
          <a:graphicData uri="http://schemas.openxmlformats.org/drawingml/2006/table">
            <a:tbl>
              <a:tblPr/>
              <a:tblGrid>
                <a:gridCol w="5011560"/>
                <a:gridCol w="4106880"/>
              </a:tblGrid>
              <a:tr h="9457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Үзінді</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4472c4"/>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Өз ойыңызбен түсіндіріңіз</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4472c4"/>
                    </a:solidFill>
                  </a:tcPr>
                </a:tc>
              </a:tr>
              <a:tr h="3657960">
                <a:tc>
                  <a:txBody>
                    <a:bodyPr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Менің астымда жортақылау тапал торы ат; жүргіштеу. Ер-тоқымым ескілеу, байлардың малға мінетін ер-тоқымы.</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r>
                        <a:rPr b="0" lang="ru-RU" sz="1800" strike="noStrike" u="none">
                          <a:solidFill>
                            <a:srgbClr val="000000"/>
                          </a:solidFill>
                          <a:uFillTx/>
                          <a:latin typeface="Times New Roman"/>
                          <a:ea typeface="Times New Roman"/>
                        </a:rPr>
                        <a:t> Жолдасым отыз-кырықтардың шамасындағы жер ортасы адам, сиректеу сақал,мұрты бар; кара бұжыр, күлімсіреп дөңгеленіп тұрған қара кезді, …Астында қойшылар мінген қаракер бесті, үсті-үстіне ұрып отырмаса кейін қалып қала береді.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cfd5ea"/>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Бейімбет пен жолдасы – Қасымжан ауылдан шығып, келесі бір ауылды бетке алады. Кең даланың табиғатын суреттейді. Қасындағы жолдасының аты малшылардың малға мінетін аты болған соң кейін қалып қоя береді. Жол қысқарсын деген мақсатпен жолдасы «Шұғаның белгісі» туралы сөз қозғайды. Автор өзі мен жанындағы жолдасын айтып, өзінің жол үстінде сапарлап бара жатқанынан хабар береді.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cfd5ea"/>
                    </a:solidFill>
                  </a:tcPr>
                </a:tc>
              </a:tr>
            </a:tbl>
          </a:graphicData>
        </a:graphic>
      </p:graphicFrame>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3" name="Рисунок 48" descr=""/>
          <p:cNvPicPr/>
          <p:nvPr/>
        </p:nvPicPr>
        <p:blipFill>
          <a:blip r:embed="rId1"/>
          <a:stretch/>
        </p:blipFill>
        <p:spPr>
          <a:xfrm>
            <a:off x="652320" y="7978680"/>
            <a:ext cx="200160" cy="203400"/>
          </a:xfrm>
          <a:prstGeom prst="rect">
            <a:avLst/>
          </a:prstGeom>
          <a:ln w="0">
            <a:noFill/>
          </a:ln>
        </p:spPr>
      </p:pic>
      <p:sp>
        <p:nvSpPr>
          <p:cNvPr id="74"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7030a0"/>
                </a:solidFill>
                <a:uFillTx/>
                <a:latin typeface="Tahoma"/>
                <a:ea typeface="Tahoma"/>
              </a:rPr>
              <a:t> </a:t>
            </a:r>
            <a:r>
              <a:rPr b="1" lang="kk-KZ" sz="2000" strike="noStrike" u="none">
                <a:solidFill>
                  <a:srgbClr val="ffffff"/>
                </a:solidFill>
                <a:uFillTx/>
                <a:latin typeface="Times New Roman"/>
                <a:ea typeface="Tahoma"/>
              </a:rPr>
              <a:t>3-тапсырма.</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ahoma"/>
              </a:rPr>
              <a:t> </a:t>
            </a:r>
            <a:r>
              <a:rPr b="1" lang="kk-KZ" sz="2000" strike="noStrike" u="none">
                <a:solidFill>
                  <a:srgbClr val="ffffff"/>
                </a:solidFill>
                <a:uFillTx/>
                <a:latin typeface="Times New Roman"/>
                <a:ea typeface="Tahoma"/>
              </a:rPr>
              <a:t>Шығармадан түсінігімізді қалыптастырып, 5 жолды өлең әдісін пайдаланып тапсырманы орындаңыз.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7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77" name="Google Shape;77;p1"/>
          <p:cNvCxnSpPr/>
          <p:nvPr/>
        </p:nvCxnSpPr>
        <p:spPr>
          <a:xfrm>
            <a:off x="212400" y="6621120"/>
            <a:ext cx="11729160" cy="26280"/>
          </a:xfrm>
          <a:prstGeom prst="straightConnector1">
            <a:avLst/>
          </a:prstGeom>
          <a:ln w="57240">
            <a:solidFill>
              <a:srgbClr val="33cccc"/>
            </a:solidFill>
            <a:miter/>
          </a:ln>
        </p:spPr>
      </p:cxnSp>
      <p:cxnSp>
        <p:nvCxnSpPr>
          <p:cNvPr id="78" name="Google Shape;78;p1"/>
          <p:cNvCxnSpPr/>
          <p:nvPr/>
        </p:nvCxnSpPr>
        <p:spPr>
          <a:xfrm>
            <a:off x="757080" y="6364080"/>
            <a:ext cx="10694160" cy="37080"/>
          </a:xfrm>
          <a:prstGeom prst="straightConnector1">
            <a:avLst/>
          </a:prstGeom>
          <a:ln w="38160">
            <a:solidFill>
              <a:srgbClr val="4472c4"/>
            </a:solidFill>
            <a:miter/>
          </a:ln>
        </p:spPr>
      </p:cxnSp>
      <p:sp>
        <p:nvSpPr>
          <p:cNvPr id="79" name="Прямоугольник 1"/>
          <p:cNvSpPr/>
          <p:nvPr/>
        </p:nvSpPr>
        <p:spPr>
          <a:xfrm>
            <a:off x="519120" y="1332000"/>
            <a:ext cx="115570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0000"/>
                </a:solidFill>
                <a:uFillTx/>
                <a:latin typeface="Tahoma"/>
                <a:ea typeface="Tahoma"/>
              </a:rPr>
              <a:t> </a:t>
            </a:r>
            <a:endParaRPr b="0" lang="ru-RU" sz="2000" strike="noStrike" u="none">
              <a:solidFill>
                <a:srgbClr val="000000"/>
              </a:solidFill>
              <a:uFillTx/>
              <a:latin typeface="Calibri"/>
            </a:endParaRPr>
          </a:p>
        </p:txBody>
      </p:sp>
      <p:sp>
        <p:nvSpPr>
          <p:cNvPr id="80" name="Прямоугольник 1"/>
          <p:cNvSpPr/>
          <p:nvPr/>
        </p:nvSpPr>
        <p:spPr>
          <a:xfrm>
            <a:off x="1566720" y="1946160"/>
            <a:ext cx="9461520" cy="3082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44546a"/>
                </a:solidFill>
                <a:uFillTx/>
                <a:latin typeface="Times New Roman"/>
                <a:ea typeface="Times New Roman"/>
              </a:rPr>
              <a:t>1. Тақырыпқа қатысты бір зат есім (кім? не?):</a:t>
            </a:r>
            <a:br>
              <a:rPr sz="2800"/>
            </a:br>
            <a:r>
              <a:rPr b="1" lang="ru-RU" sz="2800" strike="noStrike" u="none">
                <a:solidFill>
                  <a:srgbClr val="44546a"/>
                </a:solidFill>
                <a:uFillTx/>
                <a:latin typeface="Times New Roman"/>
                <a:ea typeface="Times New Roman"/>
              </a:rPr>
              <a:t>2. Бірінші зат есімге қатысты екі сын есім (қандай?).</a:t>
            </a:r>
            <a:br>
              <a:rPr sz="2800"/>
            </a:br>
            <a:r>
              <a:rPr b="1" lang="ru-RU" sz="2800" strike="noStrike" u="none">
                <a:solidFill>
                  <a:srgbClr val="44546a"/>
                </a:solidFill>
                <a:uFillTx/>
                <a:latin typeface="Times New Roman"/>
                <a:ea typeface="Times New Roman"/>
              </a:rPr>
              <a:t>3. Бірінші зат есімге қатысты үш етістік                                  (не істеді/</a:t>
            </a:r>
            <a:r>
              <a:rPr b="1" lang="en-US" sz="2800" strike="noStrike" u="none">
                <a:solidFill>
                  <a:srgbClr val="44546a"/>
                </a:solidFill>
                <a:uFillTx/>
                <a:latin typeface="Times New Roman"/>
                <a:ea typeface="Times New Roman"/>
              </a:rPr>
              <a:t>i</a:t>
            </a:r>
            <a:r>
              <a:rPr b="1" lang="ru-RU" sz="2800" strike="noStrike" u="none">
                <a:solidFill>
                  <a:srgbClr val="44546a"/>
                </a:solidFill>
                <a:uFillTx/>
                <a:latin typeface="Times New Roman"/>
                <a:ea typeface="Times New Roman"/>
              </a:rPr>
              <a:t>стейді?),</a:t>
            </a:r>
            <a:br>
              <a:rPr sz="2800"/>
            </a:br>
            <a:r>
              <a:rPr b="1" lang="ru-RU" sz="2800" strike="noStrike" u="none">
                <a:solidFill>
                  <a:srgbClr val="44546a"/>
                </a:solidFill>
                <a:uFillTx/>
                <a:latin typeface="Times New Roman"/>
                <a:ea typeface="Times New Roman"/>
              </a:rPr>
              <a:t>4. Бірінші зат есіммен төрт сөзден тұратын сөйлем.</a:t>
            </a:r>
            <a:br>
              <a:rPr sz="2800"/>
            </a:br>
            <a:r>
              <a:rPr b="1" lang="ru-RU" sz="2800" strike="noStrike" u="none">
                <a:solidFill>
                  <a:srgbClr val="44546a"/>
                </a:solidFill>
                <a:uFillTx/>
                <a:latin typeface="Times New Roman"/>
                <a:ea typeface="Times New Roman"/>
              </a:rPr>
              <a:t>5. Ол - кім?</a:t>
            </a:r>
            <a:br>
              <a:rPr sz="2800"/>
            </a:br>
            <a:endParaRPr b="0" lang="ru-RU" sz="28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7356</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котен</cp:lastModifiedBy>
  <cp:lastPrinted>2020-03-24T14:36:16Z</cp:lastPrinted>
  <dcterms:modified xsi:type="dcterms:W3CDTF">2021-01-19T22:37:16Z</dcterms:modified>
  <cp:revision>523</cp:revision>
  <dc:subject/>
  <dc:title>Презентация PowerPoint</dc:title>
</cp:coreProperties>
</file>