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6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53" y="7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11CD-6C71-4AA8-A4B0-70E4AFF046F8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08A8-DECF-4D80-8B14-CB5F78903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446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11CD-6C71-4AA8-A4B0-70E4AFF046F8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08A8-DECF-4D80-8B14-CB5F78903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435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11CD-6C71-4AA8-A4B0-70E4AFF046F8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08A8-DECF-4D80-8B14-CB5F78903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241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11CD-6C71-4AA8-A4B0-70E4AFF046F8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08A8-DECF-4D80-8B14-CB5F78903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475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11CD-6C71-4AA8-A4B0-70E4AFF046F8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08A8-DECF-4D80-8B14-CB5F78903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605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11CD-6C71-4AA8-A4B0-70E4AFF046F8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08A8-DECF-4D80-8B14-CB5F78903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618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11CD-6C71-4AA8-A4B0-70E4AFF046F8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08A8-DECF-4D80-8B14-CB5F78903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212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11CD-6C71-4AA8-A4B0-70E4AFF046F8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08A8-DECF-4D80-8B14-CB5F78903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31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11CD-6C71-4AA8-A4B0-70E4AFF046F8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08A8-DECF-4D80-8B14-CB5F78903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654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11CD-6C71-4AA8-A4B0-70E4AFF046F8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08A8-DECF-4D80-8B14-CB5F78903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352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D11CD-6C71-4AA8-A4B0-70E4AFF046F8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108A8-DECF-4D80-8B14-CB5F78903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915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D11CD-6C71-4AA8-A4B0-70E4AFF046F8}" type="datetimeFigureOut">
              <a:rPr lang="ru-RU" smtClean="0"/>
              <a:t>29.10.2024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108A8-DECF-4D80-8B14-CB5F789039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74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Шаблон презентации (розовая рама и книги с пером) - презентация, доклад,  проект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32200" y="938937"/>
            <a:ext cx="81407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kk-KZ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ҚАЗАҚ ӘДЕБИЕТІ</a:t>
            </a:r>
            <a:endParaRPr lang="ru-RU" sz="5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ru-RU" sz="5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kk-KZ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-СЫНЫП</a:t>
            </a:r>
          </a:p>
          <a:p>
            <a:pPr algn="ctr">
              <a:spcBef>
                <a:spcPct val="0"/>
              </a:spcBef>
            </a:pPr>
            <a:endParaRPr lang="kk-KZ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67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0"/>
    </mc:Choice>
    <mc:Fallback xmlns="">
      <p:transition spd="slow" advTm="85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20" name="Picture 4" descr="Красивые картинки фон для презентации » Портал современных аватарок и  картинок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30"/>
            <a:ext cx="1210310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4500" y="180458"/>
            <a:ext cx="11569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  </a:t>
            </a:r>
            <a:r>
              <a:rPr lang="ru-R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7408" y="4772722"/>
            <a:ext cx="2755692" cy="199637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84450" y="216164"/>
            <a:ext cx="92138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kk-KZ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Венн диаграммасын толтыру. Шығарманың басты кейіпкерлерін қазіргі заманғы жастармен салыстырып</a:t>
            </a:r>
            <a:r>
              <a:rPr lang="kk-KZ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ұқсас жақтарына, жаңашылдығына баға беріңіз.</a:t>
            </a:r>
            <a:endParaRPr lang="ru-RU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88126" y="2302881"/>
            <a:ext cx="3547637" cy="21633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Шұға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890877" y="2325183"/>
            <a:ext cx="3612994" cy="21187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Қазіргі заманауи қыздар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674266" y="2402196"/>
            <a:ext cx="2743199" cy="19484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Әбдірахман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8937940" y="2402197"/>
            <a:ext cx="3076260" cy="19484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Қазіргі  заманауи жігіттер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76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75"/>
    </mc:Choice>
    <mc:Fallback xmlns="">
      <p:transition spd="slow" advTm="19275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Ә</a:t>
            </a:r>
            <a:endParaRPr lang="ru-RU" dirty="0"/>
          </a:p>
        </p:txBody>
      </p:sp>
      <p:pic>
        <p:nvPicPr>
          <p:cNvPr id="9220" name="Picture 4" descr="Красивые картинки фон для презентации » Портал современных аватарок и  картинок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310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4500" y="180458"/>
            <a:ext cx="115697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kk-KZ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Өзіңді тексер</a:t>
            </a:r>
          </a:p>
          <a:p>
            <a:pPr algn="ctr"/>
            <a:endParaRPr lang="ru-RU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88900" y="575193"/>
            <a:ext cx="3531423" cy="3911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Шұға </a:t>
            </a:r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махаббатқа адал, ұстамды, мейірімді, ар-ұятты бірінші орынға қоятын өте ақылды жан.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093424" y="575193"/>
            <a:ext cx="3798030" cy="39361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Заманауи қыздар</a:t>
            </a:r>
          </a:p>
          <a:p>
            <a:pPr algn="ctr"/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Білімді, көздері ашық, еркін, батыл, өз ойларын ашық жеткізеді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283409" y="3078115"/>
            <a:ext cx="3640245" cy="37579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Әбдірахман</a:t>
            </a:r>
          </a:p>
          <a:p>
            <a:pPr algn="ctr"/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Білімді, сабырлы, адал, намысқой, уәдеге берік, ақкөңіл, ақын, батыл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8207298" y="3145101"/>
            <a:ext cx="3806902" cy="36239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Заманауи жігіттер</a:t>
            </a:r>
          </a:p>
          <a:p>
            <a:pPr algn="ctr"/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Еркін, қысылмай өз ойларын айтып, іс-әрекеттерін жүзеге асырады.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45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27"/>
    </mc:Choice>
    <mc:Fallback xmlns="">
      <p:transition spd="slow" advTm="3302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Фоны для презентаций Бумага | Бесплатные фоны для презентаций PowerPoin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13683"/>
            <a:ext cx="12090400" cy="669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42897" y="167856"/>
            <a:ext cx="9042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Бекіту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тапсырмасы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algn="ctr"/>
            <a:endParaRPr lang="ru-RU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Шығарманың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мазмұнына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сәйкес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ойымызды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мақал-мәтелмен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түйіндейік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Қандай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мақал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мәтелдердер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ғибратты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сөздер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мазмұнына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сәйкес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келеді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ойлайсың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1474" y="5445003"/>
            <a:ext cx="8077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</a:p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мазмұнына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мақал-мәтел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ғибратты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сөз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жазады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20" y="2251213"/>
            <a:ext cx="6528631" cy="263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6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29"/>
    </mc:Choice>
    <mc:Fallback xmlns="">
      <p:transition spd="slow" advTm="24529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Фоны для презентаций Бумага | Бесплатные фоны для презентаций PowerPoin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65100"/>
            <a:ext cx="12090400" cy="669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7900" y="413385"/>
            <a:ext cx="904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Өзіңді тексер</a:t>
            </a:r>
            <a:endParaRPr lang="ru-RU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100" y="1219200"/>
            <a:ext cx="4521200" cy="50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979" y="1147098"/>
            <a:ext cx="463182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Махаббат молаға да мойымайды.</a:t>
            </a:r>
          </a:p>
          <a:p>
            <a:pPr algn="ctr"/>
            <a:endParaRPr lang="kk-K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Азапсыз махаббат —</a:t>
            </a:r>
          </a:p>
          <a:p>
            <a:pPr algn="ctr"/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Арзан 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махаббат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kk-K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Ғашықтың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тілсіз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Көзбен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ішпен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kk-K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Екі жасты қосқанның сауабы бар,</a:t>
            </a:r>
          </a:p>
          <a:p>
            <a:pPr algn="ctr"/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Дос 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арасын ашқанның обалы бар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kk-K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Гүл өссе жердің көркі,</a:t>
            </a:r>
          </a:p>
          <a:p>
            <a:pPr algn="ctr"/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Қыз өссе елдің көркі.</a:t>
            </a:r>
          </a:p>
          <a:p>
            <a:pPr algn="ctr"/>
            <a:endParaRPr lang="kk-K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kk-K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Қас </a:t>
            </a:r>
            <a:r>
              <a:rPr lang="kk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жүйрікте сын болмас, қас сұлуда мін болмас.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29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25"/>
    </mc:Choice>
    <mc:Fallback xmlns="">
      <p:transition spd="slow" advTm="30025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500" y="76200"/>
            <a:ext cx="10515600" cy="1325563"/>
          </a:xfrm>
        </p:spPr>
        <p:txBody>
          <a:bodyPr/>
          <a:lstStyle/>
          <a:p>
            <a:pPr algn="ctr"/>
            <a:r>
              <a:rPr lang="kk-KZ" dirty="0" smtClean="0"/>
              <a:t>Ққь</a:t>
            </a:r>
            <a:endParaRPr lang="ru-RU" dirty="0"/>
          </a:p>
        </p:txBody>
      </p:sp>
      <p:pic>
        <p:nvPicPr>
          <p:cNvPr id="13314" name="Picture 2" descr="Фоны для презентаций и оформления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11290300" cy="617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4600" y="4061936"/>
            <a:ext cx="77343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Сіз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білдіңіз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Бейімбет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Майлиннің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Шұғаның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белгісі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хикаяты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Сіз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меңгердіңіз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Шұғаның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белгісі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kk-KZ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kk-KZ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шығармасын </a:t>
            </a:r>
            <a:r>
              <a:rPr lang="kk-KZ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заманауи тұрғыда салыстырып, жаңашылдығына баға </a:t>
            </a:r>
            <a:r>
              <a:rPr lang="kk-KZ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бере аласыз.</a:t>
            </a:r>
            <a:endParaRPr lang="ru-RU" sz="2400" b="1" dirty="0">
              <a:solidFill>
                <a:srgbClr val="000000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49700" y="215900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Қорытынды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58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39"/>
    </mc:Choice>
    <mc:Fallback xmlns="">
      <p:transition spd="slow" advTm="16639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Создать мем &quot;рамка, шаблоны презентаций, школьный фон&quot; - Картинки -  Meme-arsenal.co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8200" y="381575"/>
            <a:ext cx="9842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Қосымша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3609" y="921245"/>
            <a:ext cx="98576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800" b="1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«Қазіргі қоғамдағы әйел адамдардың рөлі» тақырыбында өз көзқарасыңызды білдіріп, ойтолғау жазып көріңіз.</a:t>
            </a:r>
            <a:endParaRPr lang="ru-RU" sz="2800" b="1" dirty="0"/>
          </a:p>
        </p:txBody>
      </p:sp>
      <p:pic>
        <p:nvPicPr>
          <p:cNvPr id="1026" name="Picture 2" descr="TilM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392" y="2068245"/>
            <a:ext cx="4762113" cy="420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23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15"/>
    </mc:Choice>
    <mc:Fallback xmlns="">
      <p:transition spd="slow" advTm="1751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фоны для презентаций: 20 тыс изображений найдено в Яндекс.Картинках |  Визитки фотографа, Фотографии новорожденных мальчиков, Презентация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397000" y="685800"/>
            <a:ext cx="57651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Бөлімнің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44600" y="1546801"/>
            <a:ext cx="871979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	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3-бөлім: Адам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жанының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құпиясы</a:t>
            </a:r>
            <a:endParaRPr lang="ru-RU" dirty="0" smtClean="0"/>
          </a:p>
          <a:p>
            <a:endParaRPr lang="ru-RU" dirty="0" smtClean="0"/>
          </a:p>
          <a:p>
            <a:r>
              <a:rPr lang="kk-K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Сабақтың тақырыбы</a:t>
            </a:r>
          </a:p>
          <a:p>
            <a:endParaRPr lang="kk-KZ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57129" y="3516571"/>
            <a:ext cx="90072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Бейімбет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Майлин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Шұғаның белгісі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хикаяты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42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0"/>
    </mc:Choice>
    <mc:Fallback xmlns="">
      <p:transition spd="slow" advTm="963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Шаблон презентации (книга и очки) - презентация, доклад, проек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600"/>
            <a:ext cx="12192000" cy="695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8000" y="237726"/>
            <a:ext cx="109982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Оқу мақсат(тар)ы</a:t>
            </a:r>
          </a:p>
          <a:p>
            <a:pPr algn="ctr"/>
            <a:endParaRPr lang="kk-K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Мақсаты</a:t>
            </a:r>
            <a: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Б/С 9.3.2. 1 - шығармадағы ұрпақтар сабақтастығы көрінісін заманауи тұрғыда салыстырып, жаңашылдығына баға беру;</a:t>
            </a:r>
            <a:endParaRPr lang="kk-KZ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kk-KZ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Сіздің білетініңіз:</a:t>
            </a:r>
          </a:p>
          <a:p>
            <a:r>
              <a:rPr lang="kk-KZ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kk-KZ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Бейімбет</a:t>
            </a:r>
            <a:r>
              <a:rPr lang="kk-KZ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Майлиннің «Шұғаның белгісі» шығармасы</a:t>
            </a:r>
          </a:p>
          <a:p>
            <a:endParaRPr lang="kk-KZ" sz="28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Сіздің меңгеретініңіз: </a:t>
            </a:r>
            <a:endParaRPr lang="ru-RU" sz="28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kk-KZ" sz="2800" dirty="0" smtClean="0">
                <a:latin typeface="&amp;quot"/>
                <a:cs typeface="Times New Roman" panose="02020603050405020304" pitchFamily="18" charset="0"/>
              </a:rPr>
              <a:t>	</a:t>
            </a:r>
            <a:r>
              <a:rPr lang="kk-KZ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kk-KZ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Шұғаның белгісі» шығармасын заманауи тұрғыда салыстырып, жаңашылдығына баға </a:t>
            </a:r>
            <a:r>
              <a:rPr lang="kk-KZ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бересіз.</a:t>
            </a:r>
            <a:endParaRPr lang="ru-RU" sz="2800" b="1" dirty="0" smtClean="0">
              <a:solidFill>
                <a:srgbClr val="000000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  <a:p>
            <a:pPr algn="ctr"/>
            <a:endParaRPr lang="kk-KZ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kk-K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90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54"/>
    </mc:Choice>
    <mc:Fallback xmlns="">
      <p:transition spd="slow" advTm="2365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Шаблоны для создания презентаций &quot;Школьные - 3&quot; - Шаблоны для презентаций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36700" y="1914436"/>
            <a:ext cx="98171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Хикаятты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еркін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талдай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алады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Шығарманы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заманауи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тұрғыда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салыстырып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жаңашылдығына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баға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береді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6200" y="762000"/>
            <a:ext cx="6210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Бағалау критерийлері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16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38"/>
    </mc:Choice>
    <mc:Fallback xmlns="">
      <p:transition spd="slow" advTm="1153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Шаблоны для создания презентаций «Рамки оранжевые»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7900" y="704740"/>
            <a:ext cx="103759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Бейімбет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Майлиннің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шығармашылығы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қызықты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бейнематериал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көріп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алайық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075" y="1880075"/>
            <a:ext cx="7921951" cy="411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0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2"/>
    </mc:Choice>
    <mc:Fallback xmlns="">
      <p:transition spd="slow" advTm="744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playback (9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4"/>
            <a:ext cx="11966042" cy="67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6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652"/>
    </mc:Choice>
    <mc:Fallback xmlns="">
      <p:transition spd="slow" advTm="18765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074" objId="5"/>
        <p14:triggerEvt type="onClick" time="1074" objId="5"/>
        <p14:stopEvt time="186718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Рамки для текста фото поздравления: Белые скачать онлайн шаблон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03" y="0"/>
            <a:ext cx="120523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2526" y="2055813"/>
            <a:ext cx="1100625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Шұғаның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белгісі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прозасының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шоқтығы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туындыларының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Мұнда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кейіпкер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образдары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біртіндеп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оқиға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желісі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басынан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өткен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істердің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арқасында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анықталып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көрініп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отырады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Махаббатқа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адалдық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ақылдылық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сезімнің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нәзік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тұстары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жастарына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әдеп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пен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иба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салт-дәстүрге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сіңіріле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отырып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баяндалған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Жазушы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Шұғаның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ажарлығымен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қоса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мінезінің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салмақты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ұстамды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ақылды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екенін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көрсетеді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заманының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қыздарымен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салыстыру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Шұғаны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биікке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көтереді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Әрине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көпке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күйе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емес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Ал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Шұғалар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хатты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зорға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танушы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Сонда да осы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күнгінің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оқыған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он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қызына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бергісіз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Шұғаның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зеректігінен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білімпаздығынан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хабар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488255"/>
            <a:ext cx="107144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Бейімбет Майлиннің шығармашылығына қатысты бейнематериал тамашаладыңыздар. Ал бүгінгі тақырып «Шұғаның белгісі» шығармасы.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60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81"/>
    </mc:Choice>
    <mc:Fallback xmlns="">
      <p:transition spd="slow" advTm="6128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Создать мем &quot;фон для презентации it, шаблоны для презентаций, фоны для  презентаций строгие&quot; - Картинки - Meme-arsenal.co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48000" y="296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kk-KZ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 тапсырма</a:t>
            </a:r>
            <a:r>
              <a:rPr lang="kk-KZ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Кестені толтырыңыз. Кейіпкерге сипаттама беріп көрейік. Өлең оқу барысында қандай адам болып елестеді?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3900" y="566241"/>
            <a:ext cx="3368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4" descr="Шо цэ за таке?)) * Gov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841"/>
            <a:ext cx="2590800" cy="159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5216"/>
              </p:ext>
            </p:extLst>
          </p:nvPr>
        </p:nvGraphicFramePr>
        <p:xfrm>
          <a:off x="1816836" y="1808704"/>
          <a:ext cx="10156825" cy="3190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1365"/>
                <a:gridCol w="1889024"/>
                <a:gridCol w="2173706"/>
                <a:gridCol w="2031365"/>
                <a:gridCol w="2031365"/>
              </a:tblGrid>
              <a:tr h="1270344">
                <a:tc>
                  <a:txBody>
                    <a:bodyPr/>
                    <a:lstStyle/>
                    <a:p>
                      <a:pPr algn="ctr"/>
                      <a:r>
                        <a:rPr lang="kk-KZ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Кейіпкер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Жас мөлшері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Түр әлпеті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Мінезі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Әлеуметтік жағдайы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28475">
                <a:tc>
                  <a:txBody>
                    <a:bodyPr/>
                    <a:lstStyle/>
                    <a:p>
                      <a:r>
                        <a:rPr lang="kk-KZ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Шұға</a:t>
                      </a:r>
                    </a:p>
                    <a:p>
                      <a:endParaRPr lang="kk-KZ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kk-KZ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Әбдірахман</a:t>
                      </a:r>
                    </a:p>
                    <a:p>
                      <a:endParaRPr lang="kk-KZ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kk-KZ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Айнабай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723899" y="5110222"/>
            <a:ext cx="91226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Дескрипторлар:</a:t>
            </a:r>
          </a:p>
          <a:p>
            <a:pPr marL="342900" indent="-342900">
              <a:buAutoNum type="arabicPeriod"/>
            </a:pP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Кейіпкерге сипаттама береді;</a:t>
            </a:r>
          </a:p>
          <a:p>
            <a:pPr marL="342900" indent="-342900">
              <a:buAutoNum type="arabicPeriod"/>
            </a:pP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Шығарманы өз бетінше талдап үйренеді.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55020" y="608375"/>
            <a:ext cx="85362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kk-KZ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Кестені </a:t>
            </a:r>
            <a:r>
              <a:rPr lang="kk-KZ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толтырыңыз.  Басты </a:t>
            </a:r>
            <a:r>
              <a:rPr lang="kk-KZ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кейіпкерлерге </a:t>
            </a:r>
            <a:r>
              <a:rPr lang="kk-KZ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сипаттама беріп көрейік. Шығарманы  оқу барысында қандай адам болып елестеді? </a:t>
            </a:r>
            <a:endParaRPr lang="ru-RU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853443"/>
              </p:ext>
            </p:extLst>
          </p:nvPr>
        </p:nvGraphicFramePr>
        <p:xfrm>
          <a:off x="1832518" y="3523416"/>
          <a:ext cx="10080319" cy="924023"/>
        </p:xfrm>
        <a:graphic>
          <a:graphicData uri="http://schemas.openxmlformats.org/drawingml/2006/table">
            <a:tbl>
              <a:tblPr/>
              <a:tblGrid>
                <a:gridCol w="10080319"/>
              </a:tblGrid>
              <a:tr h="924023"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406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17"/>
    </mc:Choice>
    <mc:Fallback xmlns="">
      <p:transition spd="slow" advTm="24517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Создать мем &quot;фон для презентации it, шаблоны для презентаций, фоны для  презентаций строгие&quot; - Картинки - Meme-arsenal.co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48000" y="296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kk-KZ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 тапсырма</a:t>
            </a:r>
            <a:r>
              <a:rPr lang="kk-KZ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Кестені толтырыңыз. Кейіпкерге сипаттама беріп көрейік. Өлең оқу барысында қандай адам болып елестеді?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3900" y="566241"/>
            <a:ext cx="11074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Өзіңді тексер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105645"/>
              </p:ext>
            </p:extLst>
          </p:nvPr>
        </p:nvGraphicFramePr>
        <p:xfrm>
          <a:off x="512955" y="1340577"/>
          <a:ext cx="11474606" cy="4472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4921"/>
                <a:gridCol w="2294921"/>
                <a:gridCol w="2707345"/>
                <a:gridCol w="2105994"/>
                <a:gridCol w="2071425"/>
              </a:tblGrid>
              <a:tr h="1028475">
                <a:tc>
                  <a:txBody>
                    <a:bodyPr/>
                    <a:lstStyle/>
                    <a:p>
                      <a:pPr algn="ctr"/>
                      <a:r>
                        <a:rPr lang="kk-KZ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Кейіпкер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Жас мөлшері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Түр әлпеті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Мінезі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Әлеуметтік жағдайы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28475">
                <a:tc>
                  <a:txBody>
                    <a:bodyPr/>
                    <a:lstStyle/>
                    <a:p>
                      <a:r>
                        <a:rPr lang="kk-KZ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Шұға</a:t>
                      </a:r>
                    </a:p>
                    <a:p>
                      <a:endParaRPr lang="kk-KZ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kk-KZ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Әбдірахман</a:t>
                      </a:r>
                    </a:p>
                    <a:p>
                      <a:endParaRPr lang="kk-KZ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kk-KZ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Айнабай</a:t>
                      </a:r>
                    </a:p>
                    <a:p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15-16</a:t>
                      </a:r>
                      <a:r>
                        <a:rPr lang="kk-KZ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жас</a:t>
                      </a:r>
                    </a:p>
                    <a:p>
                      <a:endParaRPr lang="kk-KZ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kk-KZ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18-19 жас</a:t>
                      </a:r>
                    </a:p>
                    <a:p>
                      <a:endParaRPr lang="kk-KZ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kk-KZ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50-55 жас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Аққұба, бұраң бел, қолаң</a:t>
                      </a:r>
                      <a:r>
                        <a:rPr lang="kk-KZ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шаш, өте сұлу</a:t>
                      </a:r>
                    </a:p>
                    <a:p>
                      <a:pPr algn="just"/>
                      <a:endParaRPr lang="kk-KZ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kk-KZ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kk-KZ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kk-KZ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Қара торы, сымбатты, бойы ұзын</a:t>
                      </a:r>
                    </a:p>
                    <a:p>
                      <a:pPr algn="just"/>
                      <a:endParaRPr lang="kk-KZ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Қызыл көз, шоқша сақал, қара</a:t>
                      </a:r>
                      <a:r>
                        <a:rPr lang="kk-KZ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торы</a:t>
                      </a:r>
                      <a:endParaRPr lang="kk-KZ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Нәзік, салмақты мейірімді,</a:t>
                      </a:r>
                      <a:r>
                        <a:rPr lang="kk-KZ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кіршіксіз махаббат иесі</a:t>
                      </a:r>
                    </a:p>
                    <a:p>
                      <a:pPr algn="just"/>
                      <a:endParaRPr lang="kk-KZ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kk-KZ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kk-KZ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Адал, уәдеге берік, батыл</a:t>
                      </a:r>
                    </a:p>
                    <a:p>
                      <a:pPr algn="just"/>
                      <a:endParaRPr lang="kk-KZ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kk-KZ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Өтірікші, айлакер, қу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Жағдайы жақсы</a:t>
                      </a:r>
                    </a:p>
                    <a:p>
                      <a:endParaRPr lang="kk-KZ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Жағдайы төмен</a:t>
                      </a:r>
                    </a:p>
                    <a:p>
                      <a:endParaRPr lang="kk-KZ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kk-KZ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kk-KZ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Жағдайы жақсы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322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24"/>
    </mc:Choice>
    <mc:Fallback xmlns="">
      <p:transition spd="slow" advTm="45724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399</Words>
  <Application>Microsoft Office PowerPoint</Application>
  <PresentationFormat>Широкоэкранный</PresentationFormat>
  <Paragraphs>135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&amp;quot</vt:lpstr>
      <vt:lpstr>Arial</vt:lpstr>
      <vt:lpstr>Calibri</vt:lpstr>
      <vt:lpstr>Calibri Light</vt:lpstr>
      <vt:lpstr>Open Sans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Ә</vt:lpstr>
      <vt:lpstr>Презентация PowerPoint</vt:lpstr>
      <vt:lpstr>Презентация PowerPoint</vt:lpstr>
      <vt:lpstr>Ққь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kasenakniet20@gmail.com</dc:creator>
  <cp:lastModifiedBy>Huawei</cp:lastModifiedBy>
  <cp:revision>38</cp:revision>
  <dcterms:created xsi:type="dcterms:W3CDTF">2020-10-18T13:26:58Z</dcterms:created>
  <dcterms:modified xsi:type="dcterms:W3CDTF">2024-10-29T18:50:10Z</dcterms:modified>
</cp:coreProperties>
</file>