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4.jpeg" ContentType="image/jpeg"/>
  <Override PartName="/ppt/media/image2.jpeg" ContentType="image/jpeg"/>
  <Override PartName="/ppt/media/image6.jpeg" ContentType="image/jpeg"/>
  <Override PartName="/ppt/media/image12.png" ContentType="image/png"/>
  <Override PartName="/ppt/media/image7.jpeg" ContentType="image/jpeg"/>
  <Override PartName="/ppt/media/image8.png" ContentType="image/png"/>
  <Override PartName="/ppt/media/image10.png" ContentType="image/png"/>
  <Override PartName="/ppt/media/image13.jpeg" ContentType="image/jpeg"/>
  <Override PartName="/ppt/media/image9.jpeg" ContentType="image/jpeg"/>
  <Override PartName="/ppt/media/image3.png" ContentType="image/png"/>
  <Override PartName="/ppt/media/image11.png" ContentType="image/png"/>
  <Override PartName="/ppt/media/image5.jpeg" ContentType="image/jpeg"/>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BC1F2F2D-B8A8-47F6-8B87-81BA2B646CD1}"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9573204-722B-45B7-B8EE-2649DC57E5DE}"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3.png"/><Relationship Id="rId5"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3.pn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3.pn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3.pn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3.pn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2.png"/><Relationship Id="rId3" Type="http://schemas.openxmlformats.org/officeDocument/2006/relationships/image" Target="../media/image3.png"/><Relationship Id="rId4" Type="http://schemas.openxmlformats.org/officeDocument/2006/relationships/image" Target="../media/image3.png"/><Relationship Id="rId5"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3.jpeg"/><Relationship Id="rId3" Type="http://schemas.openxmlformats.org/officeDocument/2006/relationships/image" Target="../media/image3.png"/><Relationship Id="rId4" Type="http://schemas.openxmlformats.org/officeDocument/2006/relationships/image" Target="../media/image3.png"/><Relationship Id="rId5"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3.png"/><Relationship Id="rId5" Type="http://schemas.openxmlformats.org/officeDocument/2006/relationships/image" Target="../media/image3.png"/><Relationship Id="rId6"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jpeg"/><Relationship Id="rId3" Type="http://schemas.openxmlformats.org/officeDocument/2006/relationships/image" Target="../media/image3.png"/><Relationship Id="rId4" Type="http://schemas.openxmlformats.org/officeDocument/2006/relationships/image" Target="../media/image3.png"/><Relationship Id="rId5"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7.jpeg"/><Relationship Id="rId3" Type="http://schemas.openxmlformats.org/officeDocument/2006/relationships/image" Target="../media/image3.png"/><Relationship Id="rId4" Type="http://schemas.openxmlformats.org/officeDocument/2006/relationships/image" Target="../media/image3.png"/><Relationship Id="rId5"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3.png"/><Relationship Id="rId5"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 name="Рисунок 48" descr=""/>
          <p:cNvPicPr/>
          <p:nvPr/>
        </p:nvPicPr>
        <p:blipFill>
          <a:blip r:embed="rId1"/>
          <a:stretch/>
        </p:blipFill>
        <p:spPr>
          <a:xfrm>
            <a:off x="652320" y="7978680"/>
            <a:ext cx="200160" cy="203400"/>
          </a:xfrm>
          <a:prstGeom prst="rect">
            <a:avLst/>
          </a:prstGeom>
          <a:ln w="0">
            <a:noFill/>
          </a:ln>
        </p:spPr>
      </p:pic>
      <p:sp>
        <p:nvSpPr>
          <p:cNvPr id="6"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8" name="Google Shape;77;p1"/>
          <p:cNvCxnSpPr/>
          <p:nvPr/>
        </p:nvCxnSpPr>
        <p:spPr>
          <a:xfrm>
            <a:off x="212400" y="6621120"/>
            <a:ext cx="11729160" cy="26280"/>
          </a:xfrm>
          <a:prstGeom prst="straightConnector1">
            <a:avLst/>
          </a:prstGeom>
          <a:ln w="57240">
            <a:solidFill>
              <a:srgbClr val="33cccc"/>
            </a:solidFill>
            <a:miter/>
          </a:ln>
        </p:spPr>
      </p:cxnSp>
      <p:cxnSp>
        <p:nvCxnSpPr>
          <p:cNvPr id="9" name="Google Shape;78;p1"/>
          <p:cNvCxnSpPr/>
          <p:nvPr/>
        </p:nvCxnSpPr>
        <p:spPr>
          <a:xfrm>
            <a:off x="757080" y="6364080"/>
            <a:ext cx="10694160" cy="37080"/>
          </a:xfrm>
          <a:prstGeom prst="straightConnector1">
            <a:avLst/>
          </a:prstGeom>
          <a:ln w="57240">
            <a:solidFill>
              <a:srgbClr val="4472c4"/>
            </a:solidFill>
            <a:miter/>
          </a:ln>
        </p:spPr>
      </p:cxnSp>
      <p:sp>
        <p:nvSpPr>
          <p:cNvPr id="10" name="TextBox 9"/>
          <p:cNvSpPr/>
          <p:nvPr/>
        </p:nvSpPr>
        <p:spPr>
          <a:xfrm>
            <a:off x="9729000" y="177840"/>
            <a:ext cx="2412720" cy="58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ffffff"/>
                </a:solidFill>
                <a:uFillTx/>
                <a:latin typeface="Times New Roman"/>
                <a:ea typeface="Times New Roman"/>
              </a:rPr>
              <a:t>ҚАЗАҚ ӘДЕБИЕТІ (Т</a:t>
            </a:r>
            <a:r>
              <a:rPr b="1" lang="ru-RU" sz="1600" strike="noStrike" u="none">
                <a:solidFill>
                  <a:srgbClr val="ffffff"/>
                </a:solidFill>
                <a:uFillTx/>
                <a:latin typeface="Times New Roman"/>
                <a:ea typeface="Times New Roman"/>
              </a:rPr>
              <a:t>1)</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ffffff"/>
                </a:solidFill>
                <a:uFillTx/>
                <a:latin typeface="Times New Roman"/>
                <a:ea typeface="Times New Roman"/>
              </a:rPr>
              <a:t>9-СЫНЫП</a:t>
            </a:r>
            <a:endParaRPr b="0" lang="ru-RU" sz="1600" strike="noStrike" u="none">
              <a:solidFill>
                <a:srgbClr val="000000"/>
              </a:solidFill>
              <a:uFillTx/>
              <a:latin typeface="Calibri"/>
            </a:endParaRPr>
          </a:p>
        </p:txBody>
      </p:sp>
      <p:sp>
        <p:nvSpPr>
          <p:cNvPr id="11" name="TextBox 4"/>
          <p:cNvSpPr/>
          <p:nvPr/>
        </p:nvSpPr>
        <p:spPr>
          <a:xfrm>
            <a:off x="852480" y="208080"/>
            <a:ext cx="9416880" cy="5817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ff00"/>
                </a:solidFill>
                <a:uFillTx/>
                <a:latin typeface="Times New Roman"/>
                <a:ea typeface="Times New Roman"/>
              </a:rPr>
              <a:t>3-бөлім: Адам жанының құпиясы</a:t>
            </a:r>
            <a:endParaRPr b="0" lang="ru-RU" sz="3200" strike="noStrike" u="none">
              <a:solidFill>
                <a:srgbClr val="000000"/>
              </a:solidFill>
              <a:uFillTx/>
              <a:latin typeface="Calibri"/>
            </a:endParaRPr>
          </a:p>
        </p:txBody>
      </p:sp>
      <p:sp>
        <p:nvSpPr>
          <p:cNvPr id="12" name="TextBox 25"/>
          <p:cNvSpPr/>
          <p:nvPr/>
        </p:nvSpPr>
        <p:spPr>
          <a:xfrm>
            <a:off x="4917960" y="1943280"/>
            <a:ext cx="6123240" cy="1374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Times New Roman"/>
              </a:rPr>
              <a:t>Сабақтың</a:t>
            </a:r>
            <a:r>
              <a:rPr b="1" lang="kk-KZ" sz="2800" strike="noStrike" u="none">
                <a:solidFill>
                  <a:srgbClr val="ffffff"/>
                </a:solidFill>
                <a:uFillTx/>
                <a:latin typeface="Times New Roman"/>
                <a:ea typeface="Times New Roman"/>
              </a:rPr>
              <a:t> </a:t>
            </a:r>
            <a:r>
              <a:rPr b="1" lang="ru-RU" sz="2800" strike="noStrike" u="none">
                <a:solidFill>
                  <a:srgbClr val="002060"/>
                </a:solidFill>
                <a:uFillTx/>
                <a:latin typeface="Times New Roman"/>
                <a:ea typeface="Times New Roman"/>
              </a:rPr>
              <a:t>тақырыбы: </a:t>
            </a: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Times New Roman"/>
              </a:rPr>
              <a:t>Бейімбет Майлин </a:t>
            </a: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Times New Roman"/>
              </a:rPr>
              <a:t>«Шұғаның белгісі» хикаяты</a:t>
            </a:r>
            <a:r>
              <a:rPr b="1" lang="en-US" sz="2800" strike="noStrike" u="none">
                <a:solidFill>
                  <a:srgbClr val="000000"/>
                </a:solidFill>
                <a:uFillTx/>
                <a:latin typeface="Times New Roman"/>
                <a:ea typeface="Times New Roman"/>
              </a:rPr>
              <a:t> </a:t>
            </a:r>
            <a:endParaRPr b="0" lang="ru-RU" sz="2800" strike="noStrike" u="none">
              <a:solidFill>
                <a:srgbClr val="000000"/>
              </a:solidFill>
              <a:uFillTx/>
              <a:latin typeface="Calibri"/>
            </a:endParaRPr>
          </a:p>
        </p:txBody>
      </p:sp>
      <p:pic>
        <p:nvPicPr>
          <p:cNvPr id="13" name="Picture 13" descr="Майлин Б.: Шұғаның белгісі: купить книгу по низкой цене в интернет-магазине  Komfort | Алматы"/>
          <p:cNvPicPr/>
          <p:nvPr/>
        </p:nvPicPr>
        <p:blipFill>
          <a:blip r:embed="rId2"/>
          <a:stretch/>
        </p:blipFill>
        <p:spPr>
          <a:xfrm>
            <a:off x="1397160" y="1108080"/>
            <a:ext cx="3333600" cy="4854600"/>
          </a:xfrm>
          <a:prstGeom prst="rect">
            <a:avLst/>
          </a:prstGeom>
          <a:ln w="0">
            <a:noFill/>
          </a:ln>
        </p:spPr>
      </p:pic>
      <p:pic>
        <p:nvPicPr>
          <p:cNvPr id="14" name="Звук 2" descr=""/>
          <p:cNvPicPr/>
          <p:nvPr/>
        </p:nvPicPr>
        <p:blipFill>
          <a:blip r:embed="rId3"/>
          <a:stretch/>
        </p:blipFill>
        <p:spPr>
          <a:xfrm>
            <a:off x="11488680" y="6154560"/>
            <a:ext cx="487440" cy="487440"/>
          </a:xfrm>
          <a:prstGeom prst="rect">
            <a:avLst/>
          </a:prstGeom>
          <a:ln w="0">
            <a:noFill/>
          </a:ln>
        </p:spPr>
      </p:pic>
      <p:pic>
        <p:nvPicPr>
          <p:cNvPr id="15" name="Звук 2" descr=""/>
          <p:cNvPicPr/>
          <p:nvPr/>
        </p:nvPicPr>
        <p:blipFill>
          <a:blip r:embed="rId4"/>
          <a:stretch/>
        </p:blipFill>
        <p:spPr>
          <a:xfrm>
            <a:off x="11488680" y="6154560"/>
            <a:ext cx="487440" cy="487440"/>
          </a:xfrm>
          <a:prstGeom prst="rect">
            <a:avLst/>
          </a:prstGeom>
          <a:ln w="0">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txBox="1"/>
          <p:nvPr/>
        </p:nvSpPr>
        <p:spPr>
          <a:xfrm>
            <a:off x="839880" y="1510920"/>
            <a:ext cx="10772640" cy="1546200"/>
          </a:xfrm>
          <a:prstGeom prst="rect">
            <a:avLst/>
          </a:prstGeom>
          <a:noFill/>
          <a:ln w="0">
            <a:noFill/>
          </a:ln>
        </p:spPr>
        <p:txBody>
          <a:bodyPr anchor="t">
            <a:normAutofit fontScale="92500" lnSpcReduction="19999"/>
          </a:bodyPr>
          <a:p>
            <a:pPr marL="228600" indent="-228600">
              <a:lnSpc>
                <a:spcPct val="90000"/>
              </a:lnSpc>
              <a:spcBef>
                <a:spcPts val="100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ff0000"/>
                </a:solidFill>
                <a:uFillTx/>
                <a:latin typeface="Times New Roman"/>
                <a:ea typeface="Times New Roman"/>
              </a:rPr>
              <a:t>Автор  стилі дегеніміз – жазушының жазу мәнері, кейіпкерді сөйлету тәсілі, образдар бейнелеу әдісі. Жеке жазушының сөз мәнері - даралық стиль деп аталады.</a:t>
            </a:r>
            <a:endParaRPr b="0" lang="ru-RU" sz="3600" strike="noStrike" u="none">
              <a:solidFill>
                <a:srgbClr val="000000"/>
              </a:solidFill>
              <a:uFillTx/>
              <a:latin typeface="Calibri"/>
            </a:endParaRPr>
          </a:p>
        </p:txBody>
      </p:sp>
      <p:sp>
        <p:nvSpPr>
          <p:cNvPr id="140"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41" name="TextBox 2"/>
          <p:cNvSpPr/>
          <p:nvPr/>
        </p:nvSpPr>
        <p:spPr>
          <a:xfrm>
            <a:off x="1128600" y="189000"/>
            <a:ext cx="446904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00"/>
                </a:solidFill>
                <a:uFillTx/>
                <a:latin typeface="Times New Roman"/>
                <a:ea typeface="Times New Roman"/>
              </a:rPr>
              <a:t> </a:t>
            </a:r>
            <a:r>
              <a:rPr b="1" lang="kk-KZ" sz="2800" strike="noStrike" u="none">
                <a:solidFill>
                  <a:srgbClr val="ffff00"/>
                </a:solidFill>
                <a:uFillTx/>
                <a:latin typeface="Times New Roman"/>
                <a:ea typeface="Times New Roman"/>
              </a:rPr>
              <a:t>Білгенге маржан</a:t>
            </a:r>
            <a:endParaRPr b="0" lang="ru-RU" sz="2800" strike="noStrike" u="none">
              <a:solidFill>
                <a:srgbClr val="000000"/>
              </a:solidFill>
              <a:uFillTx/>
              <a:latin typeface="Calibri"/>
            </a:endParaRPr>
          </a:p>
        </p:txBody>
      </p:sp>
      <p:pic>
        <p:nvPicPr>
          <p:cNvPr id="142" name="Picture 6" descr="Студенттерге қажетті әдіс-тәсілдер"/>
          <p:cNvPicPr/>
          <p:nvPr/>
        </p:nvPicPr>
        <p:blipFill>
          <a:blip r:embed="rId1"/>
          <a:stretch/>
        </p:blipFill>
        <p:spPr>
          <a:xfrm>
            <a:off x="7157880" y="3057480"/>
            <a:ext cx="4575240" cy="3378240"/>
          </a:xfrm>
          <a:prstGeom prst="rect">
            <a:avLst/>
          </a:prstGeom>
          <a:ln w="0">
            <a:noFill/>
          </a:ln>
        </p:spPr>
      </p:pic>
      <p:pic>
        <p:nvPicPr>
          <p:cNvPr id="143" name="Звук 4" descr=""/>
          <p:cNvPicPr/>
          <p:nvPr/>
        </p:nvPicPr>
        <p:blipFill>
          <a:blip r:embed="rId2"/>
          <a:stretch/>
        </p:blipFill>
        <p:spPr>
          <a:xfrm>
            <a:off x="11488680" y="6154560"/>
            <a:ext cx="487440" cy="487440"/>
          </a:xfrm>
          <a:prstGeom prst="rect">
            <a:avLst/>
          </a:prstGeom>
          <a:ln w="0">
            <a:noFill/>
          </a:ln>
        </p:spPr>
      </p:pic>
      <p:pic>
        <p:nvPicPr>
          <p:cNvPr id="144" name="Звук 1" descr=""/>
          <p:cNvPicPr/>
          <p:nvPr/>
        </p:nvPicPr>
        <p:blipFill>
          <a:blip r:embed="rId3"/>
          <a:stretch/>
        </p:blipFill>
        <p:spPr>
          <a:xfrm>
            <a:off x="11488680" y="6154560"/>
            <a:ext cx="487440" cy="487440"/>
          </a:xfrm>
          <a:prstGeom prst="rect">
            <a:avLst/>
          </a:prstGeom>
          <a:ln w="0">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 name="Объект 3" descr=""/>
          <p:cNvPicPr/>
          <p:nvPr/>
        </p:nvPicPr>
        <p:blipFill>
          <a:blip r:embed="rId1"/>
          <a:stretch/>
        </p:blipFill>
        <p:spPr>
          <a:xfrm>
            <a:off x="706320" y="987480"/>
            <a:ext cx="11138040" cy="5621400"/>
          </a:xfrm>
          <a:prstGeom prst="rect">
            <a:avLst/>
          </a:prstGeom>
          <a:ln w="0">
            <a:noFill/>
          </a:ln>
        </p:spPr>
      </p:pic>
      <p:sp>
        <p:nvSpPr>
          <p:cNvPr id="146" name="object 2"/>
          <p:cNvSpPr/>
          <p:nvPr/>
        </p:nvSpPr>
        <p:spPr>
          <a:xfrm>
            <a:off x="15840" y="0"/>
            <a:ext cx="12190320" cy="977760"/>
          </a:xfrm>
          <a:custGeom>
            <a:avLst/>
            <a:gdLst>
              <a:gd name="textAreaLeft" fmla="*/ 0 w 12190320"/>
              <a:gd name="textAreaRight" fmla="*/ 12190680 w 1219032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47" name="Прямоугольник 6"/>
          <p:cNvSpPr/>
          <p:nvPr/>
        </p:nvSpPr>
        <p:spPr>
          <a:xfrm>
            <a:off x="546120" y="103320"/>
            <a:ext cx="1127268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00"/>
                </a:solidFill>
                <a:uFillTx/>
                <a:latin typeface="Times New Roman"/>
                <a:ea typeface="Times New Roman"/>
              </a:rPr>
              <a:t>3-тапсырма: Берілген үзіндіден  жазушы тілін анықтаңыз. Көркемдігін ескере отырып,  автор стиліне пікіріңізді білдіріңіз</a:t>
            </a:r>
            <a:endParaRPr b="0" lang="ru-RU" sz="2400" strike="noStrike" u="none">
              <a:solidFill>
                <a:srgbClr val="000000"/>
              </a:solidFill>
              <a:uFillTx/>
              <a:latin typeface="Calibri"/>
            </a:endParaRPr>
          </a:p>
        </p:txBody>
      </p:sp>
      <p:pic>
        <p:nvPicPr>
          <p:cNvPr id="148" name="Звук 4" descr=""/>
          <p:cNvPicPr/>
          <p:nvPr/>
        </p:nvPicPr>
        <p:blipFill>
          <a:blip r:embed="rId2"/>
          <a:stretch/>
        </p:blipFill>
        <p:spPr>
          <a:xfrm>
            <a:off x="11488680" y="6154560"/>
            <a:ext cx="487440" cy="487440"/>
          </a:xfrm>
          <a:prstGeom prst="rect">
            <a:avLst/>
          </a:prstGeom>
          <a:ln w="0">
            <a:noFill/>
          </a:ln>
        </p:spPr>
      </p:pic>
      <p:pic>
        <p:nvPicPr>
          <p:cNvPr id="149" name="Звук 1" descr=""/>
          <p:cNvPicPr/>
          <p:nvPr/>
        </p:nvPicPr>
        <p:blipFill>
          <a:blip r:embed="rId3"/>
          <a:stretch/>
        </p:blipFill>
        <p:spPr>
          <a:xfrm>
            <a:off x="11488680" y="6154560"/>
            <a:ext cx="487440" cy="487440"/>
          </a:xfrm>
          <a:prstGeom prst="rect">
            <a:avLst/>
          </a:prstGeom>
          <a:ln w="0">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0" name="Объект 3" descr=""/>
          <p:cNvPicPr/>
          <p:nvPr/>
        </p:nvPicPr>
        <p:blipFill>
          <a:blip r:embed="rId1"/>
          <a:stretch/>
        </p:blipFill>
        <p:spPr>
          <a:xfrm>
            <a:off x="706320" y="987480"/>
            <a:ext cx="11144520" cy="5705280"/>
          </a:xfrm>
          <a:prstGeom prst="rect">
            <a:avLst/>
          </a:prstGeom>
          <a:ln w="0">
            <a:noFill/>
          </a:ln>
        </p:spPr>
      </p:pic>
      <p:sp>
        <p:nvSpPr>
          <p:cNvPr id="151" name="object 2"/>
          <p:cNvSpPr/>
          <p:nvPr/>
        </p:nvSpPr>
        <p:spPr>
          <a:xfrm>
            <a:off x="15840" y="0"/>
            <a:ext cx="12190320" cy="977760"/>
          </a:xfrm>
          <a:custGeom>
            <a:avLst/>
            <a:gdLst>
              <a:gd name="textAreaLeft" fmla="*/ 0 w 12190320"/>
              <a:gd name="textAreaRight" fmla="*/ 12190680 w 1219032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52" name="Прямоугольник 6"/>
          <p:cNvSpPr/>
          <p:nvPr/>
        </p:nvSpPr>
        <p:spPr>
          <a:xfrm>
            <a:off x="546120" y="103320"/>
            <a:ext cx="1127268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00"/>
                </a:solidFill>
                <a:uFillTx/>
                <a:latin typeface="Times New Roman"/>
                <a:ea typeface="Times New Roman"/>
              </a:rPr>
              <a:t> </a:t>
            </a:r>
            <a:r>
              <a:rPr b="1" lang="ru-RU" sz="2400" strike="noStrike" u="none">
                <a:solidFill>
                  <a:srgbClr val="ffff00"/>
                </a:solidFill>
                <a:uFillTx/>
                <a:latin typeface="Times New Roman"/>
                <a:ea typeface="Times New Roman"/>
              </a:rPr>
              <a:t>ЫҚТИМАЛ ЖАУАП</a:t>
            </a:r>
            <a:endParaRPr b="0" lang="ru-RU" sz="2400" strike="noStrike" u="none">
              <a:solidFill>
                <a:srgbClr val="000000"/>
              </a:solidFill>
              <a:uFillTx/>
              <a:latin typeface="Calibri"/>
            </a:endParaRPr>
          </a:p>
        </p:txBody>
      </p:sp>
      <p:pic>
        <p:nvPicPr>
          <p:cNvPr id="153" name="Звук 2" descr=""/>
          <p:cNvPicPr/>
          <p:nvPr/>
        </p:nvPicPr>
        <p:blipFill>
          <a:blip r:embed="rId2"/>
          <a:stretch/>
        </p:blipFill>
        <p:spPr>
          <a:xfrm>
            <a:off x="11488680" y="6154560"/>
            <a:ext cx="487440" cy="487440"/>
          </a:xfrm>
          <a:prstGeom prst="rect">
            <a:avLst/>
          </a:prstGeom>
          <a:ln w="0">
            <a:noFill/>
          </a:ln>
        </p:spPr>
      </p:pic>
      <p:pic>
        <p:nvPicPr>
          <p:cNvPr id="154" name="Звук 5" descr=""/>
          <p:cNvPicPr/>
          <p:nvPr/>
        </p:nvPicPr>
        <p:blipFill>
          <a:blip r:embed="rId3"/>
          <a:stretch/>
        </p:blipFill>
        <p:spPr>
          <a:xfrm>
            <a:off x="11488680" y="6154560"/>
            <a:ext cx="487440" cy="487440"/>
          </a:xfrm>
          <a:prstGeom prst="rect">
            <a:avLst/>
          </a:prstGeom>
          <a:ln w="0">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5" name="Рисунок 48" descr=""/>
          <p:cNvPicPr/>
          <p:nvPr/>
        </p:nvPicPr>
        <p:blipFill>
          <a:blip r:embed="rId1"/>
          <a:stretch/>
        </p:blipFill>
        <p:spPr>
          <a:xfrm>
            <a:off x="652320" y="7978680"/>
            <a:ext cx="200160" cy="203400"/>
          </a:xfrm>
          <a:prstGeom prst="rect">
            <a:avLst/>
          </a:prstGeom>
          <a:ln w="0">
            <a:noFill/>
          </a:ln>
        </p:spPr>
      </p:pic>
      <p:sp>
        <p:nvSpPr>
          <p:cNvPr id="156"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5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5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159" name="Google Shape;77;p1"/>
          <p:cNvCxnSpPr/>
          <p:nvPr/>
        </p:nvCxnSpPr>
        <p:spPr>
          <a:xfrm>
            <a:off x="212400" y="6621120"/>
            <a:ext cx="11729160" cy="26280"/>
          </a:xfrm>
          <a:prstGeom prst="straightConnector1">
            <a:avLst/>
          </a:prstGeom>
          <a:ln w="57240">
            <a:solidFill>
              <a:srgbClr val="33cccc"/>
            </a:solidFill>
            <a:miter/>
          </a:ln>
        </p:spPr>
      </p:cxnSp>
      <p:cxnSp>
        <p:nvCxnSpPr>
          <p:cNvPr id="160" name="Google Shape;78;p1"/>
          <p:cNvCxnSpPr/>
          <p:nvPr/>
        </p:nvCxnSpPr>
        <p:spPr>
          <a:xfrm>
            <a:off x="757080" y="6364080"/>
            <a:ext cx="10694160" cy="37080"/>
          </a:xfrm>
          <a:prstGeom prst="straightConnector1">
            <a:avLst/>
          </a:prstGeom>
          <a:ln w="38160">
            <a:solidFill>
              <a:srgbClr val="4472c4"/>
            </a:solidFill>
            <a:miter/>
          </a:ln>
        </p:spPr>
      </p:cxnSp>
      <p:sp>
        <p:nvSpPr>
          <p:cNvPr id="161" name="TextBox 2"/>
          <p:cNvSpPr/>
          <p:nvPr/>
        </p:nvSpPr>
        <p:spPr>
          <a:xfrm>
            <a:off x="1128600" y="189000"/>
            <a:ext cx="891540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00"/>
                </a:solidFill>
                <a:uFillTx/>
                <a:latin typeface="Times New Roman"/>
                <a:ea typeface="Times New Roman"/>
              </a:rPr>
              <a:t> </a:t>
            </a:r>
            <a:r>
              <a:rPr b="1" lang="kk-KZ" sz="2800" strike="noStrike" u="none">
                <a:solidFill>
                  <a:srgbClr val="ffff00"/>
                </a:solidFill>
                <a:uFillTx/>
                <a:latin typeface="Times New Roman"/>
                <a:ea typeface="Times New Roman"/>
              </a:rPr>
              <a:t>Сабақты бекіту. «Шындық», «Жалған»</a:t>
            </a:r>
            <a:endParaRPr b="0" lang="ru-RU" sz="2800" strike="noStrike" u="none">
              <a:solidFill>
                <a:srgbClr val="000000"/>
              </a:solidFill>
              <a:uFillTx/>
              <a:latin typeface="Calibri"/>
            </a:endParaRPr>
          </a:p>
        </p:txBody>
      </p:sp>
      <p:sp>
        <p:nvSpPr>
          <p:cNvPr id="162" name="Прямоугольник 1"/>
          <p:cNvSpPr/>
          <p:nvPr/>
        </p:nvSpPr>
        <p:spPr>
          <a:xfrm>
            <a:off x="519120" y="1046160"/>
            <a:ext cx="1127268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70c0"/>
                </a:solidFill>
                <a:uFillTx/>
                <a:latin typeface="Times New Roman"/>
                <a:ea typeface="Times New Roman"/>
              </a:rPr>
              <a:t>Бүгінгі сабақтан алған ақпараттарға сүйене отырып, сұрақтарға жауап беріңіз.</a:t>
            </a:r>
            <a:endParaRPr b="0" lang="ru-RU" sz="2400" strike="noStrike" u="none">
              <a:solidFill>
                <a:srgbClr val="000000"/>
              </a:solidFill>
              <a:uFillTx/>
              <a:latin typeface="Calibri"/>
            </a:endParaRPr>
          </a:p>
        </p:txBody>
      </p:sp>
      <p:graphicFrame>
        <p:nvGraphicFramePr>
          <p:cNvPr id="163" name=""/>
          <p:cNvGraphicFramePr/>
          <p:nvPr/>
        </p:nvGraphicFramePr>
        <p:xfrm>
          <a:off x="368280" y="1676520"/>
          <a:ext cx="11572920" cy="4538520"/>
        </p:xfrm>
        <a:graphic>
          <a:graphicData uri="http://schemas.openxmlformats.org/drawingml/2006/table">
            <a:tbl>
              <a:tblPr/>
              <a:tblGrid>
                <a:gridCol w="490680"/>
                <a:gridCol w="8353440"/>
                <a:gridCol w="1487520"/>
                <a:gridCol w="1241280"/>
              </a:tblGrid>
              <a:tr h="67788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ed7d31"/>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Сұрақтар </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ed7d31"/>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«Шындық»</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ed7d31"/>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«Жалған»</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ed7d31"/>
                    </a:solidFill>
                  </a:tcPr>
                </a:tc>
              </a:tr>
              <a:tr h="91440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1</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8d7cd"/>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«…Осы үріп ауызға салғандай еді. Ажары қандай болса, ақылы да сондай. Жеңілдік дегеннің не екенін білген бала емес». Б</a:t>
                      </a:r>
                      <a:r>
                        <a:rPr b="1" lang="kk-KZ" sz="1800" strike="noStrike" u="none">
                          <a:solidFill>
                            <a:srgbClr val="000000"/>
                          </a:solidFill>
                          <a:uFillTx/>
                          <a:latin typeface="Times New Roman"/>
                          <a:ea typeface="Times New Roman"/>
                        </a:rPr>
                        <a:t>ұ</a:t>
                      </a:r>
                      <a:r>
                        <a:rPr b="1" lang="ru-RU" sz="1800" strike="noStrike" u="none">
                          <a:solidFill>
                            <a:srgbClr val="000000"/>
                          </a:solidFill>
                          <a:uFillTx/>
                          <a:latin typeface="Times New Roman"/>
                          <a:ea typeface="Times New Roman"/>
                        </a:rPr>
                        <a:t>л үзіндіде фразеологизм бар. </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8d7cd"/>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8d7cd"/>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8d7cd"/>
                    </a:solidFill>
                  </a:tcPr>
                </a:tc>
              </a:tr>
              <a:tr h="91440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2</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cece8"/>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«…Кісіні тайғанақ мұзға тағасыз түскен аттай сырғытып әкететін сөзде дыбыс қуалау, (аллитерация) үстеме теңеу, эпитеттер, арзанқол афоризмдер Бейімбет тілінде кездеспейді», - деп З.Қабдолов айтқан. </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cece8"/>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cece8"/>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cece8"/>
                    </a:solidFill>
                  </a:tcPr>
                </a:tc>
              </a:tr>
              <a:tr h="67788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3</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8d7cd"/>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 Жүзі – құбыла, сөзі - құран  Шұғаның,</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Бір Шұға үшін жанды құрбан қыламын»  (үзіндіде метафора кездеседі)</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8d7cd"/>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8d7cd"/>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8d7cd"/>
                    </a:solidFill>
                  </a:tcPr>
                </a:tc>
              </a:tr>
              <a:tr h="67608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4</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cece8"/>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«Шұғаның белгісі» шығармасы 17-ғасырда болған оқиға ізімен жазылған.</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cece8"/>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cece8"/>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cece8"/>
                    </a:solidFill>
                  </a:tcPr>
                </a:tc>
              </a:tr>
              <a:tr h="67788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5</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8d7cd"/>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«Шұғаның белгісі»  шығармасында кірме сөздер мен көнерген сөздер кездеседі.</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8d7cd"/>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8d7cd"/>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8d7cd"/>
                    </a:solidFill>
                  </a:tcPr>
                </a:tc>
              </a:tr>
            </a:tbl>
          </a:graphicData>
        </a:graphic>
      </p:graphicFrame>
      <p:pic>
        <p:nvPicPr>
          <p:cNvPr id="164" name="Звук 6" descr=""/>
          <p:cNvPicPr/>
          <p:nvPr/>
        </p:nvPicPr>
        <p:blipFill>
          <a:blip r:embed="rId2"/>
          <a:stretch/>
        </p:blipFill>
        <p:spPr>
          <a:xfrm>
            <a:off x="11488680" y="6154560"/>
            <a:ext cx="487440" cy="487440"/>
          </a:xfrm>
          <a:prstGeom prst="rect">
            <a:avLst/>
          </a:prstGeom>
          <a:ln w="0">
            <a:noFill/>
          </a:ln>
        </p:spPr>
      </p:pic>
      <p:pic>
        <p:nvPicPr>
          <p:cNvPr id="165" name="Звук 4" descr=""/>
          <p:cNvPicPr/>
          <p:nvPr/>
        </p:nvPicPr>
        <p:blipFill>
          <a:blip r:embed="rId3"/>
          <a:stretch/>
        </p:blipFill>
        <p:spPr>
          <a:xfrm>
            <a:off x="11488680" y="6154560"/>
            <a:ext cx="487440" cy="487440"/>
          </a:xfrm>
          <a:prstGeom prst="rect">
            <a:avLst/>
          </a:prstGeom>
          <a:ln w="0">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67" name="TextBox 2"/>
          <p:cNvSpPr/>
          <p:nvPr/>
        </p:nvSpPr>
        <p:spPr>
          <a:xfrm>
            <a:off x="682560" y="49320"/>
            <a:ext cx="907596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00"/>
                </a:solidFill>
                <a:uFillTx/>
                <a:latin typeface="Times New Roman"/>
                <a:ea typeface="Times New Roman"/>
              </a:rPr>
              <a:t> </a:t>
            </a:r>
            <a:r>
              <a:rPr b="1" lang="kk-KZ" sz="2800" strike="noStrike" u="none">
                <a:solidFill>
                  <a:srgbClr val="ffff00"/>
                </a:solidFill>
                <a:uFillTx/>
                <a:latin typeface="Times New Roman"/>
                <a:ea typeface="Times New Roman"/>
              </a:rPr>
              <a:t>Дұрыс жауаппен салыстырыңыз</a:t>
            </a:r>
            <a:endParaRPr b="0" lang="ru-RU" sz="2800" strike="noStrike" u="none">
              <a:solidFill>
                <a:srgbClr val="000000"/>
              </a:solidFill>
              <a:uFillTx/>
              <a:latin typeface="Calibri"/>
            </a:endParaRPr>
          </a:p>
        </p:txBody>
      </p:sp>
      <p:graphicFrame>
        <p:nvGraphicFramePr>
          <p:cNvPr id="168" name=""/>
          <p:cNvGraphicFramePr/>
          <p:nvPr/>
        </p:nvGraphicFramePr>
        <p:xfrm>
          <a:off x="311040" y="1198440"/>
          <a:ext cx="11571480" cy="4538880"/>
        </p:xfrm>
        <a:graphic>
          <a:graphicData uri="http://schemas.openxmlformats.org/drawingml/2006/table">
            <a:tbl>
              <a:tblPr/>
              <a:tblGrid>
                <a:gridCol w="490680"/>
                <a:gridCol w="8351640"/>
                <a:gridCol w="1487520"/>
                <a:gridCol w="1241640"/>
              </a:tblGrid>
              <a:tr h="67788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ed7d31"/>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Сұрақтар </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ed7d31"/>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«Шындық»</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ed7d31"/>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«Жалған»</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ed7d31"/>
                    </a:solidFill>
                  </a:tcPr>
                </a:tc>
              </a:tr>
              <a:tr h="91440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1</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8d7cd"/>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«…Осы үріп ауызға салғандай еді. Ажары қандай болса, ақылы да сондай. Жеңілдік дегеннің не екенін білген бала емес».</a:t>
                      </a:r>
                      <a:r>
                        <a:rPr b="1" lang="ru-RU" sz="2400" strike="noStrike" u="none">
                          <a:solidFill>
                            <a:srgbClr val="000000"/>
                          </a:solidFill>
                          <a:uFillTx/>
                          <a:latin typeface="Times New Roman"/>
                          <a:ea typeface="Times New Roman"/>
                        </a:rPr>
                        <a:t> </a:t>
                      </a:r>
                      <a:r>
                        <a:rPr b="1" lang="ru-RU" sz="1800" strike="noStrike" u="none">
                          <a:solidFill>
                            <a:srgbClr val="000000"/>
                          </a:solidFill>
                          <a:uFillTx/>
                          <a:latin typeface="Times New Roman"/>
                          <a:ea typeface="Times New Roman"/>
                        </a:rPr>
                        <a:t>Бұл үзіндіде фразеологизм бар. </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8d7cd"/>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8d7cd"/>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f8d7cd"/>
                    </a:solidFill>
                  </a:tcPr>
                </a:tc>
              </a:tr>
              <a:tr h="91440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2</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cece8"/>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«…Кісіні тайғанақ мұзға тағасыз түскен аттай сырғытып әкететін сөзде дыбыс қуалау, (аллитерация) үстеме теңеу, эпитеттер, арзанқол афоризмдер Бейімбет тілінде кездеспейді», - деп З.Қабдолов айтқан. </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cece8"/>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cece8"/>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cece8"/>
                    </a:solidFill>
                  </a:tcPr>
                </a:tc>
              </a:tr>
              <a:tr h="67788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3</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8d7cd"/>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 Жүзі – құбыла, сөзі - құран  Шұғаның,</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Бір Шұға үшін жанды құрбан қыламын»  (үзіндіде метафора кездеседі)</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8d7cd"/>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8d7cd"/>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8d7cd"/>
                    </a:solidFill>
                  </a:tcPr>
                </a:tc>
              </a:tr>
              <a:tr h="67644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4</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cece8"/>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«Шұғаның белгісі» шығармасы 17-ғасырда болған оқиға ізімен жазылған.</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cece8"/>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cece8"/>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cece8"/>
                    </a:solidFill>
                  </a:tcPr>
                </a:tc>
              </a:tr>
              <a:tr h="67788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5</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8d7cd"/>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«Шұғаның белгісі»  шығармасында кірме сөздер мен көнерген сөздер кездеседі.</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8d7cd"/>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8d7cd"/>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f8d7cd"/>
                    </a:solidFill>
                  </a:tcPr>
                </a:tc>
              </a:tr>
            </a:tbl>
          </a:graphicData>
        </a:graphic>
      </p:graphicFrame>
      <p:sp>
        <p:nvSpPr>
          <p:cNvPr id="169" name="5-конечная звезда 1"/>
          <p:cNvSpPr/>
          <p:nvPr/>
        </p:nvSpPr>
        <p:spPr>
          <a:xfrm>
            <a:off x="9553680" y="1951200"/>
            <a:ext cx="709560" cy="614160"/>
          </a:xfrm>
          <a:custGeom>
            <a:avLst/>
            <a:gdLst/>
            <a:ahLst/>
            <a:rect l="l" t="t" r="r" b="b"/>
            <a:pathLst>
              <a:path w="709613" h="614362">
                <a:moveTo>
                  <a:pt x="1" y="234665"/>
                </a:moveTo>
                <a:lnTo>
                  <a:pt x="271050" y="234666"/>
                </a:lnTo>
                <a:lnTo>
                  <a:pt x="354807" y="0"/>
                </a:lnTo>
                <a:lnTo>
                  <a:pt x="438563" y="234666"/>
                </a:lnTo>
                <a:lnTo>
                  <a:pt x="709612" y="234665"/>
                </a:lnTo>
                <a:lnTo>
                  <a:pt x="490328" y="379695"/>
                </a:lnTo>
                <a:lnTo>
                  <a:pt x="574089" y="614360"/>
                </a:lnTo>
                <a:lnTo>
                  <a:pt x="354807" y="469328"/>
                </a:lnTo>
                <a:lnTo>
                  <a:pt x="135524" y="614360"/>
                </a:lnTo>
                <a:lnTo>
                  <a:pt x="219285" y="379695"/>
                </a:lnTo>
                <a:lnTo>
                  <a:pt x="1" y="234665"/>
                </a:lnTo>
                <a:close/>
              </a:path>
            </a:pathLst>
          </a:custGeom>
          <a:solidFill>
            <a:srgbClr val="ffff00"/>
          </a:solidFill>
          <a:ln w="12600">
            <a:solidFill>
              <a:srgbClr val="41719c"/>
            </a:solidFill>
            <a:miter/>
          </a:ln>
        </p:spPr>
        <p:style>
          <a:lnRef idx="0"/>
          <a:fillRef idx="0"/>
          <a:effectRef idx="0"/>
          <a:fontRef idx="minor"/>
        </p:style>
        <p:txBody>
          <a:bodyPr lIns="90000" rIns="90000" tIns="46800" bIns="46800" anchor="ctr">
            <a:noAutofit/>
          </a:bodyPr>
          <a:p>
            <a:endParaRPr b="0" lang="ru-RU" sz="1800" strike="noStrike" u="none">
              <a:solidFill>
                <a:srgbClr val="000000"/>
              </a:solidFill>
              <a:uFillTx/>
              <a:latin typeface="Calibri"/>
            </a:endParaRPr>
          </a:p>
        </p:txBody>
      </p:sp>
      <p:sp>
        <p:nvSpPr>
          <p:cNvPr id="170" name="5-конечная звезда 5"/>
          <p:cNvSpPr/>
          <p:nvPr/>
        </p:nvSpPr>
        <p:spPr>
          <a:xfrm>
            <a:off x="10920240" y="2909880"/>
            <a:ext cx="709920" cy="612720"/>
          </a:xfrm>
          <a:custGeom>
            <a:avLst/>
            <a:gdLst/>
            <a:ahLst/>
            <a:rect l="l" t="t" r="r" b="b"/>
            <a:pathLst>
              <a:path w="709612" h="612775">
                <a:moveTo>
                  <a:pt x="1" y="234059"/>
                </a:moveTo>
                <a:lnTo>
                  <a:pt x="271049" y="234060"/>
                </a:lnTo>
                <a:lnTo>
                  <a:pt x="354806" y="0"/>
                </a:lnTo>
                <a:lnTo>
                  <a:pt x="438563" y="234060"/>
                </a:lnTo>
                <a:lnTo>
                  <a:pt x="709611" y="234059"/>
                </a:lnTo>
                <a:lnTo>
                  <a:pt x="490327" y="378714"/>
                </a:lnTo>
                <a:lnTo>
                  <a:pt x="574088" y="612773"/>
                </a:lnTo>
                <a:lnTo>
                  <a:pt x="354806" y="468115"/>
                </a:lnTo>
                <a:lnTo>
                  <a:pt x="135524" y="612773"/>
                </a:lnTo>
                <a:lnTo>
                  <a:pt x="219285" y="378714"/>
                </a:lnTo>
                <a:lnTo>
                  <a:pt x="1" y="234059"/>
                </a:lnTo>
                <a:close/>
              </a:path>
            </a:pathLst>
          </a:custGeom>
          <a:solidFill>
            <a:srgbClr val="ffff00"/>
          </a:solidFill>
          <a:ln w="12600">
            <a:solidFill>
              <a:srgbClr val="41719c"/>
            </a:solidFill>
            <a:miter/>
          </a:ln>
        </p:spPr>
        <p:style>
          <a:lnRef idx="0"/>
          <a:fillRef idx="0"/>
          <a:effectRef idx="0"/>
          <a:fontRef idx="minor"/>
        </p:style>
        <p:txBody>
          <a:bodyPr lIns="90000" rIns="90000" tIns="46800" bIns="46800" anchor="ctr">
            <a:noAutofit/>
          </a:bodyPr>
          <a:p>
            <a:endParaRPr b="0" lang="ru-RU" sz="1800" strike="noStrike" u="none">
              <a:solidFill>
                <a:srgbClr val="000000"/>
              </a:solidFill>
              <a:uFillTx/>
              <a:latin typeface="Calibri"/>
            </a:endParaRPr>
          </a:p>
        </p:txBody>
      </p:sp>
      <p:sp>
        <p:nvSpPr>
          <p:cNvPr id="171" name="5-конечная звезда 6"/>
          <p:cNvSpPr/>
          <p:nvPr/>
        </p:nvSpPr>
        <p:spPr>
          <a:xfrm>
            <a:off x="9626760" y="5095800"/>
            <a:ext cx="709560" cy="612720"/>
          </a:xfrm>
          <a:custGeom>
            <a:avLst/>
            <a:gdLst/>
            <a:ahLst/>
            <a:rect l="l" t="t" r="r" b="b"/>
            <a:pathLst>
              <a:path w="709613" h="612775">
                <a:moveTo>
                  <a:pt x="1" y="234059"/>
                </a:moveTo>
                <a:lnTo>
                  <a:pt x="271050" y="234060"/>
                </a:lnTo>
                <a:lnTo>
                  <a:pt x="354807" y="0"/>
                </a:lnTo>
                <a:lnTo>
                  <a:pt x="438563" y="234060"/>
                </a:lnTo>
                <a:lnTo>
                  <a:pt x="709612" y="234059"/>
                </a:lnTo>
                <a:lnTo>
                  <a:pt x="490328" y="378714"/>
                </a:lnTo>
                <a:lnTo>
                  <a:pt x="574089" y="612773"/>
                </a:lnTo>
                <a:lnTo>
                  <a:pt x="354807" y="468115"/>
                </a:lnTo>
                <a:lnTo>
                  <a:pt x="135524" y="612773"/>
                </a:lnTo>
                <a:lnTo>
                  <a:pt x="219285" y="378714"/>
                </a:lnTo>
                <a:lnTo>
                  <a:pt x="1" y="234059"/>
                </a:lnTo>
                <a:close/>
              </a:path>
            </a:pathLst>
          </a:custGeom>
          <a:solidFill>
            <a:srgbClr val="ffff00"/>
          </a:solidFill>
          <a:ln w="12600">
            <a:solidFill>
              <a:srgbClr val="41719c"/>
            </a:solidFill>
            <a:miter/>
          </a:ln>
        </p:spPr>
        <p:style>
          <a:lnRef idx="0"/>
          <a:fillRef idx="0"/>
          <a:effectRef idx="0"/>
          <a:fontRef idx="minor"/>
        </p:style>
        <p:txBody>
          <a:bodyPr lIns="90000" rIns="90000" tIns="46800" bIns="46800" anchor="ctr">
            <a:noAutofit/>
          </a:bodyPr>
          <a:p>
            <a:endParaRPr b="0" lang="ru-RU" sz="1800" strike="noStrike" u="none">
              <a:solidFill>
                <a:srgbClr val="000000"/>
              </a:solidFill>
              <a:uFillTx/>
              <a:latin typeface="Calibri"/>
            </a:endParaRPr>
          </a:p>
        </p:txBody>
      </p:sp>
      <p:sp>
        <p:nvSpPr>
          <p:cNvPr id="172" name="5-конечная звезда 7"/>
          <p:cNvSpPr/>
          <p:nvPr/>
        </p:nvSpPr>
        <p:spPr>
          <a:xfrm>
            <a:off x="10920240" y="4481640"/>
            <a:ext cx="709920" cy="614160"/>
          </a:xfrm>
          <a:custGeom>
            <a:avLst/>
            <a:gdLst/>
            <a:ahLst/>
            <a:rect l="l" t="t" r="r" b="b"/>
            <a:pathLst>
              <a:path w="709612" h="614362">
                <a:moveTo>
                  <a:pt x="1" y="234665"/>
                </a:moveTo>
                <a:lnTo>
                  <a:pt x="271049" y="234666"/>
                </a:lnTo>
                <a:lnTo>
                  <a:pt x="354806" y="0"/>
                </a:lnTo>
                <a:lnTo>
                  <a:pt x="438563" y="234666"/>
                </a:lnTo>
                <a:lnTo>
                  <a:pt x="709611" y="234665"/>
                </a:lnTo>
                <a:lnTo>
                  <a:pt x="490327" y="379695"/>
                </a:lnTo>
                <a:lnTo>
                  <a:pt x="574088" y="614360"/>
                </a:lnTo>
                <a:lnTo>
                  <a:pt x="354806" y="469328"/>
                </a:lnTo>
                <a:lnTo>
                  <a:pt x="135524" y="614360"/>
                </a:lnTo>
                <a:lnTo>
                  <a:pt x="219285" y="379695"/>
                </a:lnTo>
                <a:lnTo>
                  <a:pt x="1" y="234665"/>
                </a:lnTo>
                <a:close/>
              </a:path>
            </a:pathLst>
          </a:custGeom>
          <a:solidFill>
            <a:srgbClr val="ffff00"/>
          </a:solidFill>
          <a:ln w="12600">
            <a:solidFill>
              <a:srgbClr val="41719c"/>
            </a:solidFill>
            <a:miter/>
          </a:ln>
        </p:spPr>
        <p:style>
          <a:lnRef idx="0"/>
          <a:fillRef idx="0"/>
          <a:effectRef idx="0"/>
          <a:fontRef idx="minor"/>
        </p:style>
        <p:txBody>
          <a:bodyPr lIns="90000" rIns="90000" tIns="46800" bIns="46800" anchor="ctr">
            <a:noAutofit/>
          </a:bodyPr>
          <a:p>
            <a:endParaRPr b="0" lang="ru-RU" sz="1800" strike="noStrike" u="none">
              <a:solidFill>
                <a:srgbClr val="000000"/>
              </a:solidFill>
              <a:uFillTx/>
              <a:latin typeface="Calibri"/>
            </a:endParaRPr>
          </a:p>
        </p:txBody>
      </p:sp>
      <p:sp>
        <p:nvSpPr>
          <p:cNvPr id="173" name="5-конечная звезда 8"/>
          <p:cNvSpPr/>
          <p:nvPr/>
        </p:nvSpPr>
        <p:spPr>
          <a:xfrm>
            <a:off x="9555120" y="3664080"/>
            <a:ext cx="709560" cy="614160"/>
          </a:xfrm>
          <a:custGeom>
            <a:avLst/>
            <a:gdLst/>
            <a:ahLst/>
            <a:rect l="l" t="t" r="r" b="b"/>
            <a:pathLst>
              <a:path w="709612" h="614363">
                <a:moveTo>
                  <a:pt x="1" y="234665"/>
                </a:moveTo>
                <a:lnTo>
                  <a:pt x="271049" y="234667"/>
                </a:lnTo>
                <a:lnTo>
                  <a:pt x="354806" y="0"/>
                </a:lnTo>
                <a:lnTo>
                  <a:pt x="438563" y="234667"/>
                </a:lnTo>
                <a:lnTo>
                  <a:pt x="709611" y="234665"/>
                </a:lnTo>
                <a:lnTo>
                  <a:pt x="490327" y="379696"/>
                </a:lnTo>
                <a:lnTo>
                  <a:pt x="574088" y="614361"/>
                </a:lnTo>
                <a:lnTo>
                  <a:pt x="354806" y="469328"/>
                </a:lnTo>
                <a:lnTo>
                  <a:pt x="135524" y="614361"/>
                </a:lnTo>
                <a:lnTo>
                  <a:pt x="219285" y="379696"/>
                </a:lnTo>
                <a:lnTo>
                  <a:pt x="1" y="234665"/>
                </a:lnTo>
                <a:close/>
              </a:path>
            </a:pathLst>
          </a:custGeom>
          <a:solidFill>
            <a:srgbClr val="ffff00"/>
          </a:solidFill>
          <a:ln w="12600">
            <a:solidFill>
              <a:srgbClr val="41719c"/>
            </a:solidFill>
            <a:miter/>
          </a:ln>
        </p:spPr>
        <p:style>
          <a:lnRef idx="0"/>
          <a:fillRef idx="0"/>
          <a:effectRef idx="0"/>
          <a:fontRef idx="minor"/>
        </p:style>
        <p:txBody>
          <a:bodyPr lIns="90000" rIns="90000" tIns="46800" bIns="46800" anchor="ctr">
            <a:noAutofit/>
          </a:bodyPr>
          <a:p>
            <a:endParaRPr b="0" lang="ru-RU" sz="1800" strike="noStrike" u="none">
              <a:solidFill>
                <a:srgbClr val="000000"/>
              </a:solidFill>
              <a:uFillTx/>
              <a:latin typeface="Calibri"/>
            </a:endParaRPr>
          </a:p>
        </p:txBody>
      </p:sp>
      <p:pic>
        <p:nvPicPr>
          <p:cNvPr id="174" name="Звук 10" descr=""/>
          <p:cNvPicPr/>
          <p:nvPr/>
        </p:nvPicPr>
        <p:blipFill>
          <a:blip r:embed="rId1"/>
          <a:stretch/>
        </p:blipFill>
        <p:spPr>
          <a:xfrm>
            <a:off x="11488680" y="6154560"/>
            <a:ext cx="487440" cy="487440"/>
          </a:xfrm>
          <a:prstGeom prst="rect">
            <a:avLst/>
          </a:prstGeom>
          <a:ln w="0">
            <a:noFill/>
          </a:ln>
        </p:spPr>
      </p:pic>
      <p:pic>
        <p:nvPicPr>
          <p:cNvPr id="175" name="Звук 2" descr=""/>
          <p:cNvPicPr/>
          <p:nvPr/>
        </p:nvPicPr>
        <p:blipFill>
          <a:blip r:embed="rId2"/>
          <a:stretch/>
        </p:blipFill>
        <p:spPr>
          <a:xfrm>
            <a:off x="11488680" y="6154560"/>
            <a:ext cx="487440" cy="487440"/>
          </a:xfrm>
          <a:prstGeom prst="rect">
            <a:avLst/>
          </a:prstGeom>
          <a:ln w="0">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6" name="Рисунок 48" descr=""/>
          <p:cNvPicPr/>
          <p:nvPr/>
        </p:nvPicPr>
        <p:blipFill>
          <a:blip r:embed="rId1"/>
          <a:stretch/>
        </p:blipFill>
        <p:spPr>
          <a:xfrm>
            <a:off x="652320" y="7978680"/>
            <a:ext cx="200160" cy="203400"/>
          </a:xfrm>
          <a:prstGeom prst="rect">
            <a:avLst/>
          </a:prstGeom>
          <a:ln w="0">
            <a:noFill/>
          </a:ln>
        </p:spPr>
      </p:pic>
      <p:sp>
        <p:nvSpPr>
          <p:cNvPr id="17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sp>
        <p:nvSpPr>
          <p:cNvPr id="178"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79" name="Google Shape;574;p91"/>
          <p:cNvSpPr/>
          <p:nvPr/>
        </p:nvSpPr>
        <p:spPr>
          <a:xfrm>
            <a:off x="1212840" y="165240"/>
            <a:ext cx="7620120" cy="531720"/>
          </a:xfrm>
          <a:prstGeom prst="rect">
            <a:avLst/>
          </a:prstGeom>
          <a:noFill/>
          <a:ln w="0">
            <a:noFill/>
          </a:ln>
        </p:spPr>
        <p:style>
          <a:lnRef idx="0"/>
          <a:fillRef idx="0"/>
          <a:effectRef idx="0"/>
          <a:fontRef idx="minor"/>
        </p:style>
        <p:txBody>
          <a:bodyPr lIns="83520" rIns="83520" tIns="83520" bIns="83520" anchor="ctr">
            <a:normAutofit fontScale="625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600" strike="noStrike" u="none">
                <a:solidFill>
                  <a:srgbClr val="ffff00"/>
                </a:solidFill>
                <a:uFillTx/>
                <a:latin typeface="Times New Roman"/>
                <a:ea typeface="Times New Roman"/>
              </a:rPr>
              <a:t>                  </a:t>
            </a:r>
            <a:r>
              <a:rPr b="1" lang="ru-RU" sz="3600" strike="noStrike" u="none">
                <a:solidFill>
                  <a:srgbClr val="ffff00"/>
                </a:solidFill>
                <a:uFillTx/>
                <a:latin typeface="Times New Roman"/>
                <a:ea typeface="Times New Roman"/>
              </a:rPr>
              <a:t>Қорытынды</a:t>
            </a:r>
            <a:endParaRPr b="0" lang="ru-RU" sz="3600" strike="noStrike" u="none">
              <a:solidFill>
                <a:srgbClr val="000000"/>
              </a:solidFill>
              <a:uFillTx/>
              <a:latin typeface="Calibri"/>
            </a:endParaRPr>
          </a:p>
        </p:txBody>
      </p:sp>
      <p:pic>
        <p:nvPicPr>
          <p:cNvPr id="180" name="Схема 3" descr=""/>
          <p:cNvPicPr/>
          <p:nvPr/>
        </p:nvPicPr>
        <p:blipFill>
          <a:blip r:embed="rId2"/>
          <a:stretch/>
        </p:blipFill>
        <p:spPr>
          <a:xfrm>
            <a:off x="3651120" y="1079640"/>
            <a:ext cx="8541000" cy="5418000"/>
          </a:xfrm>
          <a:prstGeom prst="rect">
            <a:avLst/>
          </a:prstGeom>
          <a:ln w="0">
            <a:noFill/>
          </a:ln>
        </p:spPr>
      </p:pic>
      <p:sp>
        <p:nvSpPr>
          <p:cNvPr id="181" name="Вертикальный свиток 4"/>
          <p:cNvSpPr/>
          <p:nvPr/>
        </p:nvSpPr>
        <p:spPr>
          <a:xfrm>
            <a:off x="142920" y="1432080"/>
            <a:ext cx="4879800" cy="4122720"/>
          </a:xfrm>
          <a:prstGeom prst="verticalScroll">
            <a:avLst>
              <a:gd name="adj" fmla="val 12500"/>
            </a:avLst>
          </a:prstGeom>
          <a:solidFill>
            <a:srgbClr val="3decf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2060"/>
                </a:solidFill>
                <a:uFillTx/>
                <a:latin typeface="Times New Roman"/>
                <a:ea typeface="Times New Roman"/>
              </a:rPr>
              <a:t>«Майлиннің прозадағы шеберлігі тура алғашқы адымынан (Шұғаның белгісінен) басталады. Мұндай да ғажап болады екен... шеберлік тұрғысынан пайымдағанда күні бүгінге дейін қазақ повесінің үлгісі болып отыр. Ғажайып емей немене?» </a:t>
            </a: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2060"/>
                </a:solidFill>
                <a:uFillTx/>
                <a:latin typeface="Times New Roman"/>
                <a:ea typeface="Times New Roman"/>
              </a:rPr>
              <a:t>                                 </a:t>
            </a:r>
            <a:r>
              <a:rPr b="1" lang="kk-KZ" sz="1800" strike="noStrike" u="none">
                <a:solidFill>
                  <a:srgbClr val="002060"/>
                </a:solidFill>
                <a:uFillTx/>
                <a:latin typeface="Times New Roman"/>
                <a:ea typeface="Times New Roman"/>
              </a:rPr>
              <a:t>З.Қабдоллов</a:t>
            </a:r>
            <a:endParaRPr b="0" lang="ru-RU" sz="1800" strike="noStrike" u="none">
              <a:solidFill>
                <a:srgbClr val="000000"/>
              </a:solidFill>
              <a:uFillTx/>
              <a:latin typeface="Calibri"/>
            </a:endParaRPr>
          </a:p>
        </p:txBody>
      </p:sp>
      <p:pic>
        <p:nvPicPr>
          <p:cNvPr id="182" name="Звук 2" descr=""/>
          <p:cNvPicPr/>
          <p:nvPr/>
        </p:nvPicPr>
        <p:blipFill>
          <a:blip r:embed="rId3"/>
          <a:stretch/>
        </p:blipFill>
        <p:spPr>
          <a:xfrm>
            <a:off x="11488680" y="6154560"/>
            <a:ext cx="487440" cy="487440"/>
          </a:xfrm>
          <a:prstGeom prst="rect">
            <a:avLst/>
          </a:prstGeom>
          <a:ln w="0">
            <a:noFill/>
          </a:ln>
        </p:spPr>
      </p:pic>
      <p:pic>
        <p:nvPicPr>
          <p:cNvPr id="183" name="Звук 1" descr=""/>
          <p:cNvPicPr/>
          <p:nvPr/>
        </p:nvPicPr>
        <p:blipFill>
          <a:blip r:embed="rId4"/>
          <a:stretch/>
        </p:blipFill>
        <p:spPr>
          <a:xfrm>
            <a:off x="11488680" y="6154560"/>
            <a:ext cx="487440" cy="487440"/>
          </a:xfrm>
          <a:prstGeom prst="rect">
            <a:avLst/>
          </a:prstGeom>
          <a:ln w="0">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4" name="Рисунок 48" descr=""/>
          <p:cNvPicPr/>
          <p:nvPr/>
        </p:nvPicPr>
        <p:blipFill>
          <a:blip r:embed="rId1"/>
          <a:stretch/>
        </p:blipFill>
        <p:spPr>
          <a:xfrm>
            <a:off x="652320" y="7978680"/>
            <a:ext cx="200160" cy="203400"/>
          </a:xfrm>
          <a:prstGeom prst="rect">
            <a:avLst/>
          </a:prstGeom>
          <a:ln w="0">
            <a:noFill/>
          </a:ln>
        </p:spPr>
      </p:pic>
      <p:sp>
        <p:nvSpPr>
          <p:cNvPr id="185"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8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8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188" name="Google Shape;77;p1"/>
          <p:cNvCxnSpPr/>
          <p:nvPr/>
        </p:nvCxnSpPr>
        <p:spPr>
          <a:xfrm>
            <a:off x="212400" y="6621120"/>
            <a:ext cx="11729160" cy="26280"/>
          </a:xfrm>
          <a:prstGeom prst="straightConnector1">
            <a:avLst/>
          </a:prstGeom>
          <a:ln w="57240">
            <a:solidFill>
              <a:srgbClr val="33cccc"/>
            </a:solidFill>
            <a:miter/>
          </a:ln>
        </p:spPr>
      </p:cxnSp>
      <p:cxnSp>
        <p:nvCxnSpPr>
          <p:cNvPr id="189" name="Google Shape;78;p1"/>
          <p:cNvCxnSpPr/>
          <p:nvPr/>
        </p:nvCxnSpPr>
        <p:spPr>
          <a:xfrm>
            <a:off x="757080" y="6364080"/>
            <a:ext cx="10694160" cy="37080"/>
          </a:xfrm>
          <a:prstGeom prst="straightConnector1">
            <a:avLst/>
          </a:prstGeom>
          <a:ln w="38160">
            <a:solidFill>
              <a:srgbClr val="4472c4"/>
            </a:solidFill>
            <a:miter/>
          </a:ln>
        </p:spPr>
      </p:cxnSp>
      <p:sp>
        <p:nvSpPr>
          <p:cNvPr id="190" name="TextBox 2"/>
          <p:cNvSpPr/>
          <p:nvPr/>
        </p:nvSpPr>
        <p:spPr>
          <a:xfrm flipH="1">
            <a:off x="1481040" y="189000"/>
            <a:ext cx="476568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ffff00"/>
                </a:solidFill>
                <a:uFillTx/>
                <a:latin typeface="Times New Roman"/>
                <a:ea typeface="Times New Roman"/>
              </a:rPr>
              <a:t>Қосымша тапсырма</a:t>
            </a:r>
            <a:endParaRPr b="0" lang="ru-RU" sz="3600" strike="noStrike" u="none">
              <a:solidFill>
                <a:srgbClr val="000000"/>
              </a:solidFill>
              <a:uFillTx/>
              <a:latin typeface="Calibri"/>
            </a:endParaRPr>
          </a:p>
        </p:txBody>
      </p:sp>
      <p:sp>
        <p:nvSpPr>
          <p:cNvPr id="191" name="Прямоугольник 1"/>
          <p:cNvSpPr/>
          <p:nvPr/>
        </p:nvSpPr>
        <p:spPr>
          <a:xfrm>
            <a:off x="917640" y="1173240"/>
            <a:ext cx="5329080" cy="1374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Times New Roman"/>
              </a:rPr>
              <a:t>«Авторға хат» тақырыбында эпистолярлық эссе жазу</a:t>
            </a:r>
            <a:endParaRPr b="0" lang="ru-RU" sz="28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p:txBody>
      </p:sp>
      <p:pic>
        <p:nvPicPr>
          <p:cNvPr id="192" name="Picture 14" descr="Старинные книги с бумажным свитком перо и чернильница цветной эскиз  декоративной концепции векторной иллюстрации | Бесплатно векторы"/>
          <p:cNvPicPr/>
          <p:nvPr/>
        </p:nvPicPr>
        <p:blipFill>
          <a:blip r:embed="rId2"/>
          <a:stretch/>
        </p:blipFill>
        <p:spPr>
          <a:xfrm>
            <a:off x="6727680" y="965160"/>
            <a:ext cx="5213520" cy="5213520"/>
          </a:xfrm>
          <a:prstGeom prst="rect">
            <a:avLst/>
          </a:prstGeom>
          <a:ln w="0">
            <a:noFill/>
          </a:ln>
        </p:spPr>
      </p:pic>
      <p:sp>
        <p:nvSpPr>
          <p:cNvPr id="193" name="Прямоугольник 1"/>
          <p:cNvSpPr/>
          <p:nvPr/>
        </p:nvSpPr>
        <p:spPr>
          <a:xfrm>
            <a:off x="533520" y="2550960"/>
            <a:ext cx="6194160" cy="210564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0000"/>
                </a:solidFill>
                <a:uFillTx/>
                <a:latin typeface="Times New Roman"/>
                <a:ea typeface="Times New Roman"/>
              </a:rPr>
              <a:t>Теориялық ақпарат: </a:t>
            </a:r>
            <a:endParaRPr b="0" lang="ru-RU" sz="24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2060"/>
                </a:solidFill>
                <a:uFillTx/>
                <a:latin typeface="Times New Roman"/>
                <a:ea typeface="Times New Roman"/>
              </a:rPr>
              <a:t>Эпистолярлық эссе дегеніміз</a:t>
            </a:r>
            <a:r>
              <a:rPr b="0" lang="kk-KZ" sz="1800" strike="noStrike" u="none">
                <a:solidFill>
                  <a:srgbClr val="002060"/>
                </a:solidFill>
                <a:uFillTx/>
                <a:latin typeface="Times New Roman"/>
                <a:ea typeface="Times New Roman"/>
              </a:rPr>
              <a:t> </a:t>
            </a:r>
            <a:r>
              <a:rPr b="1" lang="kk-KZ" sz="1800" strike="noStrike" u="none">
                <a:solidFill>
                  <a:srgbClr val="002060"/>
                </a:solidFill>
                <a:uFillTx/>
                <a:latin typeface="Times New Roman"/>
                <a:ea typeface="Times New Roman"/>
              </a:rPr>
              <a:t>(грек. epіstole – жолдау, хат) – хат түрінде жазылған шығарма. Эпистолярлық әдебиетке ірі қоғам қайраткерлерінің өзара жазысқан, тарихи мәні бар, әдеби мұраға айналған хаттары жатады.</a:t>
            </a:r>
            <a:r>
              <a:rPr b="0" lang="kk-KZ" sz="1800" strike="noStrike" u="none">
                <a:solidFill>
                  <a:srgbClr val="002060"/>
                </a:solidFill>
                <a:uFillTx/>
                <a:latin typeface="Times New Roman"/>
                <a:ea typeface="Times New Roman"/>
              </a:rPr>
              <a:t> </a:t>
            </a:r>
            <a:r>
              <a:rPr b="1" lang="ru-RU" sz="1800" strike="noStrike" u="none">
                <a:solidFill>
                  <a:srgbClr val="002060"/>
                </a:solidFill>
                <a:uFillTx/>
                <a:latin typeface="Times New Roman"/>
                <a:ea typeface="Times New Roman"/>
              </a:rPr>
              <a:t>Эпистолярлық әдебиет жанр ретінде көне дәуірден басталады.</a:t>
            </a:r>
            <a:endParaRPr b="0" lang="ru-RU" sz="1800" strike="noStrike" u="none">
              <a:solidFill>
                <a:srgbClr val="000000"/>
              </a:solidFill>
              <a:uFillTx/>
              <a:latin typeface="Calibri"/>
            </a:endParaRPr>
          </a:p>
        </p:txBody>
      </p:sp>
      <p:pic>
        <p:nvPicPr>
          <p:cNvPr id="194" name="Звук 2" descr=""/>
          <p:cNvPicPr/>
          <p:nvPr/>
        </p:nvPicPr>
        <p:blipFill>
          <a:blip r:embed="rId3"/>
          <a:stretch/>
        </p:blipFill>
        <p:spPr>
          <a:xfrm>
            <a:off x="11488680" y="6154560"/>
            <a:ext cx="487440" cy="487440"/>
          </a:xfrm>
          <a:prstGeom prst="rect">
            <a:avLst/>
          </a:prstGeom>
          <a:ln w="0">
            <a:noFill/>
          </a:ln>
        </p:spPr>
      </p:pic>
      <p:pic>
        <p:nvPicPr>
          <p:cNvPr id="195" name="Звук 3" descr=""/>
          <p:cNvPicPr/>
          <p:nvPr/>
        </p:nvPicPr>
        <p:blipFill>
          <a:blip r:embed="rId4"/>
          <a:stretch/>
        </p:blipFill>
        <p:spPr>
          <a:xfrm>
            <a:off x="11488680" y="6154560"/>
            <a:ext cx="487440" cy="487440"/>
          </a:xfrm>
          <a:prstGeom prst="rect">
            <a:avLst/>
          </a:prstGeom>
          <a:ln w="0">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 name="Рисунок 48" descr=""/>
          <p:cNvPicPr/>
          <p:nvPr/>
        </p:nvPicPr>
        <p:blipFill>
          <a:blip r:embed="rId1"/>
          <a:stretch/>
        </p:blipFill>
        <p:spPr>
          <a:xfrm>
            <a:off x="652320" y="7978680"/>
            <a:ext cx="200160" cy="203400"/>
          </a:xfrm>
          <a:prstGeom prst="rect">
            <a:avLst/>
          </a:prstGeom>
          <a:ln w="0">
            <a:noFill/>
          </a:ln>
        </p:spPr>
      </p:pic>
      <p:sp>
        <p:nvSpPr>
          <p:cNvPr id="17"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8"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9"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20" name="Google Shape;77;p1"/>
          <p:cNvCxnSpPr/>
          <p:nvPr/>
        </p:nvCxnSpPr>
        <p:spPr>
          <a:xfrm>
            <a:off x="212400" y="6621120"/>
            <a:ext cx="11729160" cy="26280"/>
          </a:xfrm>
          <a:prstGeom prst="straightConnector1">
            <a:avLst/>
          </a:prstGeom>
          <a:ln w="57240">
            <a:solidFill>
              <a:srgbClr val="33cccc"/>
            </a:solidFill>
            <a:miter/>
          </a:ln>
        </p:spPr>
      </p:cxnSp>
      <p:cxnSp>
        <p:nvCxnSpPr>
          <p:cNvPr id="21" name="Google Shape;78;p1"/>
          <p:cNvCxnSpPr/>
          <p:nvPr/>
        </p:nvCxnSpPr>
        <p:spPr>
          <a:xfrm>
            <a:off x="757080" y="6364080"/>
            <a:ext cx="10694160" cy="37080"/>
          </a:xfrm>
          <a:prstGeom prst="straightConnector1">
            <a:avLst/>
          </a:prstGeom>
          <a:ln w="38160">
            <a:solidFill>
              <a:srgbClr val="4472c4"/>
            </a:solidFill>
            <a:miter/>
          </a:ln>
        </p:spPr>
      </p:cxnSp>
      <p:sp>
        <p:nvSpPr>
          <p:cNvPr id="22" name="TextBox 8"/>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Оқу мақсаты:</a:t>
            </a:r>
            <a:endParaRPr b="0" lang="ru-RU" sz="2400" strike="noStrike" u="none">
              <a:solidFill>
                <a:srgbClr val="000000"/>
              </a:solidFill>
              <a:uFillTx/>
              <a:latin typeface="Calibri"/>
            </a:endParaRPr>
          </a:p>
        </p:txBody>
      </p:sp>
      <p:sp>
        <p:nvSpPr>
          <p:cNvPr id="23" name="Прямоугольник 1"/>
          <p:cNvSpPr/>
          <p:nvPr/>
        </p:nvSpPr>
        <p:spPr>
          <a:xfrm>
            <a:off x="652320" y="987480"/>
            <a:ext cx="11288880" cy="494064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2500" strike="noStrike" u="none">
                <a:solidFill>
                  <a:srgbClr val="002060"/>
                </a:solidFill>
                <a:uFillTx/>
                <a:latin typeface="Times New Roman"/>
                <a:ea typeface="Open Sans"/>
              </a:rPr>
              <a:t> </a:t>
            </a:r>
            <a:r>
              <a:rPr b="1" lang="ru-RU" sz="2500" strike="noStrike" u="none">
                <a:solidFill>
                  <a:srgbClr val="002060"/>
                </a:solidFill>
                <a:uFillTx/>
                <a:latin typeface="Times New Roman"/>
                <a:ea typeface="Open Sans"/>
              </a:rPr>
              <a:t>А/И 9.2.3.1 Шығармадағы әдеби тілдік құбылту мен айшықтаудың </a:t>
            </a:r>
            <a:endParaRPr b="0" lang="ru-RU" sz="25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2500" strike="noStrike" u="none">
                <a:solidFill>
                  <a:srgbClr val="002060"/>
                </a:solidFill>
                <a:uFillTx/>
                <a:latin typeface="Times New Roman"/>
                <a:ea typeface="Open Sans"/>
              </a:rPr>
              <a:t>(троп пен фигура) түрлерін талдай отырып, автор стиліне баға беру.</a:t>
            </a:r>
            <a:endParaRPr b="0" lang="ru-RU" sz="25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2000" strike="noStrike" u="none">
                <a:solidFill>
                  <a:srgbClr val="000000"/>
                </a:solidFill>
                <a:uFillTx/>
                <a:latin typeface="Arial"/>
                <a:ea typeface="Open Sans"/>
              </a:rPr>
              <a:t> </a:t>
            </a:r>
            <a:endParaRPr b="0" lang="ru-RU" sz="20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2400" strike="noStrike" u="none">
                <a:solidFill>
                  <a:srgbClr val="000000"/>
                </a:solidFill>
                <a:uFillTx/>
                <a:latin typeface="Times New Roman"/>
                <a:ea typeface="Open Sans"/>
              </a:rPr>
              <a:t>Сіздің білетініңіз:</a:t>
            </a:r>
            <a:r>
              <a:rPr b="1" lang="ru-RU" sz="2400" strike="noStrike" u="none">
                <a:solidFill>
                  <a:srgbClr val="000000"/>
                </a:solidFill>
                <a:uFillTx/>
                <a:latin typeface="Times New Roman"/>
                <a:ea typeface="Open Sans"/>
              </a:rPr>
              <a:t>	</a:t>
            </a:r>
            <a:endParaRPr b="0" lang="ru-RU" sz="24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400" strike="noStrike" u="none">
                <a:solidFill>
                  <a:srgbClr val="000000"/>
                </a:solidFill>
                <a:uFillTx/>
                <a:latin typeface="Times New Roman"/>
                <a:ea typeface="Open Sans"/>
              </a:rPr>
              <a:t>•  </a:t>
            </a:r>
            <a:r>
              <a:rPr b="0" lang="kk-KZ" sz="2400" strike="noStrike" u="none">
                <a:solidFill>
                  <a:srgbClr val="000000"/>
                </a:solidFill>
                <a:uFillTx/>
                <a:latin typeface="Times New Roman"/>
                <a:ea typeface="Open Sans"/>
              </a:rPr>
              <a:t>Сіз шығармада кездесетін тілдік құбылту мен айшықтаудың түрлерін білесіз;</a:t>
            </a:r>
            <a:endParaRPr b="0" lang="ru-RU" sz="24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2400" strike="noStrike" u="none">
                <a:solidFill>
                  <a:srgbClr val="000000"/>
                </a:solidFill>
                <a:uFillTx/>
                <a:latin typeface="Times New Roman"/>
                <a:ea typeface="Open Sans"/>
              </a:rPr>
              <a:t> </a:t>
            </a:r>
            <a:r>
              <a:rPr b="1" lang="ru-RU" sz="2400" strike="noStrike" u="none">
                <a:solidFill>
                  <a:srgbClr val="000000"/>
                </a:solidFill>
                <a:uFillTx/>
                <a:latin typeface="Times New Roman"/>
                <a:ea typeface="Open Sans"/>
              </a:rPr>
              <a:t>Сіздің меңгеретініңіз:</a:t>
            </a:r>
            <a:endParaRPr b="0" lang="ru-RU" sz="2400" strike="noStrike" u="none">
              <a:solidFill>
                <a:srgbClr val="000000"/>
              </a:solidFill>
              <a:uFillTx/>
              <a:latin typeface="Calibri"/>
            </a:endParaRPr>
          </a:p>
          <a:p>
            <a:pPr algn="just">
              <a:lnSpc>
                <a:spcPct val="100000"/>
              </a:lnSpc>
              <a:buClr>
                <a:srgbClr val="00000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400" strike="noStrike" u="none">
                <a:solidFill>
                  <a:srgbClr val="000000"/>
                </a:solidFill>
                <a:uFillTx/>
                <a:latin typeface="Times New Roman"/>
                <a:ea typeface="Open Sans"/>
              </a:rPr>
              <a:t>Шығармада кездесетін құбылту мен айшықтаудың түрлерін талдауды үйренесіз;</a:t>
            </a:r>
            <a:endParaRPr b="0" lang="ru-RU" sz="2400" strike="noStrike" u="none">
              <a:solidFill>
                <a:srgbClr val="000000"/>
              </a:solidFill>
              <a:uFillTx/>
              <a:latin typeface="Calibri"/>
            </a:endParaRPr>
          </a:p>
          <a:p>
            <a:pPr algn="just">
              <a:lnSpc>
                <a:spcPct val="100000"/>
              </a:lnSpc>
              <a:buClr>
                <a:srgbClr val="00000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400" strike="noStrike" u="none">
                <a:solidFill>
                  <a:srgbClr val="000000"/>
                </a:solidFill>
                <a:uFillTx/>
                <a:latin typeface="Times New Roman"/>
                <a:ea typeface="Open Sans"/>
              </a:rPr>
              <a:t>Автор стиліне баға беруді меңгересіз.</a:t>
            </a:r>
            <a:endParaRPr b="0" lang="ru-RU" sz="24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400" strike="noStrike" u="none">
                <a:solidFill>
                  <a:srgbClr val="000000"/>
                </a:solidFill>
                <a:uFillTx/>
                <a:latin typeface="Times New Roman"/>
                <a:ea typeface="Open Sans"/>
              </a:rPr>
              <a:t>  </a:t>
            </a:r>
            <a:endParaRPr b="0" lang="ru-RU" sz="2400" strike="noStrike" u="none">
              <a:solidFill>
                <a:srgbClr val="000000"/>
              </a:solidFill>
              <a:uFillTx/>
              <a:latin typeface="Calibri"/>
            </a:endParaRPr>
          </a:p>
        </p:txBody>
      </p:sp>
      <p:sp>
        <p:nvSpPr>
          <p:cNvPr id="24" name="object 2"/>
          <p:cNvSpPr/>
          <p:nvPr/>
        </p:nvSpPr>
        <p:spPr>
          <a:xfrm>
            <a:off x="0" y="2917800"/>
            <a:ext cx="12190320" cy="733320"/>
          </a:xfrm>
          <a:custGeom>
            <a:avLst/>
            <a:gdLst>
              <a:gd name="textAreaLeft" fmla="*/ 0 w 12190320"/>
              <a:gd name="textAreaRight" fmla="*/ 12190680 w 12190320"/>
              <a:gd name="textAreaTop" fmla="*/ 0 h 733320"/>
              <a:gd name="textAreaBottom" fmla="*/ 733680 h 73332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25" name="TextBox 8"/>
          <p:cNvSpPr/>
          <p:nvPr/>
        </p:nvSpPr>
        <p:spPr>
          <a:xfrm>
            <a:off x="1131840" y="30956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Сабақ мақсаттары:</a:t>
            </a:r>
            <a:endParaRPr b="0" lang="ru-RU" sz="2400" strike="noStrike" u="none">
              <a:solidFill>
                <a:srgbClr val="000000"/>
              </a:solidFill>
              <a:uFillTx/>
              <a:latin typeface="Calibri"/>
            </a:endParaRPr>
          </a:p>
        </p:txBody>
      </p:sp>
      <p:pic>
        <p:nvPicPr>
          <p:cNvPr id="26" name="Звук 1" descr=""/>
          <p:cNvPicPr/>
          <p:nvPr/>
        </p:nvPicPr>
        <p:blipFill>
          <a:blip r:embed="rId2"/>
          <a:stretch/>
        </p:blipFill>
        <p:spPr>
          <a:xfrm>
            <a:off x="11488680" y="6154560"/>
            <a:ext cx="487440" cy="487440"/>
          </a:xfrm>
          <a:prstGeom prst="rect">
            <a:avLst/>
          </a:prstGeom>
          <a:ln w="0">
            <a:noFill/>
          </a:ln>
        </p:spPr>
      </p:pic>
      <p:pic>
        <p:nvPicPr>
          <p:cNvPr id="27" name="Звук 2" descr=""/>
          <p:cNvPicPr/>
          <p:nvPr/>
        </p:nvPicPr>
        <p:blipFill>
          <a:blip r:embed="rId3"/>
          <a:stretch/>
        </p:blipFill>
        <p:spPr>
          <a:xfrm>
            <a:off x="11488680" y="6154560"/>
            <a:ext cx="487440" cy="487440"/>
          </a:xfrm>
          <a:prstGeom prst="rect">
            <a:avLst/>
          </a:prstGeom>
          <a:ln w="0">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 name="Рисунок 48" descr=""/>
          <p:cNvPicPr/>
          <p:nvPr/>
        </p:nvPicPr>
        <p:blipFill>
          <a:blip r:embed="rId1"/>
          <a:stretch/>
        </p:blipFill>
        <p:spPr>
          <a:xfrm>
            <a:off x="652320" y="7978680"/>
            <a:ext cx="200160" cy="203400"/>
          </a:xfrm>
          <a:prstGeom prst="rect">
            <a:avLst/>
          </a:prstGeom>
          <a:ln w="0">
            <a:noFill/>
          </a:ln>
        </p:spPr>
      </p:pic>
      <p:sp>
        <p:nvSpPr>
          <p:cNvPr id="29"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30"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31"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32" name="Google Shape;77;p1"/>
          <p:cNvCxnSpPr/>
          <p:nvPr/>
        </p:nvCxnSpPr>
        <p:spPr>
          <a:xfrm>
            <a:off x="212400" y="6621120"/>
            <a:ext cx="11729160" cy="26280"/>
          </a:xfrm>
          <a:prstGeom prst="straightConnector1">
            <a:avLst/>
          </a:prstGeom>
          <a:ln w="57240">
            <a:solidFill>
              <a:srgbClr val="33cccc"/>
            </a:solidFill>
            <a:miter/>
          </a:ln>
        </p:spPr>
      </p:cxnSp>
      <p:cxnSp>
        <p:nvCxnSpPr>
          <p:cNvPr id="33" name="Google Shape;78;p1"/>
          <p:cNvCxnSpPr/>
          <p:nvPr/>
        </p:nvCxnSpPr>
        <p:spPr>
          <a:xfrm>
            <a:off x="757080" y="6364080"/>
            <a:ext cx="10694160" cy="37080"/>
          </a:xfrm>
          <a:prstGeom prst="straightConnector1">
            <a:avLst/>
          </a:prstGeom>
          <a:ln w="38160">
            <a:solidFill>
              <a:srgbClr val="4472c4"/>
            </a:solidFill>
            <a:miter/>
          </a:ln>
        </p:spPr>
      </p:cxnSp>
      <p:sp>
        <p:nvSpPr>
          <p:cNvPr id="34"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5" name="TextBox 9"/>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Бағалау </a:t>
            </a:r>
            <a:r>
              <a:rPr b="1" lang="kk-KZ" sz="2400" strike="noStrike" u="none">
                <a:solidFill>
                  <a:srgbClr val="ffffff"/>
                </a:solidFill>
                <a:uFillTx/>
                <a:latin typeface="Tahoma"/>
                <a:ea typeface="Tahoma"/>
              </a:rPr>
              <a:t>критерийлері: </a:t>
            </a:r>
            <a:endParaRPr b="0" lang="ru-RU" sz="2400" strike="noStrike" u="none">
              <a:solidFill>
                <a:srgbClr val="000000"/>
              </a:solidFill>
              <a:uFillTx/>
              <a:latin typeface="Calibri"/>
            </a:endParaRPr>
          </a:p>
        </p:txBody>
      </p:sp>
      <p:sp>
        <p:nvSpPr>
          <p:cNvPr id="36" name="Прямоугольник 1"/>
          <p:cNvSpPr/>
          <p:nvPr/>
        </p:nvSpPr>
        <p:spPr>
          <a:xfrm>
            <a:off x="504720" y="1392120"/>
            <a:ext cx="5029200" cy="2288520"/>
          </a:xfrm>
          <a:prstGeom prst="rect">
            <a:avLst/>
          </a:prstGeom>
          <a:noFill/>
          <a:ln w="0">
            <a:noFill/>
          </a:ln>
        </p:spPr>
        <p:style>
          <a:lnRef idx="0"/>
          <a:fillRef idx="0"/>
          <a:effectRef idx="0"/>
          <a:fontRef idx="minor"/>
        </p:style>
        <p:txBody>
          <a:bodyPr lIns="90000" rIns="90000" tIns="46800" bIns="46800" anchor="t">
            <a:spAutoFit/>
          </a:bodyPr>
          <a:p>
            <a:pPr marL="343080" indent="-343080" algn="just">
              <a:lnSpc>
                <a:spcPct val="100000"/>
              </a:lnSpc>
              <a:buClr>
                <a:srgbClr val="0070c0"/>
              </a:buClr>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400" strike="noStrike" u="none">
                <a:solidFill>
                  <a:srgbClr val="0070c0"/>
                </a:solidFill>
                <a:uFillTx/>
                <a:latin typeface="Times New Roman"/>
                <a:ea typeface="Times New Roman"/>
              </a:rPr>
              <a:t>ш</a:t>
            </a:r>
            <a:r>
              <a:rPr b="0" lang="ru-RU" sz="2400" strike="noStrike" u="none">
                <a:solidFill>
                  <a:srgbClr val="0070c0"/>
                </a:solidFill>
                <a:uFillTx/>
                <a:latin typeface="Times New Roman"/>
                <a:ea typeface="Open Sans"/>
              </a:rPr>
              <a:t>ығармадағы әдеби тілдік құбылту мен айшы</a:t>
            </a:r>
            <a:r>
              <a:rPr b="0" lang="kk-KZ" sz="2400" strike="noStrike" u="none">
                <a:solidFill>
                  <a:srgbClr val="0070c0"/>
                </a:solidFill>
                <a:uFillTx/>
                <a:latin typeface="Times New Roman"/>
                <a:ea typeface="Open Sans"/>
              </a:rPr>
              <a:t>қтаудың </a:t>
            </a:r>
            <a:r>
              <a:rPr b="0" lang="ru-RU" sz="2400" strike="noStrike" u="none">
                <a:solidFill>
                  <a:srgbClr val="0070c0"/>
                </a:solidFill>
                <a:uFillTx/>
                <a:latin typeface="Times New Roman"/>
                <a:ea typeface="Open Sans"/>
              </a:rPr>
              <a:t>түрлерін табады; </a:t>
            </a:r>
            <a:endParaRPr b="0" lang="ru-RU" sz="2400" strike="noStrike" u="none">
              <a:solidFill>
                <a:srgbClr val="000000"/>
              </a:solidFill>
              <a:uFillTx/>
              <a:latin typeface="Calibri"/>
            </a:endParaRPr>
          </a:p>
          <a:p>
            <a:pPr marL="343080" indent="-343080" algn="just">
              <a:lnSpc>
                <a:spcPct val="100000"/>
              </a:lnSpc>
              <a:buClr>
                <a:srgbClr val="0070c0"/>
              </a:buClr>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400" strike="noStrike" u="none">
                <a:solidFill>
                  <a:srgbClr val="0070c0"/>
                </a:solidFill>
                <a:uFillTx/>
                <a:latin typeface="Times New Roman"/>
                <a:ea typeface="Open Sans"/>
              </a:rPr>
              <a:t>троп пен фигура түрлеріне талдай отырып, автор стиліне баға береді.</a:t>
            </a:r>
            <a:endParaRPr b="0" lang="ru-RU" sz="2400" strike="noStrike" u="none">
              <a:solidFill>
                <a:srgbClr val="000000"/>
              </a:solidFill>
              <a:uFillTx/>
              <a:latin typeface="Calibri"/>
            </a:endParaRPr>
          </a:p>
        </p:txBody>
      </p:sp>
      <p:grpSp>
        <p:nvGrpSpPr>
          <p:cNvPr id="37" name="Группа 1"/>
          <p:cNvGrpSpPr/>
          <p:nvPr/>
        </p:nvGrpSpPr>
        <p:grpSpPr>
          <a:xfrm>
            <a:off x="5608800" y="1343160"/>
            <a:ext cx="5841720" cy="4868640"/>
            <a:chOff x="5608800" y="1343160"/>
            <a:chExt cx="5841720" cy="4868640"/>
          </a:xfrm>
        </p:grpSpPr>
        <p:pic>
          <p:nvPicPr>
            <p:cNvPr id="38" name="Picture 12" descr="Бақыттың бастауы - МАҚСАТ • Martebe.kz білім сайты"/>
            <p:cNvPicPr/>
            <p:nvPr/>
          </p:nvPicPr>
          <p:blipFill>
            <a:blip r:embed="rId2"/>
            <a:stretch/>
          </p:blipFill>
          <p:spPr>
            <a:xfrm>
              <a:off x="5608800" y="1343160"/>
              <a:ext cx="5841720" cy="4868640"/>
            </a:xfrm>
            <a:prstGeom prst="rect">
              <a:avLst/>
            </a:prstGeom>
            <a:ln w="0">
              <a:noFill/>
            </a:ln>
          </p:spPr>
        </p:pic>
        <p:pic>
          <p:nvPicPr>
            <p:cNvPr id="39" name="Picture 14" descr="Кітап қалай жасалады?"/>
            <p:cNvPicPr/>
            <p:nvPr/>
          </p:nvPicPr>
          <p:blipFill>
            <a:blip r:embed="rId3"/>
            <a:stretch/>
          </p:blipFill>
          <p:spPr>
            <a:xfrm>
              <a:off x="7096680" y="1914840"/>
              <a:ext cx="1432800" cy="1968840"/>
            </a:xfrm>
            <a:prstGeom prst="rect">
              <a:avLst/>
            </a:prstGeom>
            <a:ln w="0">
              <a:noFill/>
            </a:ln>
          </p:spPr>
        </p:pic>
      </p:grpSp>
      <p:pic>
        <p:nvPicPr>
          <p:cNvPr id="40" name="Звук 2" descr=""/>
          <p:cNvPicPr/>
          <p:nvPr/>
        </p:nvPicPr>
        <p:blipFill>
          <a:blip r:embed="rId4"/>
          <a:stretch/>
        </p:blipFill>
        <p:spPr>
          <a:xfrm>
            <a:off x="11488680" y="6154560"/>
            <a:ext cx="487440" cy="487440"/>
          </a:xfrm>
          <a:prstGeom prst="rect">
            <a:avLst/>
          </a:prstGeom>
          <a:ln w="0">
            <a:noFill/>
          </a:ln>
        </p:spPr>
      </p:pic>
      <p:pic>
        <p:nvPicPr>
          <p:cNvPr id="41" name="Звук 2" descr=""/>
          <p:cNvPicPr/>
          <p:nvPr/>
        </p:nvPicPr>
        <p:blipFill>
          <a:blip r:embed="rId5"/>
          <a:stretch/>
        </p:blipFill>
        <p:spPr>
          <a:xfrm>
            <a:off x="11488680" y="6154560"/>
            <a:ext cx="487440" cy="487440"/>
          </a:xfrm>
          <a:prstGeom prst="rect">
            <a:avLst/>
          </a:prstGeom>
          <a:ln w="0">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 name="Рисунок 48" descr=""/>
          <p:cNvPicPr/>
          <p:nvPr/>
        </p:nvPicPr>
        <p:blipFill>
          <a:blip r:embed="rId1"/>
          <a:stretch/>
        </p:blipFill>
        <p:spPr>
          <a:xfrm>
            <a:off x="652320" y="7978680"/>
            <a:ext cx="200160" cy="203400"/>
          </a:xfrm>
          <a:prstGeom prst="rect">
            <a:avLst/>
          </a:prstGeom>
          <a:ln w="0">
            <a:noFill/>
          </a:ln>
        </p:spPr>
      </p:pic>
      <p:sp>
        <p:nvSpPr>
          <p:cNvPr id="43"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4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45"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46" name="Google Shape;77;p1"/>
          <p:cNvCxnSpPr/>
          <p:nvPr/>
        </p:nvCxnSpPr>
        <p:spPr>
          <a:xfrm>
            <a:off x="212400" y="6621120"/>
            <a:ext cx="11729160" cy="26280"/>
          </a:xfrm>
          <a:prstGeom prst="straightConnector1">
            <a:avLst/>
          </a:prstGeom>
          <a:ln w="57240">
            <a:solidFill>
              <a:srgbClr val="33cccc"/>
            </a:solidFill>
            <a:miter/>
          </a:ln>
        </p:spPr>
      </p:cxnSp>
      <p:cxnSp>
        <p:nvCxnSpPr>
          <p:cNvPr id="47" name="Google Shape;78;p1"/>
          <p:cNvCxnSpPr/>
          <p:nvPr/>
        </p:nvCxnSpPr>
        <p:spPr>
          <a:xfrm>
            <a:off x="757080" y="6364080"/>
            <a:ext cx="10694160" cy="37080"/>
          </a:xfrm>
          <a:prstGeom prst="straightConnector1">
            <a:avLst/>
          </a:prstGeom>
          <a:ln w="38160">
            <a:solidFill>
              <a:srgbClr val="4472c4"/>
            </a:solidFill>
            <a:miter/>
          </a:ln>
        </p:spPr>
      </p:cxnSp>
      <p:sp>
        <p:nvSpPr>
          <p:cNvPr id="48" name="TextBox 2"/>
          <p:cNvSpPr/>
          <p:nvPr/>
        </p:nvSpPr>
        <p:spPr>
          <a:xfrm flipH="1">
            <a:off x="652320" y="260280"/>
            <a:ext cx="58089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00"/>
                </a:solidFill>
                <a:uFillTx/>
                <a:latin typeface="Times New Roman"/>
                <a:ea typeface="Times New Roman"/>
              </a:rPr>
              <a:t>ЕСКЕ ТҮСІРЕЙІК!</a:t>
            </a:r>
            <a:endParaRPr b="0" lang="ru-RU" sz="2400" strike="noStrike" u="none">
              <a:solidFill>
                <a:srgbClr val="000000"/>
              </a:solidFill>
              <a:uFillTx/>
              <a:latin typeface="Calibri"/>
            </a:endParaRPr>
          </a:p>
        </p:txBody>
      </p:sp>
      <p:sp>
        <p:nvSpPr>
          <p:cNvPr id="49" name="Скругленный прямоугольник 1"/>
          <p:cNvSpPr/>
          <p:nvPr/>
        </p:nvSpPr>
        <p:spPr>
          <a:xfrm>
            <a:off x="341280" y="993600"/>
            <a:ext cx="6120000" cy="2676600"/>
          </a:xfrm>
          <a:prstGeom prst="roundRect">
            <a:avLst>
              <a:gd name="adj" fmla="val 16667"/>
            </a:avLst>
          </a:prstGeom>
          <a:solidFill>
            <a:srgbClr val="3decf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Times New Roman"/>
              </a:rPr>
              <a:t>Троп (гр. </a:t>
            </a:r>
            <a:r>
              <a:rPr b="1" i="1" lang="en-US" sz="2000" strike="noStrike" u="none">
                <a:solidFill>
                  <a:srgbClr val="000000"/>
                </a:solidFill>
                <a:uFillTx/>
                <a:latin typeface="Times New Roman"/>
                <a:ea typeface="Times New Roman"/>
              </a:rPr>
              <a:t>tropos</a:t>
            </a:r>
            <a:r>
              <a:rPr b="1" lang="en-US" sz="2000" strike="noStrike" u="none">
                <a:solidFill>
                  <a:srgbClr val="000000"/>
                </a:solidFill>
                <a:uFillTx/>
                <a:latin typeface="Times New Roman"/>
                <a:ea typeface="Times New Roman"/>
              </a:rPr>
              <a:t> – </a:t>
            </a:r>
            <a:r>
              <a:rPr b="1" lang="ru-RU" sz="2000" strike="noStrike" u="none">
                <a:solidFill>
                  <a:srgbClr val="000000"/>
                </a:solidFill>
                <a:uFillTx/>
                <a:latin typeface="Times New Roman"/>
                <a:ea typeface="Times New Roman"/>
              </a:rPr>
              <a:t>айналым, тіл оралымы, иін, иірім, сөз қолданысы) немесе құбылту – атаудың немесе мағынаның ауыспалы түрде қолдану тәсілі. Сөздерді тура мағынасында емес, бұрма мағынасында қолдану, шындықты бейнелеп, кейде тіпті перделеп жеткізу тәсілі .</a:t>
            </a:r>
            <a:endParaRPr b="0" lang="ru-RU" sz="2000" strike="noStrike" u="none">
              <a:solidFill>
                <a:srgbClr val="000000"/>
              </a:solidFill>
              <a:uFillTx/>
              <a:latin typeface="Calibri"/>
            </a:endParaRPr>
          </a:p>
        </p:txBody>
      </p:sp>
      <p:sp>
        <p:nvSpPr>
          <p:cNvPr id="50" name="Скругленный прямоугольник 10"/>
          <p:cNvSpPr/>
          <p:nvPr/>
        </p:nvSpPr>
        <p:spPr>
          <a:xfrm>
            <a:off x="7027920" y="2701800"/>
            <a:ext cx="4736880" cy="981360"/>
          </a:xfrm>
          <a:prstGeom prst="roundRect">
            <a:avLst>
              <a:gd name="adj" fmla="val 16667"/>
            </a:avLst>
          </a:prstGeom>
          <a:solidFill>
            <a:srgbClr val="3decf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0000"/>
                </a:solidFill>
                <a:uFillTx/>
                <a:latin typeface="Times New Roman"/>
                <a:ea typeface="Times New Roman"/>
              </a:rPr>
              <a:t>А.Байтұрсынов троп түрлерін </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0000"/>
                </a:solidFill>
                <a:uFillTx/>
                <a:latin typeface="Times New Roman"/>
                <a:ea typeface="Times New Roman"/>
              </a:rPr>
              <a:t>3-ке бөлген: көріктеу, меңзеу, әсерлеу </a:t>
            </a:r>
            <a:endParaRPr b="0" lang="ru-RU" sz="24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ff0000"/>
                </a:solidFill>
                <a:uFillTx/>
                <a:latin typeface="Times New Roman"/>
                <a:ea typeface="Times New Roman"/>
              </a:rPr>
              <a:t> </a:t>
            </a:r>
            <a:endParaRPr b="0" lang="ru-RU" sz="2200" strike="noStrike" u="none">
              <a:solidFill>
                <a:srgbClr val="000000"/>
              </a:solidFill>
              <a:uFillTx/>
              <a:latin typeface="Calibri"/>
            </a:endParaRPr>
          </a:p>
        </p:txBody>
      </p:sp>
      <p:sp>
        <p:nvSpPr>
          <p:cNvPr id="51" name="Скругленный прямоугольник 11"/>
          <p:cNvSpPr/>
          <p:nvPr/>
        </p:nvSpPr>
        <p:spPr>
          <a:xfrm>
            <a:off x="7089840" y="1047600"/>
            <a:ext cx="4674960" cy="725760"/>
          </a:xfrm>
          <a:prstGeom prst="roundRect">
            <a:avLst>
              <a:gd name="adj" fmla="val 16667"/>
            </a:avLst>
          </a:prstGeom>
          <a:solidFill>
            <a:srgbClr val="3decf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2060"/>
                </a:solidFill>
                <a:uFillTx/>
                <a:latin typeface="Times New Roman"/>
                <a:ea typeface="Times New Roman"/>
              </a:rPr>
              <a:t> </a:t>
            </a:r>
            <a:r>
              <a:rPr b="1" lang="ru-RU" sz="2400" strike="noStrike" u="none">
                <a:solidFill>
                  <a:srgbClr val="ff0000"/>
                </a:solidFill>
                <a:uFillTx/>
                <a:latin typeface="Times New Roman"/>
                <a:ea typeface="Times New Roman"/>
              </a:rPr>
              <a:t>М.В. Ломоносов </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0000"/>
                </a:solidFill>
                <a:uFillTx/>
                <a:latin typeface="Times New Roman"/>
                <a:ea typeface="Times New Roman"/>
              </a:rPr>
              <a:t>11 үлгісін ұсынған</a:t>
            </a:r>
            <a:endParaRPr b="0" lang="ru-RU" sz="2400" strike="noStrike" u="none">
              <a:solidFill>
                <a:srgbClr val="000000"/>
              </a:solidFill>
              <a:uFillTx/>
              <a:latin typeface="Calibri"/>
            </a:endParaRPr>
          </a:p>
        </p:txBody>
      </p:sp>
      <p:sp>
        <p:nvSpPr>
          <p:cNvPr id="52" name="Скругленный прямоугольник 12"/>
          <p:cNvSpPr/>
          <p:nvPr/>
        </p:nvSpPr>
        <p:spPr>
          <a:xfrm>
            <a:off x="7089840" y="1836720"/>
            <a:ext cx="4674960" cy="758880"/>
          </a:xfrm>
          <a:prstGeom prst="roundRect">
            <a:avLst>
              <a:gd name="adj" fmla="val 16667"/>
            </a:avLst>
          </a:prstGeom>
          <a:solidFill>
            <a:srgbClr val="3decf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2060"/>
                </a:solidFill>
                <a:uFillTx/>
                <a:latin typeface="Times New Roman"/>
                <a:ea typeface="Times New Roman"/>
              </a:rPr>
              <a:t> </a:t>
            </a:r>
            <a:r>
              <a:rPr b="1" lang="ru-RU" sz="2400" strike="noStrike" u="none">
                <a:solidFill>
                  <a:srgbClr val="ff0000"/>
                </a:solidFill>
                <a:uFillTx/>
                <a:latin typeface="Times New Roman"/>
                <a:ea typeface="Times New Roman"/>
              </a:rPr>
              <a:t>Квинтилиан   </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0000"/>
                </a:solidFill>
                <a:uFillTx/>
                <a:latin typeface="Times New Roman"/>
                <a:ea typeface="Times New Roman"/>
              </a:rPr>
              <a:t>7 түрін атап көрсеткен</a:t>
            </a:r>
            <a:endParaRPr b="0" lang="ru-RU" sz="2400" strike="noStrike" u="none">
              <a:solidFill>
                <a:srgbClr val="000000"/>
              </a:solidFill>
              <a:uFillTx/>
              <a:latin typeface="Calibri"/>
            </a:endParaRPr>
          </a:p>
        </p:txBody>
      </p:sp>
      <p:sp>
        <p:nvSpPr>
          <p:cNvPr id="53" name="Скругленный прямоугольник 2"/>
          <p:cNvSpPr/>
          <p:nvPr/>
        </p:nvSpPr>
        <p:spPr>
          <a:xfrm>
            <a:off x="579600" y="4118040"/>
            <a:ext cx="5084640" cy="2292120"/>
          </a:xfrm>
          <a:prstGeom prst="roundRect">
            <a:avLst>
              <a:gd name="adj" fmla="val 16667"/>
            </a:avLst>
          </a:prstGeom>
          <a:solidFill>
            <a:srgbClr val="3fd1f3"/>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2060"/>
                </a:solidFill>
                <a:uFillTx/>
                <a:latin typeface="Times New Roman"/>
                <a:ea typeface="Times New Roman"/>
              </a:rPr>
              <a:t>Троп түрлері:</a:t>
            </a: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2060"/>
                </a:solidFill>
                <a:uFillTx/>
                <a:latin typeface="Times New Roman"/>
                <a:ea typeface="Times New Roman"/>
              </a:rPr>
              <a:t>көріктеу, меңзеу, теңеу, ауыстыру, бейнелеу, алмастыру, кейіптеу, бернелеу, әсірелеу, арнау, қайталақтау, шендестіру, дамыту, түйдектеу, бүкпелеу, кекесіндеу, т.б.  </a:t>
            </a:r>
            <a:endParaRPr b="0" lang="ru-RU" sz="20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sp>
        <p:nvSpPr>
          <p:cNvPr id="54" name="Скругленный прямоугольник 13"/>
          <p:cNvSpPr/>
          <p:nvPr/>
        </p:nvSpPr>
        <p:spPr>
          <a:xfrm>
            <a:off x="6411960" y="4118040"/>
            <a:ext cx="4789440" cy="2292120"/>
          </a:xfrm>
          <a:prstGeom prst="roundRect">
            <a:avLst>
              <a:gd name="adj" fmla="val 16667"/>
            </a:avLst>
          </a:prstGeom>
          <a:solidFill>
            <a:srgbClr val="3decf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2060"/>
                </a:solidFill>
                <a:uFillTx/>
                <a:latin typeface="Times New Roman"/>
                <a:ea typeface="Times New Roman"/>
              </a:rPr>
              <a:t> </a:t>
            </a:r>
            <a:r>
              <a:rPr b="1" lang="ru-RU" sz="1800" strike="noStrike" u="none">
                <a:solidFill>
                  <a:srgbClr val="000000"/>
                </a:solidFill>
                <a:uFillTx/>
                <a:latin typeface="Times New Roman"/>
                <a:ea typeface="Times New Roman"/>
              </a:rPr>
              <a:t>Айшықтау дегеніміз - сөз тіркестерін дағдылы синтаксистік қалыптан гөрі өзгешелеу ораммен, айрықша айшықпен құру. Оларға: шендестіру, қайталау, паралеллизм, риторикалық сұрақ - жауап, дауыс ырғағы т.б жатады</a:t>
            </a:r>
            <a:r>
              <a:rPr b="0" lang="ru-RU" sz="1600" strike="noStrike" u="none">
                <a:solidFill>
                  <a:srgbClr val="000000"/>
                </a:solidFill>
                <a:uFillTx/>
                <a:latin typeface="Times New Roman"/>
                <a:ea typeface="Times New Roman"/>
              </a:rPr>
              <a:t>.  </a:t>
            </a:r>
            <a:endParaRPr b="0" lang="ru-RU" sz="1600" strike="noStrike" u="none">
              <a:solidFill>
                <a:srgbClr val="000000"/>
              </a:solidFill>
              <a:uFillTx/>
              <a:latin typeface="Calibri"/>
            </a:endParaRPr>
          </a:p>
        </p:txBody>
      </p:sp>
      <p:pic>
        <p:nvPicPr>
          <p:cNvPr id="55" name="Звук 5" descr=""/>
          <p:cNvPicPr/>
          <p:nvPr/>
        </p:nvPicPr>
        <p:blipFill>
          <a:blip r:embed="rId2"/>
          <a:stretch/>
        </p:blipFill>
        <p:spPr>
          <a:xfrm>
            <a:off x="11488680" y="6154560"/>
            <a:ext cx="487440" cy="487440"/>
          </a:xfrm>
          <a:prstGeom prst="rect">
            <a:avLst/>
          </a:prstGeom>
          <a:ln w="0">
            <a:noFill/>
          </a:ln>
        </p:spPr>
      </p:pic>
      <p:pic>
        <p:nvPicPr>
          <p:cNvPr id="56" name="Звук 3" descr=""/>
          <p:cNvPicPr/>
          <p:nvPr/>
        </p:nvPicPr>
        <p:blipFill>
          <a:blip r:embed="rId3"/>
          <a:stretch/>
        </p:blipFill>
        <p:spPr>
          <a:xfrm>
            <a:off x="11488680" y="6154560"/>
            <a:ext cx="487440" cy="487440"/>
          </a:xfrm>
          <a:prstGeom prst="rect">
            <a:avLst/>
          </a:prstGeom>
          <a:ln w="0">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Рисунок 48" descr=""/>
          <p:cNvPicPr/>
          <p:nvPr/>
        </p:nvPicPr>
        <p:blipFill>
          <a:blip r:embed="rId1"/>
          <a:stretch/>
        </p:blipFill>
        <p:spPr>
          <a:xfrm>
            <a:off x="652320" y="7978680"/>
            <a:ext cx="200160" cy="203400"/>
          </a:xfrm>
          <a:prstGeom prst="rect">
            <a:avLst/>
          </a:prstGeom>
          <a:ln w="0">
            <a:noFill/>
          </a:ln>
        </p:spPr>
      </p:pic>
      <p:sp>
        <p:nvSpPr>
          <p:cNvPr id="58"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59"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60" name="Google Shape;77;p1"/>
          <p:cNvCxnSpPr/>
          <p:nvPr/>
        </p:nvCxnSpPr>
        <p:spPr>
          <a:xfrm>
            <a:off x="212400" y="6621120"/>
            <a:ext cx="11729160" cy="26280"/>
          </a:xfrm>
          <a:prstGeom prst="straightConnector1">
            <a:avLst/>
          </a:prstGeom>
          <a:ln w="57240">
            <a:solidFill>
              <a:srgbClr val="33cccc"/>
            </a:solidFill>
            <a:miter/>
          </a:ln>
        </p:spPr>
      </p:cxnSp>
      <p:cxnSp>
        <p:nvCxnSpPr>
          <p:cNvPr id="61" name="Google Shape;78;p1"/>
          <p:cNvCxnSpPr/>
          <p:nvPr/>
        </p:nvCxnSpPr>
        <p:spPr>
          <a:xfrm>
            <a:off x="757080" y="6364080"/>
            <a:ext cx="10694160" cy="37080"/>
          </a:xfrm>
          <a:prstGeom prst="straightConnector1">
            <a:avLst/>
          </a:prstGeom>
          <a:ln w="38160">
            <a:solidFill>
              <a:srgbClr val="4472c4"/>
            </a:solidFill>
            <a:miter/>
          </a:ln>
        </p:spPr>
      </p:cxnSp>
      <p:sp>
        <p:nvSpPr>
          <p:cNvPr id="62" name="TextBox 2"/>
          <p:cNvSpPr/>
          <p:nvPr/>
        </p:nvSpPr>
        <p:spPr>
          <a:xfrm flipH="1">
            <a:off x="652320" y="260280"/>
            <a:ext cx="58089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00"/>
                </a:solidFill>
                <a:uFillTx/>
                <a:latin typeface="Times New Roman"/>
                <a:ea typeface="Times New Roman"/>
              </a:rPr>
              <a:t>ТАНЫМ КӨКЖИЕГІ</a:t>
            </a:r>
            <a:endParaRPr b="0" lang="ru-RU" sz="2400" strike="noStrike" u="none">
              <a:solidFill>
                <a:srgbClr val="000000"/>
              </a:solidFill>
              <a:uFillTx/>
              <a:latin typeface="Calibri"/>
            </a:endParaRPr>
          </a:p>
        </p:txBody>
      </p:sp>
      <p:sp>
        <p:nvSpPr>
          <p:cNvPr id="63" name="Прямоугольник 1"/>
          <p:cNvSpPr/>
          <p:nvPr/>
        </p:nvSpPr>
        <p:spPr>
          <a:xfrm>
            <a:off x="5027760" y="1768320"/>
            <a:ext cx="6804000" cy="283716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ea typeface="Arial"/>
              </a:rPr>
              <a:t>      </a:t>
            </a:r>
            <a:r>
              <a:rPr b="1" lang="ru-RU" sz="1800" strike="noStrike" u="none">
                <a:solidFill>
                  <a:srgbClr val="002060"/>
                </a:solidFill>
                <a:uFillTx/>
                <a:latin typeface="Times New Roman"/>
                <a:ea typeface="Times New Roman"/>
              </a:rPr>
              <a:t>«Онда... бірден бетке ұратын арзан әсерге құмарлық жоқ. Оқиға таңдауда да, сөз өнерінде де ол әсіре қызыл атаулыға жат. Кісіні тайғанақ мұзға тағасыз түскен аттай сырғытып әкететін сөзде дыбыс қуалау, (аллитерация) үстеме теңеу, эпитеттер, арзанқол афоризмдер Бейімбет тілінде кездеспейді. Ол өз ойын ұғындыру үшін, яки кейіпкерінің бейнесін, қимыл әрекетін беру үшін орағытып теңеу іздеп, тап баса алмай жанай сипап жүрмейді, қарапайым ұтқыр сөзбен қолға ұстатқандай образдар жасайды...»</a:t>
            </a:r>
            <a:endParaRPr b="0" lang="ru-RU" sz="1800" strike="noStrike" u="none">
              <a:solidFill>
                <a:srgbClr val="000000"/>
              </a:solidFill>
              <a:uFillTx/>
              <a:latin typeface="Calibri"/>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ru-RU" sz="1800" strike="noStrike" u="none">
                <a:solidFill>
                  <a:srgbClr val="002060"/>
                </a:solidFill>
                <a:uFillTx/>
                <a:latin typeface="Times New Roman"/>
                <a:ea typeface="Times New Roman"/>
              </a:rPr>
              <a:t>Ғ.Мүсі­репов</a:t>
            </a:r>
            <a:endParaRPr b="0" lang="ru-RU" sz="1800" strike="noStrike" u="none">
              <a:solidFill>
                <a:srgbClr val="000000"/>
              </a:solidFill>
              <a:uFillTx/>
              <a:latin typeface="Calibri"/>
            </a:endParaRPr>
          </a:p>
        </p:txBody>
      </p:sp>
      <p:pic>
        <p:nvPicPr>
          <p:cNvPr id="64" name="Picture 10" descr="Ғабит Мүсірепов - Мақалалар - Bilim - All"/>
          <p:cNvPicPr/>
          <p:nvPr/>
        </p:nvPicPr>
        <p:blipFill>
          <a:blip r:embed="rId2"/>
          <a:stretch/>
        </p:blipFill>
        <p:spPr>
          <a:xfrm>
            <a:off x="500040" y="1343160"/>
            <a:ext cx="4192560" cy="3430440"/>
          </a:xfrm>
          <a:prstGeom prst="rect">
            <a:avLst/>
          </a:prstGeom>
          <a:ln w="0">
            <a:noFill/>
          </a:ln>
        </p:spPr>
      </p:pic>
      <p:pic>
        <p:nvPicPr>
          <p:cNvPr id="65" name="Звук 1" descr=""/>
          <p:cNvPicPr/>
          <p:nvPr/>
        </p:nvPicPr>
        <p:blipFill>
          <a:blip r:embed="rId3"/>
          <a:stretch/>
        </p:blipFill>
        <p:spPr>
          <a:xfrm>
            <a:off x="11488680" y="6154560"/>
            <a:ext cx="487440" cy="487440"/>
          </a:xfrm>
          <a:prstGeom prst="rect">
            <a:avLst/>
          </a:prstGeom>
          <a:ln w="0">
            <a:noFill/>
          </a:ln>
        </p:spPr>
      </p:pic>
      <p:pic>
        <p:nvPicPr>
          <p:cNvPr id="66" name="Звук 2" descr=""/>
          <p:cNvPicPr/>
          <p:nvPr/>
        </p:nvPicPr>
        <p:blipFill>
          <a:blip r:embed="rId4"/>
          <a:stretch/>
        </p:blipFill>
        <p:spPr>
          <a:xfrm>
            <a:off x="11488680" y="6154560"/>
            <a:ext cx="487440" cy="487440"/>
          </a:xfrm>
          <a:prstGeom prst="rect">
            <a:avLst/>
          </a:prstGeom>
          <a:ln w="0">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 name="Рисунок 48" descr=""/>
          <p:cNvPicPr/>
          <p:nvPr/>
        </p:nvPicPr>
        <p:blipFill>
          <a:blip r:embed="rId1"/>
          <a:stretch/>
        </p:blipFill>
        <p:spPr>
          <a:xfrm>
            <a:off x="652320" y="7978680"/>
            <a:ext cx="200160" cy="203400"/>
          </a:xfrm>
          <a:prstGeom prst="rect">
            <a:avLst/>
          </a:prstGeom>
          <a:ln w="0">
            <a:noFill/>
          </a:ln>
        </p:spPr>
      </p:pic>
      <p:sp>
        <p:nvSpPr>
          <p:cNvPr id="68" name="object 2"/>
          <p:cNvSpPr/>
          <p:nvPr/>
        </p:nvSpPr>
        <p:spPr>
          <a:xfrm>
            <a:off x="-4680" y="0"/>
            <a:ext cx="12190320" cy="977760"/>
          </a:xfrm>
          <a:custGeom>
            <a:avLst/>
            <a:gdLst>
              <a:gd name="textAreaLeft" fmla="*/ 0 w 12190320"/>
              <a:gd name="textAreaRight" fmla="*/ 12190680 w 1219032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cxnSp>
        <p:nvCxnSpPr>
          <p:cNvPr id="69" name="Google Shape;77;p1"/>
          <p:cNvCxnSpPr/>
          <p:nvPr/>
        </p:nvCxnSpPr>
        <p:spPr>
          <a:xfrm>
            <a:off x="212400" y="6621120"/>
            <a:ext cx="11729160" cy="26280"/>
          </a:xfrm>
          <a:prstGeom prst="straightConnector1">
            <a:avLst/>
          </a:prstGeom>
          <a:ln w="57240">
            <a:solidFill>
              <a:srgbClr val="33cccc"/>
            </a:solidFill>
            <a:miter/>
          </a:ln>
        </p:spPr>
      </p:cxnSp>
      <p:cxnSp>
        <p:nvCxnSpPr>
          <p:cNvPr id="70" name="Google Shape;78;p1"/>
          <p:cNvCxnSpPr/>
          <p:nvPr/>
        </p:nvCxnSpPr>
        <p:spPr>
          <a:xfrm>
            <a:off x="757080" y="6364080"/>
            <a:ext cx="10694160" cy="37080"/>
          </a:xfrm>
          <a:prstGeom prst="straightConnector1">
            <a:avLst/>
          </a:prstGeom>
          <a:ln w="38160">
            <a:solidFill>
              <a:srgbClr val="4472c4"/>
            </a:solidFill>
            <a:miter/>
          </a:ln>
        </p:spPr>
      </p:cxnSp>
      <p:sp>
        <p:nvSpPr>
          <p:cNvPr id="71" name="Прямоугольник 1"/>
          <p:cNvSpPr/>
          <p:nvPr/>
        </p:nvSpPr>
        <p:spPr>
          <a:xfrm>
            <a:off x="2347920" y="38160"/>
            <a:ext cx="9593280" cy="1236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ffff00"/>
                </a:solidFill>
                <a:uFillTx/>
                <a:latin typeface="Times New Roman"/>
                <a:ea typeface="Times New Roman"/>
              </a:rPr>
              <a:t>Үзінділерді мұқият оқыңыз.  Троп түрлерін, көнерген сөздер, кірме сөздерді  анықтап, астын сызыңыз.</a:t>
            </a:r>
            <a:endParaRPr b="0" lang="ru-RU" sz="25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ffff00"/>
                </a:solidFill>
                <a:uFillTx/>
                <a:latin typeface="Times New Roman"/>
                <a:ea typeface="Times New Roman"/>
              </a:rPr>
              <a:t> </a:t>
            </a:r>
            <a:endParaRPr b="0" lang="ru-RU" sz="2500" strike="noStrike" u="none">
              <a:solidFill>
                <a:srgbClr val="000000"/>
              </a:solidFill>
              <a:uFillTx/>
              <a:latin typeface="Calibri"/>
            </a:endParaRPr>
          </a:p>
        </p:txBody>
      </p:sp>
      <p:sp>
        <p:nvSpPr>
          <p:cNvPr id="72" name="TextBox 2"/>
          <p:cNvSpPr/>
          <p:nvPr/>
        </p:nvSpPr>
        <p:spPr>
          <a:xfrm flipH="1">
            <a:off x="212760" y="38160"/>
            <a:ext cx="278928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00"/>
                </a:solidFill>
                <a:uFillTx/>
                <a:latin typeface="Times New Roman"/>
                <a:ea typeface="Times New Roman"/>
              </a:rPr>
              <a:t>1-тапсырма.</a:t>
            </a:r>
            <a:endParaRPr b="0" lang="ru-RU" sz="2800" strike="noStrike" u="none">
              <a:solidFill>
                <a:srgbClr val="000000"/>
              </a:solidFill>
              <a:uFillTx/>
              <a:latin typeface="Calibri"/>
            </a:endParaRPr>
          </a:p>
        </p:txBody>
      </p:sp>
      <p:sp>
        <p:nvSpPr>
          <p:cNvPr id="73" name="Прямоугольник 3"/>
          <p:cNvSpPr/>
          <p:nvPr/>
        </p:nvSpPr>
        <p:spPr>
          <a:xfrm>
            <a:off x="522360" y="1243080"/>
            <a:ext cx="11418840" cy="478620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000000"/>
                </a:solidFill>
                <a:uFillTx/>
                <a:latin typeface="Times New Roman"/>
                <a:ea typeface="Times New Roman"/>
              </a:rPr>
              <a:t> </a:t>
            </a:r>
            <a:r>
              <a:rPr b="1" lang="kk-KZ" sz="2200" strike="noStrike" u="none">
                <a:solidFill>
                  <a:srgbClr val="000000"/>
                </a:solidFill>
                <a:uFillTx/>
                <a:latin typeface="Times New Roman"/>
                <a:ea typeface="Times New Roman"/>
              </a:rPr>
              <a:t>...Аққұба, талдырмаш, көзі қап-қара. Осы үріп ауызға салғандай еді. Ажары қандай болса, ақылы да сондай. Жеңілдік дегеннің не екенін білген бала емес.</a:t>
            </a:r>
            <a:endParaRPr b="0" lang="ru-RU" sz="22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000000"/>
                </a:solidFill>
                <a:uFillTx/>
                <a:latin typeface="Times New Roman"/>
                <a:ea typeface="Times New Roman"/>
              </a:rPr>
              <a:t>  </a:t>
            </a:r>
            <a:r>
              <a:rPr b="1" lang="kk-KZ" sz="2200" strike="noStrike" u="none">
                <a:solidFill>
                  <a:srgbClr val="000000"/>
                </a:solidFill>
                <a:uFillTx/>
                <a:latin typeface="Times New Roman"/>
                <a:ea typeface="Times New Roman"/>
              </a:rPr>
              <a:t>...Аққудың көгілдіріндей, осы аппақ... Үстінде шетін кестелеген ақ көйлек, омырауын неше түрлі ілгектермен безеп тастаған қызыл пүліш қамзол, басында үкі таққан бөрік өзі сұлу адамды мүлде жандандырып, құбылдырып тұрды".</a:t>
            </a:r>
            <a:endParaRPr b="0" lang="ru-RU" sz="22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200" strike="noStrike" u="none">
                <a:solidFill>
                  <a:srgbClr val="000000"/>
                </a:solidFill>
                <a:uFillTx/>
                <a:latin typeface="Times New Roman"/>
                <a:ea typeface="Times New Roman"/>
              </a:rPr>
              <a:t>…</a:t>
            </a:r>
            <a:r>
              <a:rPr b="1" lang="ru-RU" sz="2200" strike="noStrike" u="none">
                <a:solidFill>
                  <a:srgbClr val="000000"/>
                </a:solidFill>
                <a:uFillTx/>
                <a:latin typeface="Times New Roman"/>
                <a:ea typeface="Times New Roman"/>
              </a:rPr>
              <a:t>Менің астымда жортақылау тапал торы ат; жүргіштеу. Ер-тоқымым ескілеу, байлардың малға мінетін ер-тоқымы. Үстімде қонған үйімнен сұрап киген шидем күпі.</a:t>
            </a:r>
            <a:endParaRPr b="0" lang="ru-RU" sz="22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200" strike="noStrike" u="none">
                <a:solidFill>
                  <a:srgbClr val="000000"/>
                </a:solidFill>
                <a:uFillTx/>
                <a:latin typeface="Times New Roman"/>
                <a:ea typeface="Times New Roman"/>
              </a:rPr>
              <a:t>…</a:t>
            </a:r>
            <a:r>
              <a:rPr b="1" lang="ru-RU" sz="2200" strike="noStrike" u="none">
                <a:solidFill>
                  <a:srgbClr val="000000"/>
                </a:solidFill>
                <a:uFillTx/>
                <a:latin typeface="Times New Roman"/>
                <a:ea typeface="Times New Roman"/>
              </a:rPr>
              <a:t>Өте зерек болған ғой, учительдері де мақтаса керек. Дуандағы нәшәндік «тілмаш» бол деп өтінген екен, болмай елге келді. Нақ сол кезде болыстың песірі өліп песірсіз тұр еді. Әбдірахманға песір бол деп жабысты, оған да болмады. Жамантік болысындағы бір байдың школына барып бала оқытты. </a:t>
            </a:r>
            <a:endParaRPr b="0" lang="ru-RU" sz="2200" strike="noStrike" u="none">
              <a:solidFill>
                <a:srgbClr val="000000"/>
              </a:solidFill>
              <a:uFillTx/>
              <a:latin typeface="Calibri"/>
            </a:endParaRPr>
          </a:p>
        </p:txBody>
      </p:sp>
      <p:pic>
        <p:nvPicPr>
          <p:cNvPr id="74" name="Звук 2" descr=""/>
          <p:cNvPicPr/>
          <p:nvPr/>
        </p:nvPicPr>
        <p:blipFill>
          <a:blip r:embed="rId2"/>
          <a:stretch/>
        </p:blipFill>
        <p:spPr>
          <a:xfrm>
            <a:off x="11488680" y="6154560"/>
            <a:ext cx="487440" cy="487440"/>
          </a:xfrm>
          <a:prstGeom prst="rect">
            <a:avLst/>
          </a:prstGeom>
          <a:ln w="0">
            <a:noFill/>
          </a:ln>
        </p:spPr>
      </p:pic>
      <p:pic>
        <p:nvPicPr>
          <p:cNvPr id="75" name="Звук 1" descr=""/>
          <p:cNvPicPr/>
          <p:nvPr/>
        </p:nvPicPr>
        <p:blipFill>
          <a:blip r:embed="rId3"/>
          <a:stretch/>
        </p:blipFill>
        <p:spPr>
          <a:xfrm>
            <a:off x="11488680" y="6154560"/>
            <a:ext cx="487440" cy="487440"/>
          </a:xfrm>
          <a:prstGeom prst="rect">
            <a:avLst/>
          </a:prstGeom>
          <a:ln w="0">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 name="Рисунок 48" descr=""/>
          <p:cNvPicPr/>
          <p:nvPr/>
        </p:nvPicPr>
        <p:blipFill>
          <a:blip r:embed="rId1"/>
          <a:stretch/>
        </p:blipFill>
        <p:spPr>
          <a:xfrm>
            <a:off x="652320" y="7978680"/>
            <a:ext cx="200160" cy="203400"/>
          </a:xfrm>
          <a:prstGeom prst="rect">
            <a:avLst/>
          </a:prstGeom>
          <a:ln w="0">
            <a:noFill/>
          </a:ln>
        </p:spPr>
      </p:pic>
      <p:sp>
        <p:nvSpPr>
          <p:cNvPr id="77"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78"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79"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80" name="Google Shape;77;p1"/>
          <p:cNvCxnSpPr/>
          <p:nvPr/>
        </p:nvCxnSpPr>
        <p:spPr>
          <a:xfrm>
            <a:off x="212400" y="6621120"/>
            <a:ext cx="11729160" cy="26280"/>
          </a:xfrm>
          <a:prstGeom prst="straightConnector1">
            <a:avLst/>
          </a:prstGeom>
          <a:ln w="57240">
            <a:solidFill>
              <a:srgbClr val="33cccc"/>
            </a:solidFill>
            <a:miter/>
          </a:ln>
        </p:spPr>
      </p:cxnSp>
      <p:cxnSp>
        <p:nvCxnSpPr>
          <p:cNvPr id="81" name="Google Shape;78;p1"/>
          <p:cNvCxnSpPr/>
          <p:nvPr/>
        </p:nvCxnSpPr>
        <p:spPr>
          <a:xfrm>
            <a:off x="757080" y="6364080"/>
            <a:ext cx="10694160" cy="37080"/>
          </a:xfrm>
          <a:prstGeom prst="straightConnector1">
            <a:avLst/>
          </a:prstGeom>
          <a:ln w="38160">
            <a:solidFill>
              <a:srgbClr val="4472c4"/>
            </a:solidFill>
            <a:miter/>
          </a:ln>
        </p:spPr>
      </p:cxnSp>
      <p:sp>
        <p:nvSpPr>
          <p:cNvPr id="82" name="TextBox 2"/>
          <p:cNvSpPr/>
          <p:nvPr/>
        </p:nvSpPr>
        <p:spPr>
          <a:xfrm>
            <a:off x="1128600" y="189000"/>
            <a:ext cx="446904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00"/>
                </a:solidFill>
                <a:uFillTx/>
                <a:latin typeface="Times New Roman"/>
                <a:ea typeface="Times New Roman"/>
              </a:rPr>
              <a:t> </a:t>
            </a:r>
            <a:r>
              <a:rPr b="1" lang="kk-KZ" sz="2800" strike="noStrike" u="none">
                <a:solidFill>
                  <a:srgbClr val="ffff00"/>
                </a:solidFill>
                <a:uFillTx/>
                <a:latin typeface="Times New Roman"/>
                <a:ea typeface="Times New Roman"/>
              </a:rPr>
              <a:t>ЫҚТИМАЛ ЖАУАП</a:t>
            </a:r>
            <a:endParaRPr b="0" lang="ru-RU" sz="2800" strike="noStrike" u="none">
              <a:solidFill>
                <a:srgbClr val="000000"/>
              </a:solidFill>
              <a:uFillTx/>
              <a:latin typeface="Calibri"/>
            </a:endParaRPr>
          </a:p>
        </p:txBody>
      </p:sp>
      <p:sp>
        <p:nvSpPr>
          <p:cNvPr id="83" name="Прямоугольник 3"/>
          <p:cNvSpPr/>
          <p:nvPr/>
        </p:nvSpPr>
        <p:spPr>
          <a:xfrm>
            <a:off x="522360" y="1023840"/>
            <a:ext cx="11418840" cy="47862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200" strike="noStrike" u="none">
                <a:solidFill>
                  <a:srgbClr val="000000"/>
                </a:solidFill>
                <a:uFillTx/>
                <a:latin typeface="Times New Roman"/>
                <a:ea typeface="Times New Roman"/>
              </a:rPr>
              <a:t> </a:t>
            </a:r>
            <a:r>
              <a:rPr b="0" lang="kk-KZ" sz="2200" strike="noStrike" u="none">
                <a:solidFill>
                  <a:srgbClr val="000000"/>
                </a:solidFill>
                <a:uFillTx/>
                <a:latin typeface="Times New Roman"/>
                <a:ea typeface="Times New Roman"/>
              </a:rPr>
              <a:t>...Аққұба, талдырмаш, көзі қап-қара. Осы </a:t>
            </a:r>
            <a:r>
              <a:rPr b="1" lang="kk-KZ" sz="2200" strike="noStrike" u="sng">
                <a:solidFill>
                  <a:srgbClr val="ff0000"/>
                </a:solidFill>
                <a:uFillTx/>
                <a:latin typeface="Times New Roman"/>
                <a:ea typeface="Times New Roman"/>
              </a:rPr>
              <a:t>үріп ауызға салғандай </a:t>
            </a:r>
            <a:r>
              <a:rPr b="0" lang="kk-KZ" sz="2200" strike="noStrike" u="none">
                <a:solidFill>
                  <a:srgbClr val="000000"/>
                </a:solidFill>
                <a:uFillTx/>
                <a:latin typeface="Times New Roman"/>
                <a:ea typeface="Times New Roman"/>
              </a:rPr>
              <a:t>еді. Ажары қандай болса, ақылы да сондай. Жеңілдік дегеннің не екенін білген бала емес.</a:t>
            </a:r>
            <a:endParaRPr b="0" lang="ru-RU" sz="2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200" strike="noStrike" u="none">
                <a:solidFill>
                  <a:srgbClr val="000000"/>
                </a:solidFill>
                <a:uFillTx/>
                <a:latin typeface="Times New Roman"/>
                <a:ea typeface="Times New Roman"/>
              </a:rPr>
              <a:t>...</a:t>
            </a:r>
            <a:r>
              <a:rPr b="1" lang="kk-KZ" sz="2200" strike="noStrike" u="sng">
                <a:solidFill>
                  <a:srgbClr val="ff0000"/>
                </a:solidFill>
                <a:uFillTx/>
                <a:latin typeface="Times New Roman"/>
                <a:ea typeface="Times New Roman"/>
              </a:rPr>
              <a:t>Аққудың көгілдіріндей</a:t>
            </a:r>
            <a:r>
              <a:rPr b="0" lang="kk-KZ" sz="2200" strike="noStrike" u="none">
                <a:solidFill>
                  <a:srgbClr val="000000"/>
                </a:solidFill>
                <a:uFillTx/>
                <a:latin typeface="Times New Roman"/>
                <a:ea typeface="Times New Roman"/>
              </a:rPr>
              <a:t>, осы аппақ... Үстінде шетін </a:t>
            </a:r>
            <a:r>
              <a:rPr b="1" lang="kk-KZ" sz="2200" strike="noStrike" u="sng">
                <a:solidFill>
                  <a:srgbClr val="ff0000"/>
                </a:solidFill>
                <a:uFillTx/>
                <a:latin typeface="Times New Roman"/>
                <a:ea typeface="Times New Roman"/>
              </a:rPr>
              <a:t>кестелеген ақ көйлек</a:t>
            </a:r>
            <a:r>
              <a:rPr b="0" lang="kk-KZ" sz="2200" strike="noStrike" u="none">
                <a:solidFill>
                  <a:srgbClr val="000000"/>
                </a:solidFill>
                <a:uFillTx/>
                <a:latin typeface="Times New Roman"/>
                <a:ea typeface="Times New Roman"/>
              </a:rPr>
              <a:t>, омырауын неше түрлі ілгектермен безеп тастаған </a:t>
            </a:r>
            <a:r>
              <a:rPr b="1" lang="kk-KZ" sz="2200" strike="noStrike" u="sng">
                <a:solidFill>
                  <a:srgbClr val="ff0000"/>
                </a:solidFill>
                <a:uFillTx/>
                <a:latin typeface="Times New Roman"/>
                <a:ea typeface="Times New Roman"/>
              </a:rPr>
              <a:t>қызыл пүліш қамзол, </a:t>
            </a:r>
            <a:r>
              <a:rPr b="0" lang="kk-KZ" sz="2200" strike="noStrike" u="none">
                <a:solidFill>
                  <a:srgbClr val="000000"/>
                </a:solidFill>
                <a:uFillTx/>
                <a:latin typeface="Times New Roman"/>
                <a:ea typeface="Times New Roman"/>
              </a:rPr>
              <a:t>басында </a:t>
            </a:r>
            <a:r>
              <a:rPr b="1" lang="kk-KZ" sz="2200" strike="noStrike" u="sng">
                <a:solidFill>
                  <a:srgbClr val="ff0000"/>
                </a:solidFill>
                <a:uFillTx/>
                <a:latin typeface="Times New Roman"/>
                <a:ea typeface="Times New Roman"/>
              </a:rPr>
              <a:t>үкі таққан бөрік</a:t>
            </a:r>
            <a:r>
              <a:rPr b="0" lang="kk-KZ" sz="2200" strike="noStrike" u="none">
                <a:solidFill>
                  <a:srgbClr val="000000"/>
                </a:solidFill>
                <a:uFillTx/>
                <a:latin typeface="Times New Roman"/>
                <a:ea typeface="Times New Roman"/>
              </a:rPr>
              <a:t> өзі сұлу адамды мүлде жандандырып, құбылдырып тұрды".</a:t>
            </a:r>
            <a:endParaRPr b="0" lang="ru-RU" sz="2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000000"/>
                </a:solidFill>
                <a:uFillTx/>
                <a:latin typeface="Times New Roman"/>
                <a:ea typeface="Times New Roman"/>
              </a:rPr>
              <a:t>…</a:t>
            </a:r>
            <a:r>
              <a:rPr b="0" lang="ru-RU" sz="2200" strike="noStrike" u="none">
                <a:solidFill>
                  <a:srgbClr val="000000"/>
                </a:solidFill>
                <a:uFillTx/>
                <a:latin typeface="Times New Roman"/>
                <a:ea typeface="Times New Roman"/>
              </a:rPr>
              <a:t>Менің астымда </a:t>
            </a:r>
            <a:r>
              <a:rPr b="1" lang="ru-RU" sz="2200" strike="noStrike" u="sng">
                <a:solidFill>
                  <a:srgbClr val="ff0000"/>
                </a:solidFill>
                <a:uFillTx/>
                <a:latin typeface="Times New Roman"/>
                <a:ea typeface="Times New Roman"/>
              </a:rPr>
              <a:t>жортақылау</a:t>
            </a:r>
            <a:r>
              <a:rPr b="0" lang="ru-RU" sz="2200" strike="noStrike" u="none">
                <a:solidFill>
                  <a:srgbClr val="000000"/>
                </a:solidFill>
                <a:uFillTx/>
                <a:latin typeface="Times New Roman"/>
                <a:ea typeface="Times New Roman"/>
              </a:rPr>
              <a:t> </a:t>
            </a:r>
            <a:r>
              <a:rPr b="1" lang="ru-RU" sz="2200" strike="noStrike" u="sng">
                <a:solidFill>
                  <a:srgbClr val="ff0000"/>
                </a:solidFill>
                <a:uFillTx/>
                <a:latin typeface="Times New Roman"/>
                <a:ea typeface="Times New Roman"/>
              </a:rPr>
              <a:t>тапал торы ат</a:t>
            </a:r>
            <a:r>
              <a:rPr b="0" lang="ru-RU" sz="2200" strike="noStrike" u="none">
                <a:solidFill>
                  <a:srgbClr val="000000"/>
                </a:solidFill>
                <a:uFillTx/>
                <a:latin typeface="Times New Roman"/>
                <a:ea typeface="Times New Roman"/>
              </a:rPr>
              <a:t>; жүргіштеу. </a:t>
            </a:r>
            <a:r>
              <a:rPr b="1" lang="ru-RU" sz="2200" strike="noStrike" u="sng">
                <a:solidFill>
                  <a:srgbClr val="ff0000"/>
                </a:solidFill>
                <a:uFillTx/>
                <a:latin typeface="Times New Roman"/>
                <a:ea typeface="Times New Roman"/>
              </a:rPr>
              <a:t>Ер-тоқымым</a:t>
            </a:r>
            <a:r>
              <a:rPr b="0" lang="ru-RU" sz="2200" strike="noStrike" u="none">
                <a:solidFill>
                  <a:srgbClr val="000000"/>
                </a:solidFill>
                <a:uFillTx/>
                <a:latin typeface="Times New Roman"/>
                <a:ea typeface="Times New Roman"/>
              </a:rPr>
              <a:t> ескілеу, байлардың малға мінетін ер-тоқымы. Үстімде қонған үйімнен сұрап киген </a:t>
            </a:r>
            <a:r>
              <a:rPr b="1" lang="ru-RU" sz="2200" strike="noStrike" u="sng">
                <a:solidFill>
                  <a:srgbClr val="ff0000"/>
                </a:solidFill>
                <a:uFillTx/>
                <a:latin typeface="Times New Roman"/>
                <a:ea typeface="Times New Roman"/>
              </a:rPr>
              <a:t>шидем күпі</a:t>
            </a:r>
            <a:r>
              <a:rPr b="0" lang="ru-RU" sz="2200" strike="noStrike" u="none">
                <a:solidFill>
                  <a:srgbClr val="000000"/>
                </a:solidFill>
                <a:uFillTx/>
                <a:latin typeface="Times New Roman"/>
                <a:ea typeface="Times New Roman"/>
              </a:rPr>
              <a:t>.</a:t>
            </a:r>
            <a:endParaRPr b="0" lang="ru-RU" sz="2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000000"/>
                </a:solidFill>
                <a:uFillTx/>
                <a:latin typeface="Times New Roman"/>
                <a:ea typeface="Times New Roman"/>
              </a:rPr>
              <a:t>…</a:t>
            </a:r>
            <a:r>
              <a:rPr b="0" lang="ru-RU" sz="2200" strike="noStrike" u="none">
                <a:solidFill>
                  <a:srgbClr val="000000"/>
                </a:solidFill>
                <a:uFillTx/>
                <a:latin typeface="Times New Roman"/>
                <a:ea typeface="Times New Roman"/>
              </a:rPr>
              <a:t>Өте зерек болған ғой, </a:t>
            </a:r>
            <a:r>
              <a:rPr b="1" lang="ru-RU" sz="2200" strike="noStrike" u="sng">
                <a:solidFill>
                  <a:srgbClr val="ff0000"/>
                </a:solidFill>
                <a:uFillTx/>
                <a:latin typeface="Times New Roman"/>
                <a:ea typeface="Times New Roman"/>
              </a:rPr>
              <a:t>учительдері</a:t>
            </a:r>
            <a:r>
              <a:rPr b="0" lang="ru-RU" sz="2200" strike="noStrike" u="none">
                <a:solidFill>
                  <a:srgbClr val="000000"/>
                </a:solidFill>
                <a:uFillTx/>
                <a:latin typeface="Times New Roman"/>
                <a:ea typeface="Times New Roman"/>
              </a:rPr>
              <a:t> де мақтаса керек. </a:t>
            </a:r>
            <a:r>
              <a:rPr b="1" lang="ru-RU" sz="2200" strike="noStrike" u="sng">
                <a:solidFill>
                  <a:srgbClr val="ff0000"/>
                </a:solidFill>
                <a:uFillTx/>
                <a:latin typeface="Times New Roman"/>
                <a:ea typeface="Times New Roman"/>
              </a:rPr>
              <a:t>Дуандағы нәшәндік</a:t>
            </a:r>
            <a:r>
              <a:rPr b="0" lang="ru-RU" sz="2200" strike="noStrike" u="none">
                <a:solidFill>
                  <a:srgbClr val="000000"/>
                </a:solidFill>
                <a:uFillTx/>
                <a:latin typeface="Times New Roman"/>
                <a:ea typeface="Times New Roman"/>
              </a:rPr>
              <a:t> «тілмаш» бол деп өтінген екен, болмай елге келді. Нақ сол кезде </a:t>
            </a:r>
            <a:r>
              <a:rPr b="1" lang="ru-RU" sz="2200" strike="noStrike" u="sng">
                <a:solidFill>
                  <a:srgbClr val="ff0000"/>
                </a:solidFill>
                <a:uFillTx/>
                <a:latin typeface="Times New Roman"/>
                <a:ea typeface="Times New Roman"/>
              </a:rPr>
              <a:t>болыстың песірі </a:t>
            </a:r>
            <a:r>
              <a:rPr b="0" lang="ru-RU" sz="2200" strike="noStrike" u="none">
                <a:solidFill>
                  <a:srgbClr val="000000"/>
                </a:solidFill>
                <a:uFillTx/>
                <a:latin typeface="Times New Roman"/>
                <a:ea typeface="Times New Roman"/>
              </a:rPr>
              <a:t>өліп песірсіз тұр еді. Әбдірахманға песір бол деп жабысты, оған да болмады. Жамантік болысындағы бір байдың </a:t>
            </a:r>
            <a:r>
              <a:rPr b="1" lang="ru-RU" sz="2200" strike="noStrike" u="sng">
                <a:solidFill>
                  <a:srgbClr val="ff0000"/>
                </a:solidFill>
                <a:uFillTx/>
                <a:latin typeface="Times New Roman"/>
                <a:ea typeface="Times New Roman"/>
              </a:rPr>
              <a:t>школына </a:t>
            </a:r>
            <a:r>
              <a:rPr b="0" lang="ru-RU" sz="2200" strike="noStrike" u="none">
                <a:solidFill>
                  <a:srgbClr val="000000"/>
                </a:solidFill>
                <a:uFillTx/>
                <a:latin typeface="Times New Roman"/>
                <a:ea typeface="Times New Roman"/>
              </a:rPr>
              <a:t>барып бала оқытты. </a:t>
            </a:r>
            <a:endParaRPr b="0" lang="ru-RU" sz="2200" strike="noStrike" u="none">
              <a:solidFill>
                <a:srgbClr val="000000"/>
              </a:solidFill>
              <a:uFillTx/>
              <a:latin typeface="Calibri"/>
            </a:endParaRPr>
          </a:p>
        </p:txBody>
      </p:sp>
      <p:pic>
        <p:nvPicPr>
          <p:cNvPr id="84" name="Звук 1" descr=""/>
          <p:cNvPicPr/>
          <p:nvPr/>
        </p:nvPicPr>
        <p:blipFill>
          <a:blip r:embed="rId2"/>
          <a:stretch/>
        </p:blipFill>
        <p:spPr>
          <a:xfrm>
            <a:off x="11488680" y="6154560"/>
            <a:ext cx="487440" cy="487440"/>
          </a:xfrm>
          <a:prstGeom prst="rect">
            <a:avLst/>
          </a:prstGeom>
          <a:ln w="0">
            <a:noFill/>
          </a:ln>
        </p:spPr>
      </p:pic>
      <p:pic>
        <p:nvPicPr>
          <p:cNvPr id="85" name="Звук 2" descr=""/>
          <p:cNvPicPr/>
          <p:nvPr/>
        </p:nvPicPr>
        <p:blipFill>
          <a:blip r:embed="rId3"/>
          <a:stretch/>
        </p:blipFill>
        <p:spPr>
          <a:xfrm>
            <a:off x="11488680" y="6154560"/>
            <a:ext cx="487440" cy="487440"/>
          </a:xfrm>
          <a:prstGeom prst="rect">
            <a:avLst/>
          </a:prstGeom>
          <a:ln w="0">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6" name="Рисунок 48" descr=""/>
          <p:cNvPicPr/>
          <p:nvPr/>
        </p:nvPicPr>
        <p:blipFill>
          <a:blip r:embed="rId1"/>
          <a:stretch/>
        </p:blipFill>
        <p:spPr>
          <a:xfrm>
            <a:off x="652320" y="7978680"/>
            <a:ext cx="200160" cy="203400"/>
          </a:xfrm>
          <a:prstGeom prst="rect">
            <a:avLst/>
          </a:prstGeom>
          <a:ln w="0">
            <a:noFill/>
          </a:ln>
        </p:spPr>
      </p:pic>
      <p:sp>
        <p:nvSpPr>
          <p:cNvPr id="87" name="object 2"/>
          <p:cNvSpPr/>
          <p:nvPr/>
        </p:nvSpPr>
        <p:spPr>
          <a:xfrm>
            <a:off x="-17640" y="0"/>
            <a:ext cx="12188880" cy="977760"/>
          </a:xfrm>
          <a:custGeom>
            <a:avLst/>
            <a:gdLst>
              <a:gd name="textAreaLeft" fmla="*/ 0 w 12188880"/>
              <a:gd name="textAreaRight" fmla="*/ 12189240 w 121888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8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89" name="Google Shape;77;p1"/>
          <p:cNvCxnSpPr/>
          <p:nvPr/>
        </p:nvCxnSpPr>
        <p:spPr>
          <a:xfrm>
            <a:off x="212400" y="6621120"/>
            <a:ext cx="11729160" cy="26280"/>
          </a:xfrm>
          <a:prstGeom prst="straightConnector1">
            <a:avLst/>
          </a:prstGeom>
          <a:ln w="57240">
            <a:solidFill>
              <a:srgbClr val="33cccc"/>
            </a:solidFill>
            <a:miter/>
          </a:ln>
        </p:spPr>
      </p:cxnSp>
      <p:cxnSp>
        <p:nvCxnSpPr>
          <p:cNvPr id="90" name="Google Shape;78;p1"/>
          <p:cNvCxnSpPr/>
          <p:nvPr/>
        </p:nvCxnSpPr>
        <p:spPr>
          <a:xfrm>
            <a:off x="757080" y="6364080"/>
            <a:ext cx="10694160" cy="37080"/>
          </a:xfrm>
          <a:prstGeom prst="straightConnector1">
            <a:avLst/>
          </a:prstGeom>
          <a:ln w="38160">
            <a:solidFill>
              <a:srgbClr val="4472c4"/>
            </a:solidFill>
            <a:miter/>
          </a:ln>
        </p:spPr>
      </p:cxnSp>
      <p:sp>
        <p:nvSpPr>
          <p:cNvPr id="91" name="Прямоугольник 1"/>
          <p:cNvSpPr/>
          <p:nvPr/>
        </p:nvSpPr>
        <p:spPr>
          <a:xfrm>
            <a:off x="369720" y="1069920"/>
            <a:ext cx="5092920" cy="4972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r>
              <a:rPr b="1" lang="ru-RU" sz="2000" strike="noStrike" u="none">
                <a:solidFill>
                  <a:srgbClr val="000000"/>
                </a:solidFill>
                <a:uFillTx/>
                <a:latin typeface="Times New Roman"/>
                <a:ea typeface="Times New Roman"/>
              </a:rPr>
              <a:t>«... Сіз бір айсыз нұрландырған аспанды,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Times New Roman"/>
              </a:rPr>
              <a:t>Буландырған, уландырған жас жанды.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Times New Roman"/>
              </a:rPr>
              <a:t>Біз бір ғаріп паналаған саяңда,</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Times New Roman"/>
              </a:rPr>
              <a:t>Жас жүректе мықты жара басталды.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Times New Roman"/>
              </a:rPr>
              <a:t>Кірді нұрың, отты жақты ішіме,</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Times New Roman"/>
              </a:rPr>
              <a:t>Көтерем деп сене алмаймын күшіме.</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Times New Roman"/>
              </a:rPr>
              <a:t>Бірінші зар шықты тілден мұңданып,</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Times New Roman"/>
              </a:rPr>
              <a:t>Бұдан бұрын айтылмаған кісіге.</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Times New Roman"/>
              </a:rPr>
              <a:t>Жас жүректің жалынды деп тілегі,</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Times New Roman"/>
              </a:rPr>
              <a:t>Жарамдысын сізден қалап тіледі.</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Times New Roman"/>
              </a:rPr>
              <a:t>Әзіріне үміт қаптың тауындай,</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Times New Roman"/>
              </a:rPr>
              <a:t>Жазмыш түрін жауап қайтса біледі.</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Times New Roman"/>
              </a:rPr>
              <a:t>«... Жүзі – құбыла, сөзі - құран  Шұғаның,</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Times New Roman"/>
              </a:rPr>
              <a:t>Бір Шұға үшін жанды құрбан қыламын…</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sp>
        <p:nvSpPr>
          <p:cNvPr id="92" name="Прямоугольник 2"/>
          <p:cNvSpPr/>
          <p:nvPr/>
        </p:nvSpPr>
        <p:spPr>
          <a:xfrm>
            <a:off x="5351400" y="4567320"/>
            <a:ext cx="6245280" cy="15879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0000"/>
                </a:solidFill>
                <a:uFillTx/>
                <a:latin typeface="Calibri"/>
              </a:rPr>
              <a:t>Дескриптор:</a:t>
            </a:r>
            <a:endParaRPr b="0" lang="ru-RU" sz="1800" strike="noStrike" u="none">
              <a:solidFill>
                <a:srgbClr val="000000"/>
              </a:solidFill>
              <a:uFillTx/>
              <a:latin typeface="Calibri"/>
            </a:endParaRPr>
          </a:p>
          <a:p>
            <a:pPr>
              <a:lnSpc>
                <a:spcPct val="100000"/>
              </a:lnSpc>
              <a:buClr>
                <a:srgbClr val="00206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Times New Roman"/>
                <a:ea typeface="Times New Roman"/>
              </a:rPr>
              <a:t>Шығармада кездесетін құбылту мен айшықтау түрлерін  анықтап, топтастырады.</a:t>
            </a:r>
            <a:endParaRPr b="0" lang="ru-RU" sz="2000" strike="noStrike" u="none">
              <a:solidFill>
                <a:srgbClr val="000000"/>
              </a:solidFill>
              <a:uFillTx/>
              <a:latin typeface="Calibri"/>
            </a:endParaRPr>
          </a:p>
          <a:p>
            <a:pPr>
              <a:lnSpc>
                <a:spcPct val="100000"/>
              </a:lnSpc>
              <a:buClr>
                <a:srgbClr val="00206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Times New Roman"/>
                <a:ea typeface="Times New Roman"/>
              </a:rPr>
              <a:t>Құбылту мен айшықтау түрлеріне мысал келтіріп, дәлелдеп талдайды.</a:t>
            </a:r>
            <a:endParaRPr b="0" lang="ru-RU" sz="2000" strike="noStrike" u="none">
              <a:solidFill>
                <a:srgbClr val="000000"/>
              </a:solidFill>
              <a:uFillTx/>
              <a:latin typeface="Calibri"/>
            </a:endParaRPr>
          </a:p>
        </p:txBody>
      </p:sp>
      <p:sp>
        <p:nvSpPr>
          <p:cNvPr id="93" name="Прямоугольник 3"/>
          <p:cNvSpPr/>
          <p:nvPr/>
        </p:nvSpPr>
        <p:spPr>
          <a:xfrm>
            <a:off x="798480" y="270000"/>
            <a:ext cx="1114272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ffff00"/>
                </a:solidFill>
                <a:uFillTx/>
                <a:latin typeface="Times New Roman"/>
                <a:ea typeface="Times New Roman"/>
              </a:rPr>
              <a:t>2-тапсырма.   «Дара диаграмма» </a:t>
            </a:r>
            <a:r>
              <a:rPr b="1" lang="kk-KZ" sz="3200" strike="noStrike" u="none">
                <a:solidFill>
                  <a:srgbClr val="ffff00"/>
                </a:solidFill>
                <a:uFillTx/>
                <a:latin typeface="Times New Roman"/>
                <a:ea typeface="Times New Roman"/>
              </a:rPr>
              <a:t>әдісі</a:t>
            </a:r>
            <a:endParaRPr b="0" lang="ru-RU" sz="3200" strike="noStrike" u="none">
              <a:solidFill>
                <a:srgbClr val="000000"/>
              </a:solidFill>
              <a:uFillTx/>
              <a:latin typeface="Calibri"/>
            </a:endParaRPr>
          </a:p>
        </p:txBody>
      </p:sp>
      <p:sp>
        <p:nvSpPr>
          <p:cNvPr id="94" name="Овал 12"/>
          <p:cNvSpPr/>
          <p:nvPr/>
        </p:nvSpPr>
        <p:spPr>
          <a:xfrm>
            <a:off x="6837480" y="1077840"/>
            <a:ext cx="3763800" cy="231840"/>
          </a:xfrm>
          <a:prstGeom prst="ellipse">
            <a:avLst/>
          </a:prstGeom>
          <a:solidFill>
            <a:srgbClr val="ff99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000" strike="noStrike" u="none">
                <a:solidFill>
                  <a:srgbClr val="000000"/>
                </a:solidFill>
                <a:uFillTx/>
                <a:latin typeface="Times New Roman"/>
                <a:ea typeface="Times New Roman"/>
              </a:rPr>
              <a:t>«Дара диаграмма» әдісі</a:t>
            </a:r>
            <a:endParaRPr b="0" lang="ru-RU" sz="1000" strike="noStrike" u="none">
              <a:solidFill>
                <a:srgbClr val="000000"/>
              </a:solidFill>
              <a:uFillTx/>
              <a:latin typeface="Calibri"/>
            </a:endParaRPr>
          </a:p>
        </p:txBody>
      </p:sp>
      <p:sp>
        <p:nvSpPr>
          <p:cNvPr id="95" name="Овал 13"/>
          <p:cNvSpPr/>
          <p:nvPr/>
        </p:nvSpPr>
        <p:spPr>
          <a:xfrm>
            <a:off x="9445680" y="1646280"/>
            <a:ext cx="954000" cy="457200"/>
          </a:xfrm>
          <a:prstGeom prst="ellipse">
            <a:avLst/>
          </a:prstGeom>
          <a:solidFill>
            <a:srgbClr val="ff99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000" strike="noStrike" u="none">
                <a:solidFill>
                  <a:srgbClr val="000000"/>
                </a:solidFill>
                <a:uFillTx/>
                <a:latin typeface="Times New Roman"/>
                <a:ea typeface="Times New Roman"/>
              </a:rPr>
              <a:t>Троп  </a:t>
            </a:r>
            <a:endParaRPr b="0" lang="ru-RU" sz="1000" strike="noStrike" u="none">
              <a:solidFill>
                <a:srgbClr val="000000"/>
              </a:solidFill>
              <a:uFillTx/>
              <a:latin typeface="Calibri"/>
            </a:endParaRPr>
          </a:p>
        </p:txBody>
      </p:sp>
      <p:grpSp>
        <p:nvGrpSpPr>
          <p:cNvPr id="96" name="Группа 14"/>
          <p:cNvGrpSpPr/>
          <p:nvPr/>
        </p:nvGrpSpPr>
        <p:grpSpPr>
          <a:xfrm>
            <a:off x="5537160" y="1106640"/>
            <a:ext cx="5818320" cy="3377880"/>
            <a:chOff x="5537160" y="1106640"/>
            <a:chExt cx="5818320" cy="3377880"/>
          </a:xfrm>
        </p:grpSpPr>
        <p:grpSp>
          <p:nvGrpSpPr>
            <p:cNvPr id="97" name="Группа 16"/>
            <p:cNvGrpSpPr/>
            <p:nvPr/>
          </p:nvGrpSpPr>
          <p:grpSpPr>
            <a:xfrm>
              <a:off x="5537160" y="1106640"/>
              <a:ext cx="5818320" cy="3377880"/>
              <a:chOff x="5537160" y="1106640"/>
              <a:chExt cx="5818320" cy="3377880"/>
            </a:xfrm>
          </p:grpSpPr>
          <p:pic>
            <p:nvPicPr>
              <p:cNvPr id="98" name="Picture 2" descr=""/>
              <p:cNvPicPr/>
              <p:nvPr/>
            </p:nvPicPr>
            <p:blipFill>
              <a:blip r:embed="rId2"/>
              <a:srcRect l="0" t="13451" r="0" b="0"/>
              <a:stretch/>
            </p:blipFill>
            <p:spPr>
              <a:xfrm>
                <a:off x="5537160" y="1106640"/>
                <a:ext cx="5818320" cy="3377880"/>
              </a:xfrm>
              <a:prstGeom prst="rect">
                <a:avLst/>
              </a:prstGeom>
              <a:ln w="0">
                <a:noFill/>
              </a:ln>
            </p:spPr>
          </p:pic>
          <p:sp>
            <p:nvSpPr>
              <p:cNvPr id="99" name="Овал 20"/>
              <p:cNvSpPr/>
              <p:nvPr/>
            </p:nvSpPr>
            <p:spPr>
              <a:xfrm>
                <a:off x="5897520" y="1162080"/>
                <a:ext cx="5096160" cy="326880"/>
              </a:xfrm>
              <a:prstGeom prst="ellipse">
                <a:avLst/>
              </a:prstGeom>
              <a:solidFill>
                <a:srgbClr val="ff99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000" strike="noStrike" u="none">
                    <a:solidFill>
                      <a:srgbClr val="000000"/>
                    </a:solidFill>
                    <a:uFillTx/>
                    <a:latin typeface="Times New Roman"/>
                    <a:ea typeface="Times New Roman"/>
                  </a:rPr>
                  <a:t>«Дара диаграмма» әдісі</a:t>
                </a:r>
                <a:endParaRPr b="0" lang="ru-RU" sz="1000" strike="noStrike" u="none">
                  <a:solidFill>
                    <a:srgbClr val="000000"/>
                  </a:solidFill>
                  <a:uFillTx/>
                  <a:latin typeface="Calibri"/>
                </a:endParaRPr>
              </a:p>
            </p:txBody>
          </p:sp>
        </p:grpSp>
        <p:sp>
          <p:nvSpPr>
            <p:cNvPr id="100" name="Овал 17"/>
            <p:cNvSpPr/>
            <p:nvPr/>
          </p:nvSpPr>
          <p:spPr>
            <a:xfrm>
              <a:off x="7799400" y="2631960"/>
              <a:ext cx="1292040" cy="647640"/>
            </a:xfrm>
            <a:prstGeom prst="ellipse">
              <a:avLst/>
            </a:prstGeom>
            <a:solidFill>
              <a:srgbClr val="ff99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000" strike="noStrike" u="none">
                  <a:solidFill>
                    <a:srgbClr val="000000"/>
                  </a:solidFill>
                  <a:uFillTx/>
                  <a:latin typeface="Times New Roman"/>
                  <a:ea typeface="Times New Roman"/>
                </a:rPr>
                <a:t>Троп  </a:t>
              </a:r>
              <a:endParaRPr b="0" lang="ru-RU" sz="1000" strike="noStrike" u="none">
                <a:solidFill>
                  <a:srgbClr val="000000"/>
                </a:solidFill>
                <a:uFillTx/>
                <a:latin typeface="Calibri"/>
              </a:endParaRPr>
            </a:p>
          </p:txBody>
        </p:sp>
      </p:grpSp>
      <p:sp>
        <p:nvSpPr>
          <p:cNvPr id="101" name="TextBox 1"/>
          <p:cNvSpPr/>
          <p:nvPr/>
        </p:nvSpPr>
        <p:spPr>
          <a:xfrm>
            <a:off x="7821720" y="1736640"/>
            <a:ext cx="130464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ff0000"/>
                </a:solidFill>
                <a:uFillTx/>
                <a:latin typeface="Times New Roman"/>
                <a:ea typeface="Times New Roman"/>
              </a:rPr>
              <a:t>теңеу</a:t>
            </a:r>
            <a:endParaRPr b="0" lang="ru-RU" sz="1200" strike="noStrike" u="none">
              <a:solidFill>
                <a:srgbClr val="000000"/>
              </a:solidFill>
              <a:uFillTx/>
              <a:latin typeface="Calibri"/>
            </a:endParaRPr>
          </a:p>
        </p:txBody>
      </p:sp>
      <p:sp>
        <p:nvSpPr>
          <p:cNvPr id="102" name="TextBox 14"/>
          <p:cNvSpPr/>
          <p:nvPr/>
        </p:nvSpPr>
        <p:spPr>
          <a:xfrm>
            <a:off x="7846920" y="3832200"/>
            <a:ext cx="124452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ff0000"/>
                </a:solidFill>
                <a:uFillTx/>
                <a:latin typeface="Times New Roman"/>
                <a:ea typeface="Times New Roman"/>
              </a:rPr>
              <a:t>аллитерация</a:t>
            </a:r>
            <a:endParaRPr b="0" lang="ru-RU" sz="1200" strike="noStrike" u="none">
              <a:solidFill>
                <a:srgbClr val="000000"/>
              </a:solidFill>
              <a:uFillTx/>
              <a:latin typeface="Calibri"/>
            </a:endParaRPr>
          </a:p>
        </p:txBody>
      </p:sp>
      <p:sp>
        <p:nvSpPr>
          <p:cNvPr id="103" name="TextBox 19"/>
          <p:cNvSpPr/>
          <p:nvPr/>
        </p:nvSpPr>
        <p:spPr>
          <a:xfrm>
            <a:off x="9155160" y="2031840"/>
            <a:ext cx="183816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ff0000"/>
                </a:solidFill>
                <a:uFillTx/>
                <a:latin typeface="Times New Roman"/>
                <a:ea typeface="Times New Roman"/>
              </a:rPr>
              <a:t>метафора</a:t>
            </a:r>
            <a:endParaRPr b="0" lang="ru-RU" sz="1200" strike="noStrike" u="none">
              <a:solidFill>
                <a:srgbClr val="000000"/>
              </a:solidFill>
              <a:uFillTx/>
              <a:latin typeface="Calibri"/>
            </a:endParaRPr>
          </a:p>
        </p:txBody>
      </p:sp>
      <p:sp>
        <p:nvSpPr>
          <p:cNvPr id="104" name="TextBox 20"/>
          <p:cNvSpPr/>
          <p:nvPr/>
        </p:nvSpPr>
        <p:spPr>
          <a:xfrm>
            <a:off x="6370560" y="2001960"/>
            <a:ext cx="11430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ff0000"/>
                </a:solidFill>
                <a:uFillTx/>
                <a:latin typeface="Times New Roman"/>
                <a:ea typeface="Times New Roman"/>
              </a:rPr>
              <a:t>кейіптеу</a:t>
            </a:r>
            <a:endParaRPr b="0" lang="ru-RU" sz="1200" strike="noStrike" u="none">
              <a:solidFill>
                <a:srgbClr val="000000"/>
              </a:solidFill>
              <a:uFillTx/>
              <a:latin typeface="Calibri"/>
            </a:endParaRPr>
          </a:p>
        </p:txBody>
      </p:sp>
      <p:sp>
        <p:nvSpPr>
          <p:cNvPr id="105" name="TextBox 21"/>
          <p:cNvSpPr/>
          <p:nvPr/>
        </p:nvSpPr>
        <p:spPr>
          <a:xfrm>
            <a:off x="6370560" y="3557520"/>
            <a:ext cx="98604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ff0000"/>
                </a:solidFill>
                <a:uFillTx/>
                <a:latin typeface="Times New Roman"/>
                <a:ea typeface="Times New Roman"/>
              </a:rPr>
              <a:t>ассонанс</a:t>
            </a:r>
            <a:endParaRPr b="0" lang="ru-RU" sz="1200" strike="noStrike" u="none">
              <a:solidFill>
                <a:srgbClr val="000000"/>
              </a:solidFill>
              <a:uFillTx/>
              <a:latin typeface="Calibri"/>
            </a:endParaRPr>
          </a:p>
        </p:txBody>
      </p:sp>
      <p:sp>
        <p:nvSpPr>
          <p:cNvPr id="106" name="TextBox 22"/>
          <p:cNvSpPr/>
          <p:nvPr/>
        </p:nvSpPr>
        <p:spPr>
          <a:xfrm>
            <a:off x="5719680" y="2838600"/>
            <a:ext cx="10080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ff0000"/>
                </a:solidFill>
                <a:uFillTx/>
                <a:latin typeface="Times New Roman"/>
                <a:ea typeface="Times New Roman"/>
              </a:rPr>
              <a:t>эпитет</a:t>
            </a:r>
            <a:endParaRPr b="0" lang="ru-RU" sz="1200" strike="noStrike" u="none">
              <a:solidFill>
                <a:srgbClr val="000000"/>
              </a:solidFill>
              <a:uFillTx/>
              <a:latin typeface="Calibri"/>
            </a:endParaRPr>
          </a:p>
        </p:txBody>
      </p:sp>
      <p:sp>
        <p:nvSpPr>
          <p:cNvPr id="107" name="TextBox 21"/>
          <p:cNvSpPr/>
          <p:nvPr/>
        </p:nvSpPr>
        <p:spPr>
          <a:xfrm>
            <a:off x="9923400" y="2725560"/>
            <a:ext cx="118584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ff0000"/>
                </a:solidFill>
                <a:uFillTx/>
                <a:latin typeface="Times New Roman"/>
                <a:ea typeface="Times New Roman"/>
              </a:rPr>
              <a:t>Риторикалық</a:t>
            </a:r>
            <a:endParaRPr b="0" lang="ru-RU" sz="1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ff0000"/>
                </a:solidFill>
                <a:uFillTx/>
                <a:latin typeface="Times New Roman"/>
                <a:ea typeface="Times New Roman"/>
              </a:rPr>
              <a:t> </a:t>
            </a:r>
            <a:r>
              <a:rPr b="1" lang="kk-KZ" sz="1200" strike="noStrike" u="none">
                <a:solidFill>
                  <a:srgbClr val="ff0000"/>
                </a:solidFill>
                <a:uFillTx/>
                <a:latin typeface="Times New Roman"/>
                <a:ea typeface="Times New Roman"/>
              </a:rPr>
              <a:t>сұрақ</a:t>
            </a:r>
            <a:endParaRPr b="0" lang="ru-RU" sz="1200" strike="noStrike" u="none">
              <a:solidFill>
                <a:srgbClr val="000000"/>
              </a:solidFill>
              <a:uFillTx/>
              <a:latin typeface="Calibri"/>
            </a:endParaRPr>
          </a:p>
        </p:txBody>
      </p:sp>
      <p:sp>
        <p:nvSpPr>
          <p:cNvPr id="108" name="TextBox 21"/>
          <p:cNvSpPr/>
          <p:nvPr/>
        </p:nvSpPr>
        <p:spPr>
          <a:xfrm>
            <a:off x="9294840" y="3578400"/>
            <a:ext cx="110484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200" strike="noStrike" u="none">
                <a:solidFill>
                  <a:srgbClr val="ff0000"/>
                </a:solidFill>
                <a:uFillTx/>
                <a:latin typeface="Times New Roman"/>
                <a:ea typeface="Times New Roman"/>
              </a:rPr>
              <a:t>қайталау</a:t>
            </a:r>
            <a:endParaRPr b="0" lang="ru-RU" sz="1200" strike="noStrike" u="none">
              <a:solidFill>
                <a:srgbClr val="000000"/>
              </a:solidFill>
              <a:uFillTx/>
              <a:latin typeface="Calibri"/>
            </a:endParaRPr>
          </a:p>
        </p:txBody>
      </p:sp>
      <p:pic>
        <p:nvPicPr>
          <p:cNvPr id="109" name="Звук 5" descr=""/>
          <p:cNvPicPr/>
          <p:nvPr/>
        </p:nvPicPr>
        <p:blipFill>
          <a:blip r:embed="rId3"/>
          <a:stretch/>
        </p:blipFill>
        <p:spPr>
          <a:xfrm>
            <a:off x="11488680" y="6154560"/>
            <a:ext cx="487440" cy="487440"/>
          </a:xfrm>
          <a:prstGeom prst="rect">
            <a:avLst/>
          </a:prstGeom>
          <a:ln w="0">
            <a:noFill/>
          </a:ln>
        </p:spPr>
      </p:pic>
      <p:pic>
        <p:nvPicPr>
          <p:cNvPr id="110" name="Звук 3" descr=""/>
          <p:cNvPicPr/>
          <p:nvPr/>
        </p:nvPicPr>
        <p:blipFill>
          <a:blip r:embed="rId4"/>
          <a:stretch/>
        </p:blipFill>
        <p:spPr>
          <a:xfrm>
            <a:off x="11488680" y="6154560"/>
            <a:ext cx="487440" cy="487440"/>
          </a:xfrm>
          <a:prstGeom prst="rect">
            <a:avLst/>
          </a:prstGeom>
          <a:ln w="0">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1" name="Рисунок 48" descr=""/>
          <p:cNvPicPr/>
          <p:nvPr/>
        </p:nvPicPr>
        <p:blipFill>
          <a:blip r:embed="rId1"/>
          <a:stretch/>
        </p:blipFill>
        <p:spPr>
          <a:xfrm>
            <a:off x="652320" y="7978680"/>
            <a:ext cx="200160" cy="203400"/>
          </a:xfrm>
          <a:prstGeom prst="rect">
            <a:avLst/>
          </a:prstGeom>
          <a:ln w="0">
            <a:noFill/>
          </a:ln>
        </p:spPr>
      </p:pic>
      <p:sp>
        <p:nvSpPr>
          <p:cNvPr id="112"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13"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114"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115" name="Google Shape;77;p1"/>
          <p:cNvCxnSpPr/>
          <p:nvPr/>
        </p:nvCxnSpPr>
        <p:spPr>
          <a:xfrm>
            <a:off x="212400" y="6621120"/>
            <a:ext cx="11729160" cy="26280"/>
          </a:xfrm>
          <a:prstGeom prst="straightConnector1">
            <a:avLst/>
          </a:prstGeom>
          <a:ln w="57240">
            <a:solidFill>
              <a:srgbClr val="33cccc"/>
            </a:solidFill>
            <a:miter/>
          </a:ln>
        </p:spPr>
      </p:cxnSp>
      <p:cxnSp>
        <p:nvCxnSpPr>
          <p:cNvPr id="116" name="Google Shape;78;p1"/>
          <p:cNvCxnSpPr/>
          <p:nvPr/>
        </p:nvCxnSpPr>
        <p:spPr>
          <a:xfrm>
            <a:off x="757080" y="6364080"/>
            <a:ext cx="10694160" cy="37080"/>
          </a:xfrm>
          <a:prstGeom prst="straightConnector1">
            <a:avLst/>
          </a:prstGeom>
          <a:ln w="38160">
            <a:solidFill>
              <a:srgbClr val="4472c4"/>
            </a:solidFill>
            <a:miter/>
          </a:ln>
        </p:spPr>
      </p:cxnSp>
      <p:sp>
        <p:nvSpPr>
          <p:cNvPr id="117" name="TextBox 2"/>
          <p:cNvSpPr/>
          <p:nvPr/>
        </p:nvSpPr>
        <p:spPr>
          <a:xfrm>
            <a:off x="1128600" y="189000"/>
            <a:ext cx="446904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00"/>
                </a:solidFill>
                <a:uFillTx/>
                <a:latin typeface="Times New Roman"/>
                <a:ea typeface="Times New Roman"/>
              </a:rPr>
              <a:t> </a:t>
            </a:r>
            <a:r>
              <a:rPr b="1" lang="kk-KZ" sz="2800" strike="noStrike" u="none">
                <a:solidFill>
                  <a:srgbClr val="ffff00"/>
                </a:solidFill>
                <a:uFillTx/>
                <a:latin typeface="Times New Roman"/>
                <a:ea typeface="Times New Roman"/>
              </a:rPr>
              <a:t>ӨЗІҢДІ ТЕКСЕР</a:t>
            </a:r>
            <a:endParaRPr b="0" lang="ru-RU" sz="2800" strike="noStrike" u="none">
              <a:solidFill>
                <a:srgbClr val="000000"/>
              </a:solidFill>
              <a:uFillTx/>
              <a:latin typeface="Calibri"/>
            </a:endParaRPr>
          </a:p>
        </p:txBody>
      </p:sp>
      <p:grpSp>
        <p:nvGrpSpPr>
          <p:cNvPr id="118" name="Группа 8"/>
          <p:cNvGrpSpPr/>
          <p:nvPr/>
        </p:nvGrpSpPr>
        <p:grpSpPr>
          <a:xfrm>
            <a:off x="585720" y="731880"/>
            <a:ext cx="10674360" cy="5877000"/>
            <a:chOff x="585720" y="731880"/>
            <a:chExt cx="10674360" cy="5877000"/>
          </a:xfrm>
        </p:grpSpPr>
        <p:grpSp>
          <p:nvGrpSpPr>
            <p:cNvPr id="119" name="Группа 9"/>
            <p:cNvGrpSpPr/>
            <p:nvPr/>
          </p:nvGrpSpPr>
          <p:grpSpPr>
            <a:xfrm>
              <a:off x="585720" y="731880"/>
              <a:ext cx="10674360" cy="5877000"/>
              <a:chOff x="585720" y="731880"/>
              <a:chExt cx="10674360" cy="5877000"/>
            </a:xfrm>
          </p:grpSpPr>
          <p:pic>
            <p:nvPicPr>
              <p:cNvPr id="120" name="Picture 2" descr="C:\Users\User\Desktop\slide-15.jpg"/>
              <p:cNvPicPr/>
              <p:nvPr/>
            </p:nvPicPr>
            <p:blipFill>
              <a:blip r:embed="rId2"/>
              <a:stretch/>
            </p:blipFill>
            <p:spPr>
              <a:xfrm>
                <a:off x="585720" y="731880"/>
                <a:ext cx="10674360" cy="5877000"/>
              </a:xfrm>
              <a:prstGeom prst="rect">
                <a:avLst/>
              </a:prstGeom>
              <a:ln w="0">
                <a:noFill/>
              </a:ln>
            </p:spPr>
          </p:pic>
          <p:sp>
            <p:nvSpPr>
              <p:cNvPr id="121" name="Овал 12"/>
              <p:cNvSpPr/>
              <p:nvPr/>
            </p:nvSpPr>
            <p:spPr>
              <a:xfrm>
                <a:off x="1330560" y="806760"/>
                <a:ext cx="9347400" cy="568080"/>
              </a:xfrm>
              <a:prstGeom prst="ellipse">
                <a:avLst/>
              </a:prstGeom>
              <a:solidFill>
                <a:srgbClr val="ff99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«Дара диаграмма» әдісі</a:t>
                </a:r>
                <a:endParaRPr b="0" lang="ru-RU" sz="2800" strike="noStrike" u="none">
                  <a:solidFill>
                    <a:srgbClr val="000000"/>
                  </a:solidFill>
                  <a:uFillTx/>
                  <a:latin typeface="Calibri"/>
                </a:endParaRPr>
              </a:p>
            </p:txBody>
          </p:sp>
        </p:grpSp>
        <p:sp>
          <p:nvSpPr>
            <p:cNvPr id="122" name="Овал 10"/>
            <p:cNvSpPr/>
            <p:nvPr/>
          </p:nvSpPr>
          <p:spPr>
            <a:xfrm>
              <a:off x="4722840" y="3371760"/>
              <a:ext cx="2371680" cy="1127160"/>
            </a:xfrm>
            <a:prstGeom prst="ellipse">
              <a:avLst/>
            </a:prstGeom>
            <a:solidFill>
              <a:srgbClr val="ff99ff"/>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Троп түрлері</a:t>
              </a:r>
              <a:endParaRPr b="0" lang="ru-RU" sz="2800" strike="noStrike" u="none">
                <a:solidFill>
                  <a:srgbClr val="000000"/>
                </a:solidFill>
                <a:uFillTx/>
                <a:latin typeface="Calibri"/>
              </a:endParaRPr>
            </a:p>
          </p:txBody>
        </p:sp>
      </p:grpSp>
      <p:sp>
        <p:nvSpPr>
          <p:cNvPr id="123" name="TextBox 1"/>
          <p:cNvSpPr/>
          <p:nvPr/>
        </p:nvSpPr>
        <p:spPr>
          <a:xfrm>
            <a:off x="5424480" y="1582560"/>
            <a:ext cx="130500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теңеу</a:t>
            </a:r>
            <a:endParaRPr b="0" lang="ru-RU" sz="1800" strike="noStrike" u="none">
              <a:solidFill>
                <a:srgbClr val="000000"/>
              </a:solidFill>
              <a:uFillTx/>
              <a:latin typeface="Calibri"/>
            </a:endParaRPr>
          </a:p>
        </p:txBody>
      </p:sp>
      <p:sp>
        <p:nvSpPr>
          <p:cNvPr id="124" name="TextBox 14"/>
          <p:cNvSpPr/>
          <p:nvPr/>
        </p:nvSpPr>
        <p:spPr>
          <a:xfrm>
            <a:off x="5045040" y="5203800"/>
            <a:ext cx="249084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аллитерация</a:t>
            </a:r>
            <a:endParaRPr b="0" lang="ru-RU" sz="1800" strike="noStrike" u="none">
              <a:solidFill>
                <a:srgbClr val="000000"/>
              </a:solidFill>
              <a:uFillTx/>
              <a:latin typeface="Calibri"/>
            </a:endParaRPr>
          </a:p>
        </p:txBody>
      </p:sp>
      <p:sp>
        <p:nvSpPr>
          <p:cNvPr id="125" name="TextBox 19"/>
          <p:cNvSpPr/>
          <p:nvPr/>
        </p:nvSpPr>
        <p:spPr>
          <a:xfrm>
            <a:off x="7907400" y="2143080"/>
            <a:ext cx="183816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метафора</a:t>
            </a:r>
            <a:endParaRPr b="0" lang="ru-RU" sz="1800" strike="noStrike" u="none">
              <a:solidFill>
                <a:srgbClr val="000000"/>
              </a:solidFill>
              <a:uFillTx/>
              <a:latin typeface="Calibri"/>
            </a:endParaRPr>
          </a:p>
        </p:txBody>
      </p:sp>
      <p:sp>
        <p:nvSpPr>
          <p:cNvPr id="126" name="TextBox 20"/>
          <p:cNvSpPr/>
          <p:nvPr/>
        </p:nvSpPr>
        <p:spPr>
          <a:xfrm>
            <a:off x="2338560" y="2216160"/>
            <a:ext cx="183168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0000"/>
                </a:solidFill>
                <a:uFillTx/>
                <a:latin typeface="Times New Roman"/>
                <a:ea typeface="Times New Roman"/>
              </a:rPr>
              <a:t>кейіптеу</a:t>
            </a:r>
            <a:endParaRPr b="0" lang="ru-RU" sz="2800" strike="noStrike" u="none">
              <a:solidFill>
                <a:srgbClr val="000000"/>
              </a:solidFill>
              <a:uFillTx/>
              <a:latin typeface="Calibri"/>
            </a:endParaRPr>
          </a:p>
        </p:txBody>
      </p:sp>
      <p:sp>
        <p:nvSpPr>
          <p:cNvPr id="127" name="TextBox 21"/>
          <p:cNvSpPr/>
          <p:nvPr/>
        </p:nvSpPr>
        <p:spPr>
          <a:xfrm>
            <a:off x="2189160" y="4670280"/>
            <a:ext cx="273060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0000"/>
                </a:solidFill>
                <a:uFillTx/>
                <a:latin typeface="Times New Roman"/>
                <a:ea typeface="Times New Roman"/>
              </a:rPr>
              <a:t>аллитерация</a:t>
            </a:r>
            <a:endParaRPr b="0" lang="ru-RU" sz="2800" strike="noStrike" u="none">
              <a:solidFill>
                <a:srgbClr val="000000"/>
              </a:solidFill>
              <a:uFillTx/>
              <a:latin typeface="Calibri"/>
            </a:endParaRPr>
          </a:p>
        </p:txBody>
      </p:sp>
      <p:sp>
        <p:nvSpPr>
          <p:cNvPr id="128" name="TextBox 22"/>
          <p:cNvSpPr/>
          <p:nvPr/>
        </p:nvSpPr>
        <p:spPr>
          <a:xfrm>
            <a:off x="1351080" y="3389400"/>
            <a:ext cx="130176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0000"/>
                </a:solidFill>
                <a:uFillTx/>
                <a:latin typeface="Times New Roman"/>
                <a:ea typeface="Times New Roman"/>
              </a:rPr>
              <a:t>эпитет</a:t>
            </a:r>
            <a:endParaRPr b="0" lang="ru-RU" sz="2800" strike="noStrike" u="none">
              <a:solidFill>
                <a:srgbClr val="000000"/>
              </a:solidFill>
              <a:uFillTx/>
              <a:latin typeface="Calibri"/>
            </a:endParaRPr>
          </a:p>
        </p:txBody>
      </p:sp>
      <p:sp>
        <p:nvSpPr>
          <p:cNvPr id="129" name="Прямоугольник 1"/>
          <p:cNvSpPr/>
          <p:nvPr/>
        </p:nvSpPr>
        <p:spPr>
          <a:xfrm>
            <a:off x="5050440" y="1949400"/>
            <a:ext cx="205092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қаптың тауындай</a:t>
            </a:r>
            <a:endParaRPr b="0" lang="ru-RU" sz="1800" strike="noStrike" u="none">
              <a:solidFill>
                <a:srgbClr val="000000"/>
              </a:solidFill>
              <a:uFillTx/>
              <a:latin typeface="Calibri"/>
            </a:endParaRPr>
          </a:p>
        </p:txBody>
      </p:sp>
      <p:sp>
        <p:nvSpPr>
          <p:cNvPr id="130" name="Прямоугольник 2"/>
          <p:cNvSpPr/>
          <p:nvPr/>
        </p:nvSpPr>
        <p:spPr>
          <a:xfrm>
            <a:off x="7855560" y="2514600"/>
            <a:ext cx="1705320" cy="642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Жүзі - құбыла,</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 </a:t>
            </a:r>
            <a:r>
              <a:rPr b="1" lang="ru-RU" sz="1800" strike="noStrike" u="none">
                <a:solidFill>
                  <a:srgbClr val="000000"/>
                </a:solidFill>
                <a:uFillTx/>
                <a:latin typeface="Times New Roman"/>
                <a:ea typeface="Times New Roman"/>
              </a:rPr>
              <a:t>сөзі -құран </a:t>
            </a:r>
            <a:endParaRPr b="0" lang="ru-RU" sz="1800" strike="noStrike" u="none">
              <a:solidFill>
                <a:srgbClr val="000000"/>
              </a:solidFill>
              <a:uFillTx/>
              <a:latin typeface="Calibri"/>
            </a:endParaRPr>
          </a:p>
        </p:txBody>
      </p:sp>
      <p:sp>
        <p:nvSpPr>
          <p:cNvPr id="131" name="Прямоугольник 3"/>
          <p:cNvSpPr/>
          <p:nvPr/>
        </p:nvSpPr>
        <p:spPr>
          <a:xfrm>
            <a:off x="5151240" y="2174760"/>
            <a:ext cx="159552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Сіз бір айсыз</a:t>
            </a:r>
            <a:r>
              <a:rPr b="0" lang="ru-RU" sz="1800" strike="noStrike" u="none">
                <a:solidFill>
                  <a:srgbClr val="ff0000"/>
                </a:solidFill>
                <a:uFillTx/>
                <a:latin typeface="Times New Roman"/>
                <a:ea typeface="Times New Roman"/>
              </a:rPr>
              <a:t> </a:t>
            </a:r>
            <a:endParaRPr b="0" lang="ru-RU" sz="1800" strike="noStrike" u="none">
              <a:solidFill>
                <a:srgbClr val="000000"/>
              </a:solidFill>
              <a:uFillTx/>
              <a:latin typeface="Calibri"/>
            </a:endParaRPr>
          </a:p>
        </p:txBody>
      </p:sp>
      <p:sp>
        <p:nvSpPr>
          <p:cNvPr id="132" name="Прямоугольник 4"/>
          <p:cNvSpPr/>
          <p:nvPr/>
        </p:nvSpPr>
        <p:spPr>
          <a:xfrm>
            <a:off x="4782960" y="5572080"/>
            <a:ext cx="609624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Бірінші зар шықты тілден мұңданып,</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Бұдан бұрын айтылмаған кісіге.</a:t>
            </a:r>
            <a:endParaRPr b="0" lang="ru-RU" sz="1800" strike="noStrike" u="none">
              <a:solidFill>
                <a:srgbClr val="000000"/>
              </a:solidFill>
              <a:uFillTx/>
              <a:latin typeface="Calibri"/>
            </a:endParaRPr>
          </a:p>
        </p:txBody>
      </p:sp>
      <p:sp>
        <p:nvSpPr>
          <p:cNvPr id="133" name="Прямоугольник 5"/>
          <p:cNvSpPr/>
          <p:nvPr/>
        </p:nvSpPr>
        <p:spPr>
          <a:xfrm>
            <a:off x="1204560" y="3887640"/>
            <a:ext cx="132012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Жас жүрек</a:t>
            </a:r>
            <a:endParaRPr b="0" lang="ru-RU" sz="1800" strike="noStrike" u="none">
              <a:solidFill>
                <a:srgbClr val="000000"/>
              </a:solidFill>
              <a:uFillTx/>
              <a:latin typeface="Calibri"/>
            </a:endParaRPr>
          </a:p>
        </p:txBody>
      </p:sp>
      <p:sp>
        <p:nvSpPr>
          <p:cNvPr id="134" name="TextBox 21"/>
          <p:cNvSpPr/>
          <p:nvPr/>
        </p:nvSpPr>
        <p:spPr>
          <a:xfrm>
            <a:off x="8955000" y="3762360"/>
            <a:ext cx="188280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0000"/>
                </a:solidFill>
                <a:uFillTx/>
                <a:latin typeface="Times New Roman"/>
                <a:ea typeface="Times New Roman"/>
              </a:rPr>
              <a:t>Риторикалық сұрақ</a:t>
            </a:r>
            <a:endParaRPr b="0" lang="ru-RU" sz="1800" strike="noStrike" u="none">
              <a:solidFill>
                <a:srgbClr val="000000"/>
              </a:solidFill>
              <a:uFillTx/>
              <a:latin typeface="Calibri"/>
            </a:endParaRPr>
          </a:p>
        </p:txBody>
      </p:sp>
      <p:sp>
        <p:nvSpPr>
          <p:cNvPr id="135" name="TextBox 21"/>
          <p:cNvSpPr/>
          <p:nvPr/>
        </p:nvSpPr>
        <p:spPr>
          <a:xfrm>
            <a:off x="7658280" y="4930920"/>
            <a:ext cx="210024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0000"/>
                </a:solidFill>
                <a:uFillTx/>
                <a:latin typeface="Times New Roman"/>
                <a:ea typeface="Times New Roman"/>
              </a:rPr>
              <a:t>қайталау</a:t>
            </a:r>
            <a:endParaRPr b="0" lang="ru-RU" sz="2800" strike="noStrike" u="none">
              <a:solidFill>
                <a:srgbClr val="000000"/>
              </a:solidFill>
              <a:uFillTx/>
              <a:latin typeface="Calibri"/>
            </a:endParaRPr>
          </a:p>
        </p:txBody>
      </p:sp>
      <p:sp>
        <p:nvSpPr>
          <p:cNvPr id="136" name="Прямоугольник 1"/>
          <p:cNvSpPr/>
          <p:nvPr/>
        </p:nvSpPr>
        <p:spPr>
          <a:xfrm>
            <a:off x="1128600" y="5064120"/>
            <a:ext cx="609624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Кірді нұрың, отты жақты ішіме,</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Көтерем деп сене алмаймын күшіме.</a:t>
            </a:r>
            <a:endParaRPr b="0" lang="ru-RU" sz="1800" strike="noStrike" u="none">
              <a:solidFill>
                <a:srgbClr val="000000"/>
              </a:solidFill>
              <a:uFillTx/>
              <a:latin typeface="Calibri"/>
            </a:endParaRPr>
          </a:p>
        </p:txBody>
      </p:sp>
      <p:pic>
        <p:nvPicPr>
          <p:cNvPr id="137" name="Звук 4" descr=""/>
          <p:cNvPicPr/>
          <p:nvPr/>
        </p:nvPicPr>
        <p:blipFill>
          <a:blip r:embed="rId3"/>
          <a:stretch/>
        </p:blipFill>
        <p:spPr>
          <a:xfrm>
            <a:off x="11488680" y="6154560"/>
            <a:ext cx="487440" cy="487440"/>
          </a:xfrm>
          <a:prstGeom prst="rect">
            <a:avLst/>
          </a:prstGeom>
          <a:ln w="0">
            <a:noFill/>
          </a:ln>
        </p:spPr>
      </p:pic>
      <p:pic>
        <p:nvPicPr>
          <p:cNvPr id="138" name="Звук 1" descr=""/>
          <p:cNvPicPr/>
          <p:nvPr/>
        </p:nvPicPr>
        <p:blipFill>
          <a:blip r:embed="rId4"/>
          <a:stretch/>
        </p:blipFill>
        <p:spPr>
          <a:xfrm>
            <a:off x="11488680" y="6154560"/>
            <a:ext cx="487440" cy="487440"/>
          </a:xfrm>
          <a:prstGeom prst="rect">
            <a:avLst/>
          </a:prstGeom>
          <a:ln w="0">
            <a:noFill/>
          </a:ln>
        </p:spPr>
      </p:pic>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10457</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Acer</cp:lastModifiedBy>
  <cp:lastPrinted>2020-03-24T14:36:16Z</cp:lastPrinted>
  <dcterms:modified xsi:type="dcterms:W3CDTF">2021-01-19T23:59:00Z</dcterms:modified>
  <cp:revision>577</cp:revision>
  <dc:subject/>
  <dc:title>Презентация PowerPoint</dc:title>
</cp:coreProperties>
</file>