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5.jpeg" ContentType="image/jpeg"/>
  <Override PartName="/ppt/media/image4.png" ContentType="image/png"/>
  <Override PartName="/ppt/media/image6.png" ContentType="image/png"/>
  <Override PartName="/ppt/media/image7.png" ContentType="image/png"/>
  <Override PartName="/ppt/media/image8.png" ContentType="image/png"/>
  <Override PartName="/ppt/media/image10.png" ContentType="image/png"/>
  <Override PartName="/ppt/media/image9.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32BE643-779D-4F4C-A3CC-35A1D7E53715}"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8C40597-FD62-4497-A41E-E047C26D641B}"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7.png"/><Relationship Id="rId3" Type="http://schemas.openxmlformats.org/officeDocument/2006/relationships/image" Target="../media/image3.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cxnSp>
        <p:nvCxnSpPr>
          <p:cNvPr id="8" name="Google Shape;78;p1"/>
          <p:cNvCxnSpPr/>
          <p:nvPr/>
        </p:nvCxnSpPr>
        <p:spPr>
          <a:xfrm>
            <a:off x="652320" y="3143160"/>
            <a:ext cx="10694160" cy="37440"/>
          </a:xfrm>
          <a:prstGeom prst="straightConnector1">
            <a:avLst/>
          </a:prstGeom>
          <a:ln w="57240">
            <a:solidFill>
              <a:srgbClr val="4472c4"/>
            </a:solidFill>
            <a:miter/>
          </a:ln>
        </p:spPr>
      </p:cxnSp>
      <p:sp>
        <p:nvSpPr>
          <p:cNvPr id="9" name="TextBox 25"/>
          <p:cNvSpPr/>
          <p:nvPr/>
        </p:nvSpPr>
        <p:spPr>
          <a:xfrm>
            <a:off x="1228680" y="3691080"/>
            <a:ext cx="1005840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0000"/>
                </a:solidFill>
                <a:uFillTx/>
                <a:latin typeface="Times New Roman"/>
                <a:ea typeface="Times New Roman"/>
              </a:rPr>
              <a:t>Сабақтың тақырыбы:</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2060"/>
                </a:solidFill>
                <a:uFillTx/>
                <a:latin typeface="Times New Roman"/>
                <a:ea typeface="Calibri"/>
              </a:rPr>
              <a:t>             </a:t>
            </a:r>
            <a:r>
              <a:rPr b="1" lang="kk-KZ" sz="3200" strike="noStrike" u="none">
                <a:solidFill>
                  <a:srgbClr val="002060"/>
                </a:solidFill>
                <a:uFillTx/>
                <a:latin typeface="Times New Roman"/>
                <a:ea typeface="Calibri"/>
              </a:rPr>
              <a:t>Шоқан Уәлиханов «Ыстықкөл күнделігі»</a:t>
            </a:r>
            <a:endParaRPr b="0" lang="ru-RU" sz="3200" strike="noStrike" u="none">
              <a:solidFill>
                <a:srgbClr val="000000"/>
              </a:solidFill>
              <a:uFillTx/>
              <a:latin typeface="Calibri"/>
            </a:endParaRPr>
          </a:p>
        </p:txBody>
      </p:sp>
      <p:sp>
        <p:nvSpPr>
          <p:cNvPr id="10" name="TextBox 9"/>
          <p:cNvSpPr/>
          <p:nvPr/>
        </p:nvSpPr>
        <p:spPr>
          <a:xfrm>
            <a:off x="8734680" y="196920"/>
            <a:ext cx="24631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0000"/>
                </a:solidFill>
                <a:uFillTx/>
                <a:latin typeface="Times New Roman"/>
                <a:ea typeface="Times New Roman"/>
              </a:rPr>
              <a:t>ҚАЗАҚ  ӘДЕБИЕТІ (Т</a:t>
            </a:r>
            <a:r>
              <a:rPr b="1" lang="en-US" sz="1600" strike="noStrike" u="none">
                <a:solidFill>
                  <a:srgbClr val="ff0000"/>
                </a:solidFill>
                <a:uFillTx/>
                <a:latin typeface="Times New Roman"/>
                <a:ea typeface="Times New Roman"/>
              </a:rPr>
              <a:t>1</a:t>
            </a:r>
            <a:r>
              <a:rPr b="1" lang="kk-KZ" sz="1600" strike="noStrike" u="none">
                <a:solidFill>
                  <a:srgbClr val="ff0000"/>
                </a:solidFill>
                <a:uFillTx/>
                <a:latin typeface="Times New Roman"/>
                <a:ea typeface="Times New Roman"/>
              </a:rPr>
              <a:t>)</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uFillTx/>
                <a:latin typeface="Times New Roman"/>
                <a:ea typeface="Times New Roman"/>
              </a:rPr>
              <a:t>9</a:t>
            </a:r>
            <a:r>
              <a:rPr b="1" lang="ru-RU" sz="1600" strike="noStrike" u="none">
                <a:solidFill>
                  <a:srgbClr val="ff0000"/>
                </a:solidFill>
                <a:uFillTx/>
                <a:latin typeface="Times New Roman"/>
                <a:ea typeface="Times New Roman"/>
              </a:rPr>
              <a:t>-СЫНЫП</a:t>
            </a:r>
            <a:endParaRPr b="0" lang="ru-RU" sz="1600" strike="noStrike" u="none">
              <a:solidFill>
                <a:srgbClr val="000000"/>
              </a:solidFill>
              <a:uFillTx/>
              <a:latin typeface="Calibri"/>
            </a:endParaRPr>
          </a:p>
        </p:txBody>
      </p:sp>
      <p:sp>
        <p:nvSpPr>
          <p:cNvPr id="11" name="TextBox 1"/>
          <p:cNvSpPr/>
          <p:nvPr/>
        </p:nvSpPr>
        <p:spPr>
          <a:xfrm>
            <a:off x="1228680" y="1360440"/>
            <a:ext cx="1054584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0000"/>
                </a:solidFill>
                <a:uFillTx/>
                <a:latin typeface="Times New Roman"/>
                <a:ea typeface="Times New Roman"/>
              </a:rPr>
              <a:t>Бөлім тақырыбы:</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2060"/>
                </a:solidFill>
                <a:uFillTx/>
                <a:latin typeface="Times New Roman"/>
                <a:ea typeface="Calibri"/>
              </a:rPr>
              <a:t>            </a:t>
            </a:r>
            <a:r>
              <a:rPr b="1" lang="kk-KZ" sz="3200" strike="noStrike" u="none">
                <a:solidFill>
                  <a:srgbClr val="002060"/>
                </a:solidFill>
                <a:uFillTx/>
                <a:latin typeface="Times New Roman"/>
                <a:ea typeface="Calibri"/>
              </a:rPr>
              <a:t>2-бөлім: Тарихи шындық пен көркемдік шешім</a:t>
            </a:r>
            <a:endParaRPr b="0" lang="ru-RU" sz="3200" strike="noStrike" u="none">
              <a:solidFill>
                <a:srgbClr val="000000"/>
              </a:solidFill>
              <a:uFillTx/>
              <a:latin typeface="Calibri"/>
            </a:endParaRPr>
          </a:p>
        </p:txBody>
      </p:sp>
      <p:pic>
        <p:nvPicPr>
          <p:cNvPr id="12" name="Picture 12" descr=""/>
          <p:cNvPicPr/>
          <p:nvPr/>
        </p:nvPicPr>
        <p:blipFill>
          <a:blip r:embed="rId2"/>
          <a:stretch/>
        </p:blipFill>
        <p:spPr>
          <a:xfrm>
            <a:off x="10177560" y="4554360"/>
            <a:ext cx="1427040" cy="1779840"/>
          </a:xfrm>
          <a:prstGeom prst="rect">
            <a:avLst/>
          </a:prstGeom>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8" name="Рисунок 48" descr=""/>
          <p:cNvPicPr/>
          <p:nvPr/>
        </p:nvPicPr>
        <p:blipFill>
          <a:blip r:embed="rId1"/>
          <a:stretch/>
        </p:blipFill>
        <p:spPr>
          <a:xfrm>
            <a:off x="652320" y="7978680"/>
            <a:ext cx="200160" cy="203400"/>
          </a:xfrm>
          <a:prstGeom prst="rect">
            <a:avLst/>
          </a:prstGeom>
          <a:ln w="0">
            <a:noFill/>
          </a:ln>
        </p:spPr>
      </p:pic>
      <p:sp>
        <p:nvSpPr>
          <p:cNvPr id="99"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0" name="Прямоугольник 28"/>
          <p:cNvSpPr/>
          <p:nvPr/>
        </p:nvSpPr>
        <p:spPr>
          <a:xfrm>
            <a:off x="663120" y="196920"/>
            <a:ext cx="24375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0000"/>
                </a:solidFill>
                <a:uFillTx/>
                <a:latin typeface="Times New Roman"/>
                <a:ea typeface="Times New Roman"/>
              </a:rPr>
              <a:t>Өзіңді тексер!</a:t>
            </a:r>
            <a:endParaRPr b="0" lang="ru-RU" sz="2800" strike="noStrike" u="none">
              <a:solidFill>
                <a:srgbClr val="000000"/>
              </a:solidFill>
              <a:uFillTx/>
              <a:latin typeface="Calibri"/>
            </a:endParaRPr>
          </a:p>
        </p:txBody>
      </p:sp>
      <p:sp>
        <p:nvSpPr>
          <p:cNvPr id="101" name="Прямоугольник 1"/>
          <p:cNvSpPr/>
          <p:nvPr/>
        </p:nvSpPr>
        <p:spPr>
          <a:xfrm>
            <a:off x="297000" y="1128600"/>
            <a:ext cx="11599560" cy="4972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	</a:t>
            </a:r>
            <a:r>
              <a:rPr b="1" lang="ru-RU" sz="2000" strike="noStrike" u="none">
                <a:solidFill>
                  <a:srgbClr val="002060"/>
                </a:solidFill>
                <a:uFillTx/>
                <a:latin typeface="Times New Roman"/>
                <a:ea typeface="Times New Roman"/>
              </a:rPr>
              <a:t>Ш.Уәлихановтың «Ыстықкөл күнделігі» зерттеу еңбегінің негізгі идеясы Ыстықкөл қырғыздары, олардың этнографиясы мен тарихы туралы ақпараттарды жеткізу. Бұл еңбекте  географиялық мәліметтер, табиғатты суреттеу, одан алған әсері мен байқаған заттарды жазу, су айдынына құятын әр өзенді, жергілікті өсімдіктер мен жан-жануарлар әлемінің ерекшеліктерін жазды. Ал, ағылшын жазушысы, публицист Даниэл Дефо аралда 28 жыл өмір сүрген теңізші Робинзон Крузоның  өміріндегі кездескен қиындықтарын көрсетті. Робинзон Крузо да аралдың ауа райы, онда кездескен жәндіктер туралы, адам төзгісіз қиындықтар туралы күнделікті өміріндегі жағдайларды жазып отырды. Сол себепті, екі шығарма  кейіпкерлердің өз көзімен көрген-білген жайларын есте сақтау үшін жазған күнделіктері жағынан бір-бірімен үндеседі. Демек, Ш.Уәлихановтың «Ыстықкөл күнделігі»  еңбегінде қырғыз халқының этнографиясы мен тарихы туралы ақпараттарды жинақтап, кейінгі ұрпаққа мұра етіп қалдырса, Даниэл Дефо «Робинзон Крузо» романы арқылы адам рухының мықтылығын, еңбектің бәрін де жеңетінін, мінездің ұстамды да сабырлы болуы адамды тұлға ететініне тәрбиелейді.</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   </a:t>
            </a:r>
            <a:r>
              <a:rPr b="1" lang="ru-RU" sz="2000" strike="noStrike" u="none">
                <a:solidFill>
                  <a:srgbClr val="002060"/>
                </a:solidFill>
                <a:uFillTx/>
                <a:latin typeface="Times New Roman"/>
                <a:ea typeface="Times New Roman"/>
              </a:rPr>
              <a:t>	</a:t>
            </a:r>
            <a:r>
              <a:rPr b="1" lang="ru-RU" sz="2000" strike="noStrike" u="none">
                <a:solidFill>
                  <a:srgbClr val="002060"/>
                </a:solidFill>
                <a:uFillTx/>
                <a:latin typeface="Times New Roman"/>
                <a:ea typeface="Times New Roman"/>
              </a:rPr>
              <a:t>Қорытындылай келе, публицистикалық стильде жазылған екі шығарма да әдебиет арқылы адамды тәрбиелеуде, жеке тұлға болып қалыптасуына өзіндік адами концепцияларды қалыптастыратын туынды екенін көруге болады.</a:t>
            </a:r>
            <a:endParaRPr b="0" lang="ru-RU" sz="2000" strike="noStrike" u="none">
              <a:solidFill>
                <a:srgbClr val="000000"/>
              </a:solidFill>
              <a:uFillTx/>
              <a:latin typeface="Calibri"/>
            </a:endParaRPr>
          </a:p>
        </p:txBody>
      </p:sp>
      <p:cxnSp>
        <p:nvCxnSpPr>
          <p:cNvPr id="102" name="Google Shape;77;p1"/>
          <p:cNvCxnSpPr/>
          <p:nvPr/>
        </p:nvCxnSpPr>
        <p:spPr>
          <a:xfrm>
            <a:off x="212400" y="6621120"/>
            <a:ext cx="11729160" cy="26280"/>
          </a:xfrm>
          <a:prstGeom prst="straightConnector1">
            <a:avLst/>
          </a:prstGeom>
          <a:ln w="57240">
            <a:solidFill>
              <a:srgbClr val="33cccc"/>
            </a:solidFill>
            <a:miter/>
          </a:ln>
        </p:spPr>
      </p:cxnSp>
      <p:cxnSp>
        <p:nvCxnSpPr>
          <p:cNvPr id="103" name="Google Shape;78;p1"/>
          <p:cNvCxnSpPr/>
          <p:nvPr/>
        </p:nvCxnSpPr>
        <p:spPr>
          <a:xfrm>
            <a:off x="757080" y="6364080"/>
            <a:ext cx="10694160" cy="37080"/>
          </a:xfrm>
          <a:prstGeom prst="straightConnector1">
            <a:avLst/>
          </a:prstGeom>
          <a:ln w="38160">
            <a:solidFill>
              <a:srgbClr val="4472c4"/>
            </a:solidFill>
            <a:miter/>
          </a:ln>
        </p:spPr>
      </p:cxn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4" name="Рисунок 48" descr=""/>
          <p:cNvPicPr/>
          <p:nvPr/>
        </p:nvPicPr>
        <p:blipFill>
          <a:blip r:embed="rId1"/>
          <a:stretch/>
        </p:blipFill>
        <p:spPr>
          <a:xfrm>
            <a:off x="652320" y="7978680"/>
            <a:ext cx="200160" cy="203400"/>
          </a:xfrm>
          <a:prstGeom prst="rect">
            <a:avLst/>
          </a:prstGeom>
          <a:ln w="0">
            <a:noFill/>
          </a:ln>
        </p:spPr>
      </p:pic>
      <p:sp>
        <p:nvSpPr>
          <p:cNvPr id="10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6"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7" name="Прямоугольник 15"/>
          <p:cNvSpPr/>
          <p:nvPr/>
        </p:nvSpPr>
        <p:spPr>
          <a:xfrm>
            <a:off x="3502080" y="228600"/>
            <a:ext cx="4572000" cy="856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0000"/>
                </a:solidFill>
                <a:uFillTx/>
                <a:latin typeface="Times New Roman"/>
                <a:ea typeface="Times New Roman"/>
              </a:rPr>
              <a:t>«Артығын тап!» әдісі</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graphicFrame>
        <p:nvGraphicFramePr>
          <p:cNvPr id="108" name=""/>
          <p:cNvGraphicFramePr/>
          <p:nvPr/>
        </p:nvGraphicFramePr>
        <p:xfrm>
          <a:off x="4927680" y="1338120"/>
          <a:ext cx="7013520" cy="4407120"/>
        </p:xfrm>
        <a:graphic>
          <a:graphicData uri="http://schemas.openxmlformats.org/drawingml/2006/table">
            <a:tbl>
              <a:tblPr/>
              <a:tblGrid>
                <a:gridCol w="2493720"/>
                <a:gridCol w="2403720"/>
                <a:gridCol w="2116080"/>
              </a:tblGrid>
              <a:tr h="46512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Шоқан Уәлиханов ...</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57024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Ғалым</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Құрылысшы</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Саяхатшы</a:t>
                      </a:r>
                      <a:r>
                        <a:rPr b="1" lang="ru-RU" sz="2000" strike="noStrike" u="none">
                          <a:solidFill>
                            <a:srgbClr val="002060"/>
                          </a:solidFill>
                          <a:uFillTx/>
                          <a:latin typeface="Times New Roman"/>
                          <a:ea typeface="Times New Roman"/>
                        </a:rPr>
                        <a:t>  </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46656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Шоқан Уәлиханов саяхат жасаған жерлер...</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56988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Қашқария</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Ыстықкөл</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Текеліге</a:t>
                      </a:r>
                      <a:r>
                        <a:rPr b="1" lang="ru-RU" sz="2000" strike="noStrike" u="none">
                          <a:solidFill>
                            <a:srgbClr val="002060"/>
                          </a:solidFill>
                          <a:uFillTx/>
                          <a:latin typeface="Times New Roman"/>
                          <a:ea typeface="Times New Roman"/>
                        </a:rPr>
                        <a:t>  </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46692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Шоқан Уәлихановтың шығармалары</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93312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«Абай жолы»</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«Манас»</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Calibri"/>
                        </a:rPr>
                        <a:t>“</a:t>
                      </a:r>
                      <a:r>
                        <a:rPr b="1" lang="ru-RU" sz="2000" strike="noStrike" u="none">
                          <a:solidFill>
                            <a:srgbClr val="002060"/>
                          </a:solidFill>
                          <a:uFillTx/>
                          <a:latin typeface="Times New Roman"/>
                          <a:ea typeface="Calibri"/>
                        </a:rPr>
                        <a:t>Алты шаһарға сапар”</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46836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«Аққан жұлдыз» романының авторы</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46692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С.Дөнентаев</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С.Мұқанов</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С.Мәуленов</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bl>
          </a:graphicData>
        </a:graphic>
      </p:graphicFrame>
      <p:cxnSp>
        <p:nvCxnSpPr>
          <p:cNvPr id="109" name="Google Shape;77;p1"/>
          <p:cNvCxnSpPr/>
          <p:nvPr/>
        </p:nvCxnSpPr>
        <p:spPr>
          <a:xfrm>
            <a:off x="212400" y="6621120"/>
            <a:ext cx="11729160" cy="26280"/>
          </a:xfrm>
          <a:prstGeom prst="straightConnector1">
            <a:avLst/>
          </a:prstGeom>
          <a:ln w="57240">
            <a:solidFill>
              <a:srgbClr val="33cccc"/>
            </a:solidFill>
            <a:miter/>
          </a:ln>
        </p:spPr>
      </p:cxnSp>
      <p:cxnSp>
        <p:nvCxnSpPr>
          <p:cNvPr id="110" name="Google Shape;78;p1"/>
          <p:cNvCxnSpPr/>
          <p:nvPr/>
        </p:nvCxnSpPr>
        <p:spPr>
          <a:xfrm>
            <a:off x="757080" y="6364080"/>
            <a:ext cx="10694160" cy="37080"/>
          </a:xfrm>
          <a:prstGeom prst="straightConnector1">
            <a:avLst/>
          </a:prstGeom>
          <a:ln w="38160">
            <a:solidFill>
              <a:srgbClr val="4472c4"/>
            </a:solidFill>
            <a:miter/>
          </a:ln>
        </p:spPr>
      </p:cxnSp>
      <p:sp>
        <p:nvSpPr>
          <p:cNvPr id="111" name="Прямоугольник 5"/>
          <p:cNvSpPr/>
          <p:nvPr/>
        </p:nvSpPr>
        <p:spPr>
          <a:xfrm rot="20033400">
            <a:off x="23400" y="1692000"/>
            <a:ext cx="5027760" cy="4276800"/>
          </a:xfrm>
          <a:custGeom>
            <a:avLst/>
            <a:gdLst/>
            <a:ahLst/>
            <a:rect l="l" t="t" r="r" b="b"/>
            <a:pathLst>
              <a:path w="4452232" h="2649950">
                <a:moveTo>
                  <a:pt x="1083012" y="0"/>
                </a:moveTo>
                <a:lnTo>
                  <a:pt x="4452232" y="411407"/>
                </a:lnTo>
                <a:lnTo>
                  <a:pt x="3382453" y="2649950"/>
                </a:lnTo>
                <a:lnTo>
                  <a:pt x="0" y="2110471"/>
                </a:lnTo>
                <a:lnTo>
                  <a:pt x="1083012" y="0"/>
                </a:lnTo>
                <a:close/>
              </a:path>
            </a:pathLst>
          </a:cu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endParaRPr b="0" lang="ru-RU" sz="1800" strike="noStrike" u="none">
              <a:solidFill>
                <a:srgbClr val="000000"/>
              </a:solidFill>
              <a:uFillTx/>
              <a:latin typeface="Calibri"/>
            </a:endParaRPr>
          </a:p>
        </p:txBody>
      </p:sp>
      <p:sp>
        <p:nvSpPr>
          <p:cNvPr id="112" name="Прямоугольник 1"/>
          <p:cNvSpPr/>
          <p:nvPr/>
        </p:nvSpPr>
        <p:spPr>
          <a:xfrm rot="20733000">
            <a:off x="693720" y="2508120"/>
            <a:ext cx="368316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 артық ақпараттарды табады;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 Шоқан туралы, оның саяхаттары мен шығармаларын еске түсіреді.</a:t>
            </a:r>
            <a:endParaRPr b="0" lang="ru-RU" sz="1800" strike="noStrike" u="none">
              <a:solidFill>
                <a:srgbClr val="000000"/>
              </a:solidFill>
              <a:uFillTx/>
              <a:latin typeface="Calibri"/>
            </a:endParaRPr>
          </a:p>
        </p:txBody>
      </p:sp>
      <p:pic>
        <p:nvPicPr>
          <p:cNvPr id="113" name="Picture 2" descr="ÐÐ´Ð°Ð¼ Ð±Ð°Ð»Ð°ÑÑ Ð±ÑÐ»Ð¼ÐµÐ¹ÑÑÐ½ Ò¯Ñ Ð½ÓÑÑÐµ"/>
          <p:cNvPicPr/>
          <p:nvPr/>
        </p:nvPicPr>
        <p:blipFill>
          <a:blip r:embed="rId2"/>
          <a:stretch/>
        </p:blipFill>
        <p:spPr>
          <a:xfrm>
            <a:off x="3019320" y="3618000"/>
            <a:ext cx="965160" cy="1458720"/>
          </a:xfrm>
          <a:prstGeom prst="rect">
            <a:avLst/>
          </a:prstGeom>
          <a:ln w="0">
            <a:noFill/>
          </a:ln>
        </p:spPr>
      </p:pic>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4" name="Рисунок 48" descr=""/>
          <p:cNvPicPr/>
          <p:nvPr/>
        </p:nvPicPr>
        <p:blipFill>
          <a:blip r:embed="rId1"/>
          <a:stretch/>
        </p:blipFill>
        <p:spPr>
          <a:xfrm>
            <a:off x="652320" y="7978680"/>
            <a:ext cx="200160" cy="203400"/>
          </a:xfrm>
          <a:prstGeom prst="rect">
            <a:avLst/>
          </a:prstGeom>
          <a:ln w="0">
            <a:noFill/>
          </a:ln>
        </p:spPr>
      </p:pic>
      <p:sp>
        <p:nvSpPr>
          <p:cNvPr id="115"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16" name="Прямоугольник 28"/>
          <p:cNvSpPr/>
          <p:nvPr/>
        </p:nvSpPr>
        <p:spPr>
          <a:xfrm>
            <a:off x="663120" y="196920"/>
            <a:ext cx="24375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0000"/>
                </a:solidFill>
                <a:uFillTx/>
                <a:latin typeface="Times New Roman"/>
                <a:ea typeface="Times New Roman"/>
              </a:rPr>
              <a:t>Өзіңді тексер!</a:t>
            </a:r>
            <a:endParaRPr b="0" lang="ru-RU" sz="2800" strike="noStrike" u="none">
              <a:solidFill>
                <a:srgbClr val="000000"/>
              </a:solidFill>
              <a:uFillTx/>
              <a:latin typeface="Calibri"/>
            </a:endParaRPr>
          </a:p>
        </p:txBody>
      </p:sp>
      <p:graphicFrame>
        <p:nvGraphicFramePr>
          <p:cNvPr id="117" name=""/>
          <p:cNvGraphicFramePr/>
          <p:nvPr/>
        </p:nvGraphicFramePr>
        <p:xfrm>
          <a:off x="2455920" y="1460520"/>
          <a:ext cx="9280440" cy="4068720"/>
        </p:xfrm>
        <a:graphic>
          <a:graphicData uri="http://schemas.openxmlformats.org/drawingml/2006/table">
            <a:tbl>
              <a:tblPr/>
              <a:tblGrid>
                <a:gridCol w="3300480"/>
                <a:gridCol w="3179520"/>
                <a:gridCol w="2800440"/>
              </a:tblGrid>
              <a:tr h="43164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Шоқан Уәлиханов ...</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52560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Ғалым</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Calibri"/>
                        </a:rPr>
                        <a:t>Құрылысшы</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Саяхатшы</a:t>
                      </a:r>
                      <a:r>
                        <a:rPr b="1" lang="ru-RU" sz="2000" strike="noStrike" u="none">
                          <a:solidFill>
                            <a:srgbClr val="002060"/>
                          </a:solidFill>
                          <a:uFillTx/>
                          <a:latin typeface="Times New Roman"/>
                          <a:ea typeface="Times New Roman"/>
                        </a:rPr>
                        <a:t>  </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43020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Шоқан Уәлиханов саяхат жасаған жерлер...</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52560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Қашқария</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Ыстықкөл</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Calibri"/>
                        </a:rPr>
                        <a:t>Текеліге</a:t>
                      </a:r>
                      <a:r>
                        <a:rPr b="1" lang="ru-RU" sz="2000" strike="noStrike" u="none">
                          <a:solidFill>
                            <a:srgbClr val="00b050"/>
                          </a:solidFill>
                          <a:uFillTx/>
                          <a:latin typeface="Times New Roman"/>
                          <a:ea typeface="Times New Roman"/>
                        </a:rPr>
                        <a:t>  </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43164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Шоқан Уәлихановтың шығармалары</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86220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Calibri"/>
                        </a:rPr>
                        <a:t>«Абай жолы»</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«Манас»</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Calibri"/>
                        </a:rPr>
                        <a:t>“</a:t>
                      </a:r>
                      <a:r>
                        <a:rPr b="1" lang="ru-RU" sz="2000" strike="noStrike" u="none">
                          <a:solidFill>
                            <a:srgbClr val="002060"/>
                          </a:solidFill>
                          <a:uFillTx/>
                          <a:latin typeface="Times New Roman"/>
                          <a:ea typeface="Calibri"/>
                        </a:rPr>
                        <a:t>Алты шаһарға сапар”</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430200">
                <a:tc gridSpan="3">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Calibri"/>
                        </a:rPr>
                        <a:t>«Аққан жұлдыз» романының авторы</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431640">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С.Дөнентаев</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Calibri"/>
                        </a:rPr>
                        <a:t>С.Мұқанов</a:t>
                      </a:r>
                      <a:endParaRPr b="0" lang="ru-RU" sz="2000" strike="noStrike" u="none">
                        <a:solidFill>
                          <a:srgbClr val="000000"/>
                        </a:solidFill>
                        <a:uFillTx/>
                        <a:latin typeface="Calibri"/>
                      </a:endParaRPr>
                    </a:p>
                  </a:txBody>
                  <a:tcPr anchor="t" marL="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73080" rIns="730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С.Мәуленов</a:t>
                      </a:r>
                      <a:endParaRPr b="0" lang="ru-RU" sz="2000" strike="noStrike" u="none">
                        <a:solidFill>
                          <a:srgbClr val="000000"/>
                        </a:solidFill>
                        <a:uFillTx/>
                        <a:latin typeface="Calibri"/>
                      </a:endParaRPr>
                    </a:p>
                  </a:txBody>
                  <a:tcPr anchor="t" marL="73080" marR="730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bl>
          </a:graphicData>
        </a:graphic>
      </p:graphicFrame>
      <p:pic>
        <p:nvPicPr>
          <p:cNvPr id="118" name="Picture 2" descr="ÐÐ´Ð°Ð¼ Ð±Ð°Ð»Ð°ÑÑ Ð±ÑÐ»Ð¼ÐµÐ¹ÑÑÐ½ Ò¯Ñ Ð½ÓÑÑÐµ"/>
          <p:cNvPicPr/>
          <p:nvPr/>
        </p:nvPicPr>
        <p:blipFill>
          <a:blip r:embed="rId2"/>
          <a:stretch/>
        </p:blipFill>
        <p:spPr>
          <a:xfrm>
            <a:off x="115920" y="1460520"/>
            <a:ext cx="1932120" cy="3806640"/>
          </a:xfrm>
          <a:prstGeom prst="rect">
            <a:avLst/>
          </a:prstGeom>
          <a:ln w="0">
            <a:noFill/>
          </a:ln>
        </p:spPr>
      </p:pic>
      <p:cxnSp>
        <p:nvCxnSpPr>
          <p:cNvPr id="119" name="Google Shape;78;p1"/>
          <p:cNvCxnSpPr/>
          <p:nvPr/>
        </p:nvCxnSpPr>
        <p:spPr>
          <a:xfrm>
            <a:off x="757080" y="6364080"/>
            <a:ext cx="10694160" cy="37080"/>
          </a:xfrm>
          <a:prstGeom prst="straightConnector1">
            <a:avLst/>
          </a:prstGeom>
          <a:ln w="38160">
            <a:solidFill>
              <a:srgbClr val="4472c4"/>
            </a:solidFill>
            <a:miter/>
          </a:ln>
        </p:spPr>
      </p:cxnSp>
      <p:cxnSp>
        <p:nvCxnSpPr>
          <p:cNvPr id="120" name="Google Shape;77;p1"/>
          <p:cNvCxnSpPr/>
          <p:nvPr/>
        </p:nvCxnSpPr>
        <p:spPr>
          <a:xfrm>
            <a:off x="212400" y="6621120"/>
            <a:ext cx="11729160" cy="26280"/>
          </a:xfrm>
          <a:prstGeom prst="straightConnector1">
            <a:avLst/>
          </a:prstGeom>
          <a:ln w="57240">
            <a:solidFill>
              <a:srgbClr val="33cccc"/>
            </a:solidFill>
            <a:miter/>
          </a:ln>
        </p:spPr>
      </p:cxn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1" name="Рисунок 48" descr=""/>
          <p:cNvPicPr/>
          <p:nvPr/>
        </p:nvPicPr>
        <p:blipFill>
          <a:blip r:embed="rId1"/>
          <a:stretch/>
        </p:blipFill>
        <p:spPr>
          <a:xfrm>
            <a:off x="652320" y="7978680"/>
            <a:ext cx="200160" cy="203400"/>
          </a:xfrm>
          <a:prstGeom prst="rect">
            <a:avLst/>
          </a:prstGeom>
          <a:ln w="0">
            <a:noFill/>
          </a:ln>
        </p:spPr>
      </p:pic>
      <p:sp>
        <p:nvSpPr>
          <p:cNvPr id="12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2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cxnSp>
        <p:nvCxnSpPr>
          <p:cNvPr id="124" name="Google Shape;77;p1"/>
          <p:cNvCxnSpPr/>
          <p:nvPr/>
        </p:nvCxnSpPr>
        <p:spPr>
          <a:xfrm>
            <a:off x="212400" y="6621120"/>
            <a:ext cx="11729160" cy="26280"/>
          </a:xfrm>
          <a:prstGeom prst="straightConnector1">
            <a:avLst/>
          </a:prstGeom>
          <a:ln w="57240">
            <a:solidFill>
              <a:srgbClr val="33cccc"/>
            </a:solidFill>
            <a:miter/>
          </a:ln>
        </p:spPr>
      </p:cxnSp>
      <p:cxnSp>
        <p:nvCxnSpPr>
          <p:cNvPr id="125" name="Google Shape;78;p1"/>
          <p:cNvCxnSpPr/>
          <p:nvPr/>
        </p:nvCxnSpPr>
        <p:spPr>
          <a:xfrm>
            <a:off x="757080" y="6364080"/>
            <a:ext cx="10694160" cy="37080"/>
          </a:xfrm>
          <a:prstGeom prst="straightConnector1">
            <a:avLst/>
          </a:prstGeom>
          <a:ln w="38160">
            <a:solidFill>
              <a:srgbClr val="4472c4"/>
            </a:solidFill>
            <a:miter/>
          </a:ln>
        </p:spPr>
      </p:cxnSp>
      <p:sp>
        <p:nvSpPr>
          <p:cNvPr id="126" name="Прямоугольник 1"/>
          <p:cNvSpPr/>
          <p:nvPr/>
        </p:nvSpPr>
        <p:spPr>
          <a:xfrm>
            <a:off x="757080" y="1343160"/>
            <a:ext cx="10858680" cy="3508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0000"/>
                </a:solidFill>
                <a:uFillTx/>
                <a:latin typeface="Times New Roman"/>
                <a:ea typeface="Times New Roman"/>
              </a:rPr>
              <a:t>Ең, ең, ең</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2060"/>
                </a:solidFill>
                <a:uFillTx/>
                <a:latin typeface="Times New Roman"/>
                <a:ea typeface="Times New Roman"/>
              </a:rPr>
              <a:t>Ең ұтымды ой...</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2060"/>
                </a:solidFill>
                <a:uFillTx/>
                <a:latin typeface="Times New Roman"/>
                <a:ea typeface="Times New Roman"/>
              </a:rPr>
              <a:t>Ең нақты салыстыру...</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2060"/>
                </a:solidFill>
                <a:uFillTx/>
                <a:latin typeface="Times New Roman"/>
                <a:ea typeface="Times New Roman"/>
              </a:rPr>
              <a:t>Ең көркем жұмыс </a:t>
            </a:r>
            <a:endParaRPr b="0" lang="ru-RU" sz="3200" strike="noStrike" u="none">
              <a:solidFill>
                <a:srgbClr val="000000"/>
              </a:solidFill>
              <a:uFillTx/>
              <a:latin typeface="Calibri"/>
            </a:endParaRPr>
          </a:p>
        </p:txBody>
      </p:sp>
      <p:sp>
        <p:nvSpPr>
          <p:cNvPr id="127" name="Прямоугольник 10"/>
          <p:cNvSpPr/>
          <p:nvPr/>
        </p:nvSpPr>
        <p:spPr>
          <a:xfrm>
            <a:off x="4568760" y="184320"/>
            <a:ext cx="237816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0000"/>
                </a:solidFill>
                <a:uFillTx/>
                <a:latin typeface="Times New Roman"/>
                <a:ea typeface="Times New Roman"/>
              </a:rPr>
              <a:t>Рефлексия:   </a:t>
            </a:r>
            <a:endParaRPr b="0" lang="ru-RU" sz="3200" strike="noStrike" u="none">
              <a:solidFill>
                <a:srgbClr val="000000"/>
              </a:solidFill>
              <a:uFillTx/>
              <a:latin typeface="Calibri"/>
            </a:endParaRPr>
          </a:p>
        </p:txBody>
      </p:sp>
      <p:pic>
        <p:nvPicPr>
          <p:cNvPr id="128" name="Picture 10" descr=""/>
          <p:cNvPicPr/>
          <p:nvPr/>
        </p:nvPicPr>
        <p:blipFill>
          <a:blip r:embed="rId2"/>
          <a:stretch/>
        </p:blipFill>
        <p:spPr>
          <a:xfrm>
            <a:off x="10188720" y="4321080"/>
            <a:ext cx="1427040" cy="1779840"/>
          </a:xfrm>
          <a:prstGeom prst="rect">
            <a:avLst/>
          </a:prstGeom>
          <a:ln w="0">
            <a:noFill/>
          </a:ln>
        </p:spPr>
      </p:pic>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9" name="Рисунок 48" descr=""/>
          <p:cNvPicPr/>
          <p:nvPr/>
        </p:nvPicPr>
        <p:blipFill>
          <a:blip r:embed="rId1"/>
          <a:stretch/>
        </p:blipFill>
        <p:spPr>
          <a:xfrm>
            <a:off x="652320" y="7978680"/>
            <a:ext cx="200160" cy="203400"/>
          </a:xfrm>
          <a:prstGeom prst="rect">
            <a:avLst/>
          </a:prstGeom>
          <a:ln w="0">
            <a:noFill/>
          </a:ln>
        </p:spPr>
      </p:pic>
      <p:sp>
        <p:nvSpPr>
          <p:cNvPr id="13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31" name="Прямоугольник 1"/>
          <p:cNvSpPr/>
          <p:nvPr/>
        </p:nvSpPr>
        <p:spPr>
          <a:xfrm>
            <a:off x="6886440" y="2467080"/>
            <a:ext cx="4500720" cy="2790720"/>
          </a:xfrm>
          <a:prstGeom prst="rect">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32" name="Стрелка вправо 2"/>
          <p:cNvSpPr/>
          <p:nvPr/>
        </p:nvSpPr>
        <p:spPr>
          <a:xfrm>
            <a:off x="2660760" y="3583080"/>
            <a:ext cx="3697200" cy="1311120"/>
          </a:xfrm>
          <a:prstGeom prst="rightArrow">
            <a:avLst>
              <a:gd name="adj1" fmla="val 50000"/>
              <a:gd name="adj2" fmla="val 50000"/>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33" name="Прямоугольник 9"/>
          <p:cNvSpPr/>
          <p:nvPr/>
        </p:nvSpPr>
        <p:spPr>
          <a:xfrm>
            <a:off x="2224080" y="3943440"/>
            <a:ext cx="457200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Қосымша тапсырма:</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
        <p:nvSpPr>
          <p:cNvPr id="134" name="Прямоугольник 11"/>
          <p:cNvSpPr/>
          <p:nvPr/>
        </p:nvSpPr>
        <p:spPr>
          <a:xfrm>
            <a:off x="6861240" y="2689200"/>
            <a:ext cx="4992480" cy="1557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2060"/>
                </a:solidFill>
                <a:uFillTx/>
                <a:latin typeface="Times New Roman"/>
                <a:ea typeface="Times New Roman"/>
              </a:rPr>
              <a:t>Ш.Уәлихановтың саяхаттары </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2060"/>
                </a:solidFill>
                <a:uFillTx/>
                <a:latin typeface="Times New Roman"/>
                <a:ea typeface="Times New Roman"/>
              </a:rPr>
              <a:t>жайлы оқып келу </a:t>
            </a:r>
            <a:endParaRPr b="0" lang="ru-RU" sz="3200" strike="noStrike" u="none">
              <a:solidFill>
                <a:srgbClr val="000000"/>
              </a:solidFill>
              <a:uFillTx/>
              <a:latin typeface="Calibri"/>
            </a:endParaRPr>
          </a:p>
        </p:txBody>
      </p:sp>
      <p:sp>
        <p:nvSpPr>
          <p:cNvPr id="135" name="Right Triangle 284"/>
          <p:cNvSpPr/>
          <p:nvPr/>
        </p:nvSpPr>
        <p:spPr>
          <a:xfrm rot="5400000">
            <a:off x="1745640" y="-1760400"/>
            <a:ext cx="4795920" cy="8304120"/>
          </a:xfrm>
          <a:prstGeom prst="rtTriangle">
            <a:avLst/>
          </a:prstGeom>
          <a:solidFill>
            <a:srgbClr val="3decf5"/>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136" name="Рисунок 13" descr=""/>
          <p:cNvPicPr/>
          <p:nvPr/>
        </p:nvPicPr>
        <p:blipFill>
          <a:blip r:embed="rId2"/>
          <a:stretch/>
        </p:blipFill>
        <p:spPr>
          <a:xfrm>
            <a:off x="1135080" y="638280"/>
            <a:ext cx="4537080" cy="2836800"/>
          </a:xfrm>
          <a:prstGeom prst="rect">
            <a:avLst/>
          </a:prstGeom>
          <a:ln w="0">
            <a:noFill/>
          </a:ln>
        </p:spPr>
      </p:pic>
      <p:pic>
        <p:nvPicPr>
          <p:cNvPr id="137" name="Рисунок 15" descr=""/>
          <p:cNvPicPr/>
          <p:nvPr/>
        </p:nvPicPr>
        <p:blipFill>
          <a:blip r:embed="rId3"/>
          <a:stretch/>
        </p:blipFill>
        <p:spPr>
          <a:xfrm>
            <a:off x="865080" y="2187720"/>
            <a:ext cx="1425600" cy="1779480"/>
          </a:xfrm>
          <a:prstGeom prst="rect">
            <a:avLst/>
          </a:prstGeom>
          <a:ln w="0">
            <a:noFill/>
          </a:ln>
        </p:spPr>
      </p:pic>
      <p:pic>
        <p:nvPicPr>
          <p:cNvPr id="138" name="Рисунок 16" descr=""/>
          <p:cNvPicPr/>
          <p:nvPr/>
        </p:nvPicPr>
        <p:blipFill>
          <a:blip r:embed="rId4"/>
          <a:stretch/>
        </p:blipFill>
        <p:spPr>
          <a:xfrm>
            <a:off x="4886280" y="79200"/>
            <a:ext cx="1150920" cy="1213200"/>
          </a:xfrm>
          <a:prstGeom prst="rect">
            <a:avLst/>
          </a:prstGeom>
          <a:ln w="0">
            <a:noFill/>
          </a:ln>
        </p:spPr>
      </p:pic>
      <p:pic>
        <p:nvPicPr>
          <p:cNvPr id="139" name="Рисунок 17" descr=""/>
          <p:cNvPicPr/>
          <p:nvPr/>
        </p:nvPicPr>
        <p:blipFill>
          <a:blip r:embed="rId5"/>
          <a:stretch/>
        </p:blipFill>
        <p:spPr>
          <a:xfrm>
            <a:off x="5857920" y="1008000"/>
            <a:ext cx="722160" cy="1524240"/>
          </a:xfrm>
          <a:prstGeom prst="rect">
            <a:avLst/>
          </a:prstGeom>
          <a:ln w="0">
            <a:noFill/>
          </a:ln>
        </p:spPr>
      </p:pic>
      <p:pic>
        <p:nvPicPr>
          <p:cNvPr id="140" name="Рисунок 18" descr=""/>
          <p:cNvPicPr/>
          <p:nvPr/>
        </p:nvPicPr>
        <p:blipFill>
          <a:blip r:embed="rId6"/>
          <a:stretch/>
        </p:blipFill>
        <p:spPr>
          <a:xfrm>
            <a:off x="3005280" y="1319040"/>
            <a:ext cx="1195200" cy="1737000"/>
          </a:xfrm>
          <a:prstGeom prst="rect">
            <a:avLst/>
          </a:prstGeom>
          <a:ln w="0">
            <a:noFill/>
          </a:ln>
        </p:spPr>
      </p:pic>
      <p:cxnSp>
        <p:nvCxnSpPr>
          <p:cNvPr id="141" name="Google Shape;77;p1"/>
          <p:cNvCxnSpPr/>
          <p:nvPr/>
        </p:nvCxnSpPr>
        <p:spPr>
          <a:xfrm>
            <a:off x="212400" y="6621120"/>
            <a:ext cx="11729160" cy="26280"/>
          </a:xfrm>
          <a:prstGeom prst="straightConnector1">
            <a:avLst/>
          </a:prstGeom>
          <a:ln w="57240">
            <a:solidFill>
              <a:srgbClr val="33cccc"/>
            </a:solidFill>
            <a:miter/>
          </a:ln>
        </p:spPr>
      </p:cxnSp>
      <p:cxnSp>
        <p:nvCxnSpPr>
          <p:cNvPr id="142" name="Google Shape;78;p1"/>
          <p:cNvCxnSpPr/>
          <p:nvPr/>
        </p:nvCxnSpPr>
        <p:spPr>
          <a:xfrm>
            <a:off x="757080" y="6364080"/>
            <a:ext cx="10694160" cy="37080"/>
          </a:xfrm>
          <a:prstGeom prst="straightConnector1">
            <a:avLst/>
          </a:prstGeom>
          <a:ln w="38160">
            <a:solidFill>
              <a:srgbClr val="4472c4"/>
            </a:solidFill>
            <a:miter/>
          </a:ln>
        </p:spPr>
      </p:cxn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 name="Рисунок 48" descr=""/>
          <p:cNvPicPr/>
          <p:nvPr/>
        </p:nvPicPr>
        <p:blipFill>
          <a:blip r:embed="rId1"/>
          <a:stretch/>
        </p:blipFill>
        <p:spPr>
          <a:xfrm>
            <a:off x="652320" y="7978680"/>
            <a:ext cx="200160" cy="203400"/>
          </a:xfrm>
          <a:prstGeom prst="rect">
            <a:avLst/>
          </a:prstGeom>
          <a:ln w="0">
            <a:noFill/>
          </a:ln>
        </p:spPr>
      </p:pic>
      <p:sp>
        <p:nvSpPr>
          <p:cNvPr id="1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7" name="Google Shape;77;p1"/>
          <p:cNvCxnSpPr/>
          <p:nvPr/>
        </p:nvCxnSpPr>
        <p:spPr>
          <a:xfrm>
            <a:off x="212400" y="6621120"/>
            <a:ext cx="11729160" cy="26280"/>
          </a:xfrm>
          <a:prstGeom prst="straightConnector1">
            <a:avLst/>
          </a:prstGeom>
          <a:ln w="57240">
            <a:solidFill>
              <a:srgbClr val="33cccc"/>
            </a:solidFill>
            <a:miter/>
          </a:ln>
        </p:spPr>
      </p:cxnSp>
      <p:cxnSp>
        <p:nvCxnSpPr>
          <p:cNvPr id="18" name="Google Shape;78;p1"/>
          <p:cNvCxnSpPr/>
          <p:nvPr/>
        </p:nvCxnSpPr>
        <p:spPr>
          <a:xfrm>
            <a:off x="576360" y="2842920"/>
            <a:ext cx="10694160" cy="37080"/>
          </a:xfrm>
          <a:prstGeom prst="straightConnector1">
            <a:avLst/>
          </a:prstGeom>
          <a:ln w="38160">
            <a:solidFill>
              <a:srgbClr val="4472c4"/>
            </a:solidFill>
            <a:miter/>
          </a:ln>
        </p:spPr>
      </p:cxnSp>
      <p:sp>
        <p:nvSpPr>
          <p:cNvPr id="19" name="TextBox 8"/>
          <p:cNvSpPr/>
          <p:nvPr/>
        </p:nvSpPr>
        <p:spPr>
          <a:xfrm>
            <a:off x="130176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Оқу мақсат(тар)ы</a:t>
            </a:r>
            <a:endParaRPr b="0" lang="ru-RU" sz="2400" strike="noStrike" u="none">
              <a:solidFill>
                <a:srgbClr val="000000"/>
              </a:solidFill>
              <a:uFillTx/>
              <a:latin typeface="Calibri"/>
            </a:endParaRPr>
          </a:p>
        </p:txBody>
      </p:sp>
      <p:sp>
        <p:nvSpPr>
          <p:cNvPr id="20" name="TextBox 1"/>
          <p:cNvSpPr/>
          <p:nvPr/>
        </p:nvSpPr>
        <p:spPr>
          <a:xfrm>
            <a:off x="1062000" y="3289320"/>
            <a:ext cx="1002996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Сабақ мақсаттары</a:t>
            </a:r>
            <a:endParaRPr b="0" lang="ru-RU" sz="24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әдеби шығарманы өзге жазушылар шығармасымен салыстырады;</a:t>
            </a:r>
            <a:endParaRPr b="0" lang="ru-RU" sz="24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әдеби шығарманы  қазақ әдебиеті мен әлем әдебиеті үлгілерімен салыстыра талдай отырып, ой қорытындылайды;</a:t>
            </a:r>
            <a:endParaRPr b="0" lang="ru-RU" sz="24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Calibri"/>
              </a:rPr>
              <a:t>тақырыпқа сай шағын сын мақала жазады.</a:t>
            </a:r>
            <a:endParaRPr b="0" lang="ru-RU" sz="2400" strike="noStrike" u="none">
              <a:solidFill>
                <a:srgbClr val="000000"/>
              </a:solidFill>
              <a:uFillTx/>
              <a:latin typeface="Calibri"/>
            </a:endParaRPr>
          </a:p>
        </p:txBody>
      </p:sp>
      <p:sp>
        <p:nvSpPr>
          <p:cNvPr id="21" name="Прямоугольник 2"/>
          <p:cNvSpPr/>
          <p:nvPr/>
        </p:nvSpPr>
        <p:spPr>
          <a:xfrm>
            <a:off x="1301760" y="1633680"/>
            <a:ext cx="92073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2060"/>
                </a:solidFill>
                <a:uFillTx/>
                <a:latin typeface="Times New Roman"/>
                <a:ea typeface="Times New Roman"/>
              </a:rPr>
              <a:t>Б/С 9.3.4. 1 - әдеби шығарманы  қазақ әдебиеті мен әлем әдебиеті үлгілері мен салыстыра талдап, шағын сын мақала жазу</a:t>
            </a:r>
            <a:endParaRPr b="0" lang="ru-RU" sz="2400" strike="noStrike" u="none">
              <a:solidFill>
                <a:srgbClr val="000000"/>
              </a:solidFill>
              <a:uFillTx/>
              <a:latin typeface="Calibri"/>
            </a:endParaRPr>
          </a:p>
        </p:txBody>
      </p:sp>
      <p:pic>
        <p:nvPicPr>
          <p:cNvPr id="22" name="Рисунок 45" descr=""/>
          <p:cNvPicPr/>
          <p:nvPr/>
        </p:nvPicPr>
        <p:blipFill>
          <a:blip r:embed="rId2"/>
          <a:stretch/>
        </p:blipFill>
        <p:spPr>
          <a:xfrm>
            <a:off x="9796320" y="4524480"/>
            <a:ext cx="1425600" cy="1779480"/>
          </a:xfrm>
          <a:prstGeom prst="rect">
            <a:avLst/>
          </a:prstGeom>
          <a:ln w="0">
            <a:noFill/>
          </a:ln>
        </p:spPr>
      </p:pic>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3" name="Рисунок 48" descr=""/>
          <p:cNvPicPr/>
          <p:nvPr/>
        </p:nvPicPr>
        <p:blipFill>
          <a:blip r:embed="rId1"/>
          <a:stretch/>
        </p:blipFill>
        <p:spPr>
          <a:xfrm>
            <a:off x="652320" y="7978680"/>
            <a:ext cx="200160" cy="203400"/>
          </a:xfrm>
          <a:prstGeom prst="rect">
            <a:avLst/>
          </a:prstGeom>
          <a:ln w="0">
            <a:noFill/>
          </a:ln>
        </p:spPr>
      </p:pic>
      <p:sp>
        <p:nvSpPr>
          <p:cNvPr id="2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27"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8"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Бағалау </a:t>
            </a:r>
            <a:r>
              <a:rPr b="1" lang="kk-KZ" sz="2400" strike="noStrike" u="none">
                <a:solidFill>
                  <a:srgbClr val="ff0000"/>
                </a:solidFill>
                <a:uFillTx/>
                <a:latin typeface="Times New Roman"/>
                <a:ea typeface="Times New Roman"/>
              </a:rPr>
              <a:t>критерийлері: </a:t>
            </a:r>
            <a:endParaRPr b="0" lang="ru-RU" sz="2400" strike="noStrike" u="none">
              <a:solidFill>
                <a:srgbClr val="000000"/>
              </a:solidFill>
              <a:uFillTx/>
              <a:latin typeface="Calibri"/>
            </a:endParaRPr>
          </a:p>
        </p:txBody>
      </p:sp>
      <p:sp>
        <p:nvSpPr>
          <p:cNvPr id="29" name="Прямоугольник 1"/>
          <p:cNvSpPr/>
          <p:nvPr/>
        </p:nvSpPr>
        <p:spPr>
          <a:xfrm>
            <a:off x="852480" y="1643040"/>
            <a:ext cx="8659800" cy="119124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2060"/>
                </a:solidFill>
                <a:uFillTx/>
                <a:latin typeface="Times New Roman"/>
                <a:ea typeface="Times New Roman"/>
              </a:rPr>
              <a:t>Әдеби шығарманы  қазақ әдебиеті мен әлем әдебиеті үлгілерімен салыстырады;</a:t>
            </a:r>
            <a:endParaRPr b="0" lang="ru-RU" sz="2400" strike="noStrike" u="none">
              <a:solidFill>
                <a:srgbClr val="000000"/>
              </a:solidFill>
              <a:uFillTx/>
              <a:latin typeface="Calibri"/>
            </a:endParaRPr>
          </a:p>
          <a:p>
            <a:pPr marL="343080" indent="-343080">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2060"/>
                </a:solidFill>
                <a:uFillTx/>
                <a:latin typeface="Times New Roman"/>
                <a:ea typeface="Times New Roman"/>
              </a:rPr>
              <a:t>шағын сын мақала жаза алады.</a:t>
            </a:r>
            <a:endParaRPr b="0" lang="ru-RU" sz="2400" strike="noStrike" u="none">
              <a:solidFill>
                <a:srgbClr val="000000"/>
              </a:solidFill>
              <a:uFillTx/>
              <a:latin typeface="Calibri"/>
            </a:endParaRPr>
          </a:p>
        </p:txBody>
      </p:sp>
      <p:sp>
        <p:nvSpPr>
          <p:cNvPr id="30" name="Right Triangle 284"/>
          <p:cNvSpPr/>
          <p:nvPr/>
        </p:nvSpPr>
        <p:spPr>
          <a:xfrm flipH="1" flipV="1" rot="5400000">
            <a:off x="5598000" y="293400"/>
            <a:ext cx="4797360" cy="8302680"/>
          </a:xfrm>
          <a:prstGeom prst="rtTriangle">
            <a:avLst/>
          </a:prstGeom>
          <a:solidFill>
            <a:srgbClr val="3decf5"/>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31" name="Рисунок 45" descr=""/>
          <p:cNvPicPr/>
          <p:nvPr/>
        </p:nvPicPr>
        <p:blipFill>
          <a:blip r:embed="rId2"/>
          <a:stretch/>
        </p:blipFill>
        <p:spPr>
          <a:xfrm>
            <a:off x="7199280" y="3936960"/>
            <a:ext cx="1425600" cy="1779480"/>
          </a:xfrm>
          <a:prstGeom prst="rect">
            <a:avLst/>
          </a:prstGeom>
          <a:ln w="0">
            <a:noFill/>
          </a:ln>
        </p:spPr>
      </p:pic>
      <p:pic>
        <p:nvPicPr>
          <p:cNvPr id="32" name="Рисунок 44" descr=""/>
          <p:cNvPicPr/>
          <p:nvPr/>
        </p:nvPicPr>
        <p:blipFill>
          <a:blip r:embed="rId3"/>
          <a:stretch/>
        </p:blipFill>
        <p:spPr>
          <a:xfrm>
            <a:off x="8829720" y="1633680"/>
            <a:ext cx="3141720" cy="4095720"/>
          </a:xfrm>
          <a:prstGeom prst="rect">
            <a:avLst/>
          </a:prstGeom>
          <a:ln w="0">
            <a:noFill/>
          </a:ln>
        </p:spPr>
      </p:pic>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3" name="Рисунок 48" descr=""/>
          <p:cNvPicPr/>
          <p:nvPr/>
        </p:nvPicPr>
        <p:blipFill>
          <a:blip r:embed="rId1"/>
          <a:stretch/>
        </p:blipFill>
        <p:spPr>
          <a:xfrm>
            <a:off x="652320" y="7978680"/>
            <a:ext cx="200160" cy="203400"/>
          </a:xfrm>
          <a:prstGeom prst="rect">
            <a:avLst/>
          </a:prstGeom>
          <a:ln w="0">
            <a:noFill/>
          </a:ln>
        </p:spPr>
      </p:pic>
      <p:sp>
        <p:nvSpPr>
          <p:cNvPr id="34" name="object 2"/>
          <p:cNvSpPr/>
          <p:nvPr/>
        </p:nvSpPr>
        <p:spPr>
          <a:xfrm rot="20410800">
            <a:off x="139680" y="1827000"/>
            <a:ext cx="4146480" cy="699840"/>
          </a:xfrm>
          <a:custGeom>
            <a:avLst/>
            <a:gdLst>
              <a:gd name="textAreaLeft" fmla="*/ 0 w 4146480"/>
              <a:gd name="textAreaRight" fmla="*/ 4146840 w 4146480"/>
              <a:gd name="textAreaTop" fmla="*/ 0 h 699840"/>
              <a:gd name="textAreaBottom" fmla="*/ 699840 h 6998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37"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8" name="TextBox 9"/>
          <p:cNvSpPr/>
          <p:nvPr/>
        </p:nvSpPr>
        <p:spPr>
          <a:xfrm rot="20398800">
            <a:off x="163080" y="1890720"/>
            <a:ext cx="424836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Бағалау </a:t>
            </a:r>
            <a:r>
              <a:rPr b="1" lang="kk-KZ" sz="2400" strike="noStrike" u="none">
                <a:solidFill>
                  <a:srgbClr val="ff0000"/>
                </a:solidFill>
                <a:uFillTx/>
                <a:latin typeface="Times New Roman"/>
                <a:ea typeface="Times New Roman"/>
              </a:rPr>
              <a:t>критерийлері: </a:t>
            </a:r>
            <a:endParaRPr b="0" lang="ru-RU" sz="2400" strike="noStrike" u="none">
              <a:solidFill>
                <a:srgbClr val="000000"/>
              </a:solidFill>
              <a:uFillTx/>
              <a:latin typeface="Calibri"/>
            </a:endParaRPr>
          </a:p>
        </p:txBody>
      </p:sp>
      <p:graphicFrame>
        <p:nvGraphicFramePr>
          <p:cNvPr id="39" name=""/>
          <p:cNvGraphicFramePr/>
          <p:nvPr/>
        </p:nvGraphicFramePr>
        <p:xfrm>
          <a:off x="4726080" y="792000"/>
          <a:ext cx="7207200" cy="5035680"/>
        </p:xfrm>
        <a:graphic>
          <a:graphicData uri="http://schemas.openxmlformats.org/drawingml/2006/table">
            <a:tbl>
              <a:tblPr/>
              <a:tblGrid>
                <a:gridCol w="546120"/>
                <a:gridCol w="6661080"/>
              </a:tblGrid>
              <a:tr h="10893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1</a:t>
                      </a:r>
                      <a:endParaRPr b="0" lang="ru-RU" sz="2400" strike="noStrike" u="none">
                        <a:solidFill>
                          <a:srgbClr val="000000"/>
                        </a:solidFill>
                        <a:uFillTx/>
                        <a:latin typeface="Calibri"/>
                      </a:endParaRPr>
                    </a:p>
                  </a:txBody>
                  <a:tcPr anchor="t" marL="91440" marR="914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120" rIns="11412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Calibri"/>
                        </a:rPr>
                        <a:t>1856-1857 жылдары қырғыз еліне саяхатында қандай зерттеу еңбектерін жазды?</a:t>
                      </a:r>
                      <a:endParaRPr b="0" lang="ru-RU" sz="2400" strike="noStrike" u="none">
                        <a:solidFill>
                          <a:srgbClr val="000000"/>
                        </a:solidFill>
                        <a:uFillTx/>
                        <a:latin typeface="Calibri"/>
                      </a:endParaRPr>
                    </a:p>
                  </a:txBody>
                  <a:tcPr anchor="t" marL="114120" marR="1141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890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2</a:t>
                      </a:r>
                      <a:endParaRPr b="0" lang="ru-RU" sz="2400" strike="noStrike" u="none">
                        <a:solidFill>
                          <a:srgbClr val="000000"/>
                        </a:solidFill>
                        <a:uFillTx/>
                        <a:latin typeface="Calibri"/>
                      </a:endParaRPr>
                    </a:p>
                  </a:txBody>
                  <a:tcPr anchor="t" marL="91440" marR="914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120" rIns="11412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Calibri"/>
                        </a:rPr>
                        <a:t>Ш.Уәлиханов «Ыстықкөл күнделігі» зерттеу еңбегін не мақсатпен жазды?</a:t>
                      </a:r>
                      <a:endParaRPr b="0" lang="ru-RU" sz="2400" strike="noStrike" u="none">
                        <a:solidFill>
                          <a:srgbClr val="000000"/>
                        </a:solidFill>
                        <a:uFillTx/>
                        <a:latin typeface="Calibri"/>
                      </a:endParaRPr>
                    </a:p>
                  </a:txBody>
                  <a:tcPr anchor="t" marL="114120" marR="1141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890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3</a:t>
                      </a:r>
                      <a:endParaRPr b="0" lang="ru-RU" sz="2400" strike="noStrike" u="none">
                        <a:solidFill>
                          <a:srgbClr val="000000"/>
                        </a:solidFill>
                        <a:uFillTx/>
                        <a:latin typeface="Calibri"/>
                      </a:endParaRPr>
                    </a:p>
                  </a:txBody>
                  <a:tcPr anchor="t" marL="91440" marR="914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120" rIns="11412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Calibri"/>
                        </a:rPr>
                        <a:t>Ш.Уәлиханов «Ыстықкөл күнделігі»  еңбегі несімен ерекшеленеді?</a:t>
                      </a:r>
                      <a:endParaRPr b="0" lang="ru-RU" sz="2400" strike="noStrike" u="none">
                        <a:solidFill>
                          <a:srgbClr val="000000"/>
                        </a:solidFill>
                        <a:uFillTx/>
                        <a:latin typeface="Calibri"/>
                      </a:endParaRPr>
                    </a:p>
                  </a:txBody>
                  <a:tcPr anchor="t" marL="114120" marR="1141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872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4</a:t>
                      </a:r>
                      <a:endParaRPr b="0" lang="ru-RU" sz="2400" strike="noStrike" u="none">
                        <a:solidFill>
                          <a:srgbClr val="000000"/>
                        </a:solidFill>
                        <a:uFillTx/>
                        <a:latin typeface="Calibri"/>
                      </a:endParaRPr>
                    </a:p>
                  </a:txBody>
                  <a:tcPr anchor="t" marL="91440" marR="914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120" rIns="11412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Calibri"/>
                        </a:rPr>
                        <a:t>Ш.Уәлиханов қырғыздың қандай жырын зерттеді?</a:t>
                      </a:r>
                      <a:endParaRPr b="0" lang="ru-RU" sz="2400" strike="noStrike" u="none">
                        <a:solidFill>
                          <a:srgbClr val="000000"/>
                        </a:solidFill>
                        <a:uFillTx/>
                        <a:latin typeface="Calibri"/>
                      </a:endParaRPr>
                    </a:p>
                  </a:txBody>
                  <a:tcPr anchor="t" marL="114120" marR="1141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811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5</a:t>
                      </a:r>
                      <a:endParaRPr b="0" lang="ru-RU" sz="2400" strike="noStrike" u="none">
                        <a:solidFill>
                          <a:srgbClr val="000000"/>
                        </a:solidFill>
                        <a:uFillTx/>
                        <a:latin typeface="Calibri"/>
                      </a:endParaRPr>
                    </a:p>
                  </a:txBody>
                  <a:tcPr anchor="t" marL="91440" marR="914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Calibri"/>
                        </a:rPr>
                        <a:t>Күнделік дегеніміз не?</a:t>
                      </a:r>
                      <a:endParaRPr b="0" lang="ru-RU" sz="2400" strike="noStrike" u="none">
                        <a:solidFill>
                          <a:srgbClr val="000000"/>
                        </a:solidFill>
                        <a:uFillTx/>
                        <a:latin typeface="Calibri"/>
                      </a:endParaRPr>
                    </a:p>
                  </a:txBody>
                  <a:tcPr anchor="t" marL="91440" marR="914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40" name="Прямоугольник 3"/>
          <p:cNvSpPr/>
          <p:nvPr/>
        </p:nvSpPr>
        <p:spPr>
          <a:xfrm>
            <a:off x="541440" y="2293920"/>
            <a:ext cx="3808440" cy="3957480"/>
          </a:xfrm>
          <a:custGeom>
            <a:avLst/>
            <a:gdLst/>
            <a:ahLst/>
            <a:rect l="l" t="t" r="r" b="b"/>
            <a:pathLst>
              <a:path w="3807783" h="3301621">
                <a:moveTo>
                  <a:pt x="0" y="1282890"/>
                </a:moveTo>
                <a:lnTo>
                  <a:pt x="3739544" y="0"/>
                </a:lnTo>
                <a:lnTo>
                  <a:pt x="3807783" y="2114266"/>
                </a:lnTo>
                <a:lnTo>
                  <a:pt x="13648" y="3301621"/>
                </a:lnTo>
                <a:cubicBezTo>
                  <a:pt x="9099" y="2628711"/>
                  <a:pt x="4549" y="1955800"/>
                  <a:pt x="0" y="1282890"/>
                </a:cubicBezTo>
                <a:close/>
              </a:path>
            </a:pathLst>
          </a:custGeom>
          <a:solidFill>
            <a:srgbClr val="3decf5"/>
          </a:solidFill>
          <a:ln w="12600">
            <a:solidFill>
              <a:srgbClr val="41719c"/>
            </a:solidFill>
            <a:miter/>
          </a:ln>
        </p:spPr>
        <p:style>
          <a:lnRef idx="0"/>
          <a:fillRef idx="0"/>
          <a:effectRef idx="0"/>
          <a:fontRef idx="minor"/>
        </p:style>
        <p:txBody>
          <a:bodyPr lIns="90000" rIns="90000" tIns="46800" bIns="46800" anchor="ctr">
            <a:noAutofit/>
          </a:bodyPr>
          <a:p>
            <a:endParaRPr b="0" lang="ru-RU" sz="1800" strike="noStrike" u="none">
              <a:solidFill>
                <a:srgbClr val="000000"/>
              </a:solidFill>
              <a:uFillTx/>
              <a:latin typeface="Calibri"/>
            </a:endParaRPr>
          </a:p>
        </p:txBody>
      </p:sp>
      <p:sp>
        <p:nvSpPr>
          <p:cNvPr id="41" name="Прямоугольник 4"/>
          <p:cNvSpPr/>
          <p:nvPr/>
        </p:nvSpPr>
        <p:spPr>
          <a:xfrm rot="20309400">
            <a:off x="508680" y="3671640"/>
            <a:ext cx="4010760" cy="825480"/>
          </a:xfrm>
          <a:prstGeom prst="rect">
            <a:avLst/>
          </a:prstGeom>
          <a:noFill/>
          <a:ln w="0">
            <a:noFill/>
          </a:ln>
        </p:spPr>
        <p:style>
          <a:lnRef idx="0"/>
          <a:fillRef idx="0"/>
          <a:effectRef idx="0"/>
          <a:fontRef idx="minor"/>
        </p:style>
        <p:txBody>
          <a:bodyPr wrap="none" lIns="90000" rIns="90000" tIns="46800" bIns="46800" anchor="t">
            <a:spAutoFit/>
          </a:bodyPr>
          <a:p>
            <a:pPr marL="343080" indent="-343080">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Arial"/>
              </a:rPr>
              <a:t>Берілген сұрақтарға </a:t>
            </a:r>
            <a:endParaRPr b="0" lang="ru-RU" sz="2400" strike="noStrike" u="none">
              <a:solidFill>
                <a:srgbClr val="000000"/>
              </a:solidFill>
              <a:uFillTx/>
              <a:latin typeface="Calibri"/>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Arial"/>
              </a:rPr>
              <a:t>     </a:t>
            </a:r>
            <a:r>
              <a:rPr b="1" lang="kk-KZ" sz="2400" strike="noStrike" u="none">
                <a:solidFill>
                  <a:srgbClr val="002060"/>
                </a:solidFill>
                <a:uFillTx/>
                <a:latin typeface="Times New Roman"/>
                <a:ea typeface="Arial"/>
              </a:rPr>
              <a:t>дұрыс жауап береді.</a:t>
            </a:r>
            <a:endParaRPr b="0" lang="ru-RU" sz="2400" strike="noStrike" u="none">
              <a:solidFill>
                <a:srgbClr val="000000"/>
              </a:solidFill>
              <a:uFillTx/>
              <a:latin typeface="Calibri"/>
            </a:endParaRPr>
          </a:p>
        </p:txBody>
      </p:sp>
      <p:pic>
        <p:nvPicPr>
          <p:cNvPr id="42" name="Picture 2" descr="ÐÐ´Ð°Ð¼ Ð±Ð°Ð»Ð°ÑÑ Ð±ÑÐ»Ð¼ÐµÐ¹ÑÑÐ½ Ò¯Ñ Ð½ÓÑÑÐµ"/>
          <p:cNvPicPr/>
          <p:nvPr/>
        </p:nvPicPr>
        <p:blipFill>
          <a:blip r:embed="rId2"/>
          <a:stretch/>
        </p:blipFill>
        <p:spPr>
          <a:xfrm>
            <a:off x="752400" y="158760"/>
            <a:ext cx="1474920" cy="1474920"/>
          </a:xfrm>
          <a:prstGeom prst="rect">
            <a:avLst/>
          </a:prstGeom>
          <a:ln w="0">
            <a:noFill/>
          </a:ln>
        </p:spPr>
      </p:pic>
      <p:cxnSp>
        <p:nvCxnSpPr>
          <p:cNvPr id="43" name="Google Shape;77;p1"/>
          <p:cNvCxnSpPr/>
          <p:nvPr/>
        </p:nvCxnSpPr>
        <p:spPr>
          <a:xfrm>
            <a:off x="212400" y="6621120"/>
            <a:ext cx="11729160" cy="26280"/>
          </a:xfrm>
          <a:prstGeom prst="straightConnector1">
            <a:avLst/>
          </a:prstGeom>
          <a:ln w="57240">
            <a:solidFill>
              <a:srgbClr val="33cccc"/>
            </a:solidFill>
            <a:miter/>
          </a:ln>
        </p:spPr>
      </p:cxnSp>
      <p:cxnSp>
        <p:nvCxnSpPr>
          <p:cNvPr id="44" name="Google Shape;78;p1"/>
          <p:cNvCxnSpPr/>
          <p:nvPr/>
        </p:nvCxnSpPr>
        <p:spPr>
          <a:xfrm>
            <a:off x="757080" y="6364080"/>
            <a:ext cx="10694160" cy="37080"/>
          </a:xfrm>
          <a:prstGeom prst="straightConnector1">
            <a:avLst/>
          </a:prstGeom>
          <a:ln w="38160">
            <a:solidFill>
              <a:srgbClr val="4472c4"/>
            </a:solidFill>
            <a:miter/>
          </a:ln>
        </p:spPr>
      </p:cxn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5" name="Рисунок 48" descr=""/>
          <p:cNvPicPr/>
          <p:nvPr/>
        </p:nvPicPr>
        <p:blipFill>
          <a:blip r:embed="rId1"/>
          <a:stretch/>
        </p:blipFill>
        <p:spPr>
          <a:xfrm>
            <a:off x="652320" y="7978680"/>
            <a:ext cx="200160" cy="203400"/>
          </a:xfrm>
          <a:prstGeom prst="rect">
            <a:avLst/>
          </a:prstGeom>
          <a:ln w="0">
            <a:noFill/>
          </a:ln>
        </p:spPr>
      </p:pic>
      <p:sp>
        <p:nvSpPr>
          <p:cNvPr id="46"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49" name="Google Shape;77;p1"/>
          <p:cNvCxnSpPr/>
          <p:nvPr/>
        </p:nvCxnSpPr>
        <p:spPr>
          <a:xfrm>
            <a:off x="212400" y="6621120"/>
            <a:ext cx="11729160" cy="26280"/>
          </a:xfrm>
          <a:prstGeom prst="straightConnector1">
            <a:avLst/>
          </a:prstGeom>
          <a:ln w="57240">
            <a:solidFill>
              <a:srgbClr val="33cccc"/>
            </a:solidFill>
            <a:miter/>
          </a:ln>
        </p:spPr>
      </p:cxnSp>
      <p:cxnSp>
        <p:nvCxnSpPr>
          <p:cNvPr id="50" name="Google Shape;78;p1"/>
          <p:cNvCxnSpPr/>
          <p:nvPr/>
        </p:nvCxnSpPr>
        <p:spPr>
          <a:xfrm>
            <a:off x="757080" y="6364080"/>
            <a:ext cx="10694160" cy="37080"/>
          </a:xfrm>
          <a:prstGeom prst="straightConnector1">
            <a:avLst/>
          </a:prstGeom>
          <a:ln w="38160">
            <a:solidFill>
              <a:srgbClr val="4472c4"/>
            </a:solidFill>
            <a:miter/>
          </a:ln>
        </p:spPr>
      </p:cxnSp>
      <p:sp>
        <p:nvSpPr>
          <p:cNvPr id="51" name="Прямоугольник 3"/>
          <p:cNvSpPr/>
          <p:nvPr/>
        </p:nvSpPr>
        <p:spPr>
          <a:xfrm>
            <a:off x="663120" y="196920"/>
            <a:ext cx="24375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0000"/>
                </a:solidFill>
                <a:uFillTx/>
                <a:latin typeface="Times New Roman"/>
                <a:ea typeface="Times New Roman"/>
              </a:rPr>
              <a:t>Өзіңді тексер!</a:t>
            </a:r>
            <a:endParaRPr b="0" lang="ru-RU" sz="2800" strike="noStrike" u="none">
              <a:solidFill>
                <a:srgbClr val="000000"/>
              </a:solidFill>
              <a:uFillTx/>
              <a:latin typeface="Calibri"/>
            </a:endParaRPr>
          </a:p>
        </p:txBody>
      </p:sp>
      <p:graphicFrame>
        <p:nvGraphicFramePr>
          <p:cNvPr id="52" name=""/>
          <p:cNvGraphicFramePr/>
          <p:nvPr/>
        </p:nvGraphicFramePr>
        <p:xfrm>
          <a:off x="652320" y="1309680"/>
          <a:ext cx="11015640" cy="4270320"/>
        </p:xfrm>
        <a:graphic>
          <a:graphicData uri="http://schemas.openxmlformats.org/drawingml/2006/table">
            <a:tbl>
              <a:tblPr/>
              <a:tblGrid>
                <a:gridCol w="871560"/>
                <a:gridCol w="10144080"/>
              </a:tblGrid>
              <a:tr h="122004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1</a:t>
                      </a:r>
                      <a:endParaRPr b="0" lang="ru-RU" sz="20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1856-1857 жылдары қырғыз еліне саяхатында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«Жоңғария очерктері», «Қырғыздар туралы жазбалар», «Қазақтың халық поэзиясының түрлері туралы», «Ыстықкөл сапарының күнделіктері», «Қытай империясының батыс провинциясы және Құлжа қаласы» зерттеу еңбектерін жазды. </a:t>
                      </a:r>
                      <a:endParaRPr b="0" lang="ru-RU" sz="2000" strike="noStrike" u="none">
                        <a:solidFill>
                          <a:srgbClr val="000000"/>
                        </a:solidFill>
                        <a:uFillTx/>
                        <a:latin typeface="Calibri"/>
                      </a:endParaRPr>
                    </a:p>
                  </a:txBody>
                  <a:tcPr anchor="t" marL="114480" marR="1144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2</a:t>
                      </a:r>
                      <a:endParaRPr b="0" lang="ru-RU" sz="20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Ш.Уәлиханов «Ыстықкөл күнделігі» зерттеу еңбегін жазу мақсаты:   Ыстықкөл қырғыздары, олардың этнографиясы мен тарихы туралы ақпарат қызықтырды. </a:t>
                      </a:r>
                      <a:endParaRPr b="0" lang="ru-RU" sz="20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22004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3</a:t>
                      </a:r>
                      <a:endParaRPr b="0" lang="ru-RU" sz="20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Ш.Уәлиханов «Ыстықкөл күнделігі»  еңбегінде  географиялық мәліметтер көп келтірілген: табиғатты суреттеді, одан алған әсері мен байқаған заттарын,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су айдынына құятын әр өзенді, жергілікті өсімдіктер мен жан-жануарлар әлемінің ерекшеліктерін жазды. </a:t>
                      </a:r>
                      <a:endParaRPr b="0" lang="ru-RU" sz="2000" strike="noStrike" u="none">
                        <a:solidFill>
                          <a:srgbClr val="000000"/>
                        </a:solidFill>
                        <a:uFillTx/>
                        <a:latin typeface="Calibri"/>
                      </a:endParaRPr>
                    </a:p>
                  </a:txBody>
                  <a:tcPr anchor="t" marL="114480" marR="1144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1840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4</a:t>
                      </a:r>
                      <a:endParaRPr b="0" lang="ru-RU" sz="20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Ш.Уәлиханов қырғыздың «Манас» эпостық жырын зерттеді.</a:t>
                      </a:r>
                      <a:endParaRPr b="0" lang="ru-RU" sz="2000" strike="noStrike" u="none">
                        <a:solidFill>
                          <a:srgbClr val="000000"/>
                        </a:solidFill>
                        <a:uFillTx/>
                        <a:latin typeface="Calibri"/>
                      </a:endParaRPr>
                    </a:p>
                  </a:txBody>
                  <a:tcPr anchor="t" marL="114480" marR="1144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1020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5</a:t>
                      </a:r>
                      <a:endParaRPr b="0" lang="ru-RU" sz="20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Күнделік – публицистикалық шығарма түрі. Қаламгердің өз көзімен көрген-білген жайларын есте сақтау үшін жазатын жанр.</a:t>
                      </a:r>
                      <a:endParaRPr b="0" lang="ru-RU" sz="2000" strike="noStrike" u="none">
                        <a:solidFill>
                          <a:srgbClr val="000000"/>
                        </a:solidFill>
                        <a:uFillTx/>
                        <a:latin typeface="Calibri"/>
                      </a:endParaRPr>
                    </a:p>
                  </a:txBody>
                  <a:tcPr anchor="t" marL="114480" marR="1144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Рисунок 48" descr=""/>
          <p:cNvPicPr/>
          <p:nvPr/>
        </p:nvPicPr>
        <p:blipFill>
          <a:blip r:embed="rId1"/>
          <a:stretch/>
        </p:blipFill>
        <p:spPr>
          <a:xfrm>
            <a:off x="652320" y="7978680"/>
            <a:ext cx="200160" cy="203400"/>
          </a:xfrm>
          <a:prstGeom prst="rect">
            <a:avLst/>
          </a:prstGeom>
          <a:ln w="0">
            <a:noFill/>
          </a:ln>
        </p:spPr>
      </p:pic>
      <p:sp>
        <p:nvSpPr>
          <p:cNvPr id="5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5" name="Прямоугольник 2"/>
          <p:cNvSpPr/>
          <p:nvPr/>
        </p:nvSpPr>
        <p:spPr>
          <a:xfrm>
            <a:off x="4441680" y="184320"/>
            <a:ext cx="457200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«Венн диаграммасы» әдісі</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
        <p:nvSpPr>
          <p:cNvPr id="56" name="Овал 3"/>
          <p:cNvSpPr/>
          <p:nvPr/>
        </p:nvSpPr>
        <p:spPr>
          <a:xfrm>
            <a:off x="554040" y="184320"/>
            <a:ext cx="979560" cy="914400"/>
          </a:xfrm>
          <a:prstGeom prst="ellipse">
            <a:avLst/>
          </a:prstGeom>
          <a:solidFill>
            <a:srgbClr val="3decf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ff0000"/>
                </a:solidFill>
                <a:uFillTx/>
                <a:latin typeface="Times New Roman"/>
                <a:ea typeface="Times New Roman"/>
              </a:rPr>
              <a:t>1</a:t>
            </a:r>
            <a:endParaRPr b="0" lang="ru-RU" sz="3600" strike="noStrike" u="none">
              <a:solidFill>
                <a:srgbClr val="000000"/>
              </a:solidFill>
              <a:uFillTx/>
              <a:latin typeface="Calibri"/>
            </a:endParaRPr>
          </a:p>
        </p:txBody>
      </p:sp>
      <p:sp>
        <p:nvSpPr>
          <p:cNvPr id="57" name="Прямоугольник 13"/>
          <p:cNvSpPr/>
          <p:nvPr/>
        </p:nvSpPr>
        <p:spPr>
          <a:xfrm>
            <a:off x="330120" y="1278000"/>
            <a:ext cx="1830600" cy="673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ТАПСЫРМА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
        <p:nvSpPr>
          <p:cNvPr id="58" name="Прямоугольник 6"/>
          <p:cNvSpPr/>
          <p:nvPr/>
        </p:nvSpPr>
        <p:spPr>
          <a:xfrm>
            <a:off x="2525760" y="641520"/>
            <a:ext cx="997596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0000"/>
                </a:solidFill>
                <a:uFillTx/>
                <a:latin typeface="Times New Roman"/>
                <a:ea typeface="Times New Roman"/>
              </a:rPr>
              <a:t>Дескриптор:</a:t>
            </a:r>
            <a:endParaRPr b="0" lang="ru-RU" sz="20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Мәтін тақырыбы мен идеясын біледі;</a:t>
            </a:r>
            <a:endParaRPr b="0" lang="ru-RU" sz="20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Әдеби шығарманы  қазақ әдебиеті мен әлем әдебиеті үлгілерімен салыстырады. </a:t>
            </a:r>
            <a:endParaRPr b="0" lang="ru-RU" sz="2000" strike="noStrike" u="none">
              <a:solidFill>
                <a:srgbClr val="000000"/>
              </a:solidFill>
              <a:uFillTx/>
              <a:latin typeface="Calibri"/>
            </a:endParaRPr>
          </a:p>
        </p:txBody>
      </p:sp>
      <p:sp>
        <p:nvSpPr>
          <p:cNvPr id="59" name="Овал 7"/>
          <p:cNvSpPr/>
          <p:nvPr/>
        </p:nvSpPr>
        <p:spPr>
          <a:xfrm>
            <a:off x="330120" y="1758960"/>
            <a:ext cx="5483160" cy="4888080"/>
          </a:xfrm>
          <a:prstGeom prst="ellipse">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0" name="Прямоугольник 20"/>
          <p:cNvSpPr/>
          <p:nvPr/>
        </p:nvSpPr>
        <p:spPr>
          <a:xfrm>
            <a:off x="1393920" y="1960560"/>
            <a:ext cx="335736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Ш.Уәлиханов</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«Ыстықкөл күнделігі» </a:t>
            </a:r>
            <a:endParaRPr b="0" lang="ru-RU" sz="2000" strike="noStrike" u="none">
              <a:solidFill>
                <a:srgbClr val="000000"/>
              </a:solidFill>
              <a:uFillTx/>
              <a:latin typeface="Calibri"/>
            </a:endParaRPr>
          </a:p>
        </p:txBody>
      </p:sp>
      <p:sp>
        <p:nvSpPr>
          <p:cNvPr id="61" name="Овал 21"/>
          <p:cNvSpPr/>
          <p:nvPr/>
        </p:nvSpPr>
        <p:spPr>
          <a:xfrm>
            <a:off x="6432480" y="1758960"/>
            <a:ext cx="5484960" cy="4888080"/>
          </a:xfrm>
          <a:prstGeom prst="ellipse">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2" name="Прямоугольник 23"/>
          <p:cNvSpPr/>
          <p:nvPr/>
        </p:nvSpPr>
        <p:spPr>
          <a:xfrm>
            <a:off x="7513560" y="1955880"/>
            <a:ext cx="3322800" cy="978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Даниэл Дефо</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«Робинзон Крузо»</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
        <p:nvSpPr>
          <p:cNvPr id="63" name="Блок-схема: данные 9"/>
          <p:cNvSpPr/>
          <p:nvPr/>
        </p:nvSpPr>
        <p:spPr>
          <a:xfrm rot="18327000">
            <a:off x="4073400" y="2744640"/>
            <a:ext cx="3698640" cy="2863800"/>
          </a:xfrm>
          <a:prstGeom prst="flowChartInputOutput">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4" name="Прямоугольник 26"/>
          <p:cNvSpPr/>
          <p:nvPr/>
        </p:nvSpPr>
        <p:spPr>
          <a:xfrm>
            <a:off x="4818240" y="2668680"/>
            <a:ext cx="2209680" cy="6732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Ұқсастығы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5" name="Рисунок 48" descr=""/>
          <p:cNvPicPr/>
          <p:nvPr/>
        </p:nvPicPr>
        <p:blipFill>
          <a:blip r:embed="rId1"/>
          <a:stretch/>
        </p:blipFill>
        <p:spPr>
          <a:xfrm>
            <a:off x="652320" y="7978680"/>
            <a:ext cx="200160" cy="203400"/>
          </a:xfrm>
          <a:prstGeom prst="rect">
            <a:avLst/>
          </a:prstGeom>
          <a:ln w="0">
            <a:noFill/>
          </a:ln>
        </p:spPr>
      </p:pic>
      <p:sp>
        <p:nvSpPr>
          <p:cNvPr id="66" name="Овал 7"/>
          <p:cNvSpPr/>
          <p:nvPr/>
        </p:nvSpPr>
        <p:spPr>
          <a:xfrm>
            <a:off x="330120" y="1343160"/>
            <a:ext cx="5483160" cy="5303880"/>
          </a:xfrm>
          <a:prstGeom prst="ellipse">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7" name="Прямоугольник 20"/>
          <p:cNvSpPr/>
          <p:nvPr/>
        </p:nvSpPr>
        <p:spPr>
          <a:xfrm>
            <a:off x="1393920" y="1496880"/>
            <a:ext cx="335736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Ш.Уәлиханов</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«Ыстықкөл күнделігі» </a:t>
            </a:r>
            <a:endParaRPr b="0" lang="ru-RU" sz="2000" strike="noStrike" u="none">
              <a:solidFill>
                <a:srgbClr val="000000"/>
              </a:solidFill>
              <a:uFillTx/>
              <a:latin typeface="Calibri"/>
            </a:endParaRPr>
          </a:p>
        </p:txBody>
      </p:sp>
      <p:sp>
        <p:nvSpPr>
          <p:cNvPr id="68" name="Овал 21"/>
          <p:cNvSpPr/>
          <p:nvPr/>
        </p:nvSpPr>
        <p:spPr>
          <a:xfrm>
            <a:off x="6432480" y="1343160"/>
            <a:ext cx="5484960" cy="5303880"/>
          </a:xfrm>
          <a:prstGeom prst="ellipse">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9" name="Прямоугольник 23"/>
          <p:cNvSpPr/>
          <p:nvPr/>
        </p:nvSpPr>
        <p:spPr>
          <a:xfrm>
            <a:off x="7513560" y="1496880"/>
            <a:ext cx="3322800" cy="978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Даниэл Дефо</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«Робинзон Крузо»</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
        <p:nvSpPr>
          <p:cNvPr id="70" name="Блок-схема: данные 9"/>
          <p:cNvSpPr/>
          <p:nvPr/>
        </p:nvSpPr>
        <p:spPr>
          <a:xfrm rot="18327000">
            <a:off x="3759840" y="2137680"/>
            <a:ext cx="4309920" cy="3318120"/>
          </a:xfrm>
          <a:prstGeom prst="flowChartInputOutput">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1" name="Прямоугольник 26"/>
          <p:cNvSpPr/>
          <p:nvPr/>
        </p:nvSpPr>
        <p:spPr>
          <a:xfrm>
            <a:off x="4809960" y="1928880"/>
            <a:ext cx="2210040" cy="6732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0000"/>
                </a:solidFill>
                <a:uFillTx/>
                <a:latin typeface="Times New Roman"/>
                <a:ea typeface="Times New Roman"/>
              </a:rPr>
              <a:t>Ұқсастығы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
        <p:nvSpPr>
          <p:cNvPr id="72"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3" name="Прямоугольник 28"/>
          <p:cNvSpPr/>
          <p:nvPr/>
        </p:nvSpPr>
        <p:spPr>
          <a:xfrm>
            <a:off x="663120" y="196920"/>
            <a:ext cx="24375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0000"/>
                </a:solidFill>
                <a:uFillTx/>
                <a:latin typeface="Times New Roman"/>
                <a:ea typeface="Times New Roman"/>
              </a:rPr>
              <a:t>Өзіңді тексер!</a:t>
            </a:r>
            <a:endParaRPr b="0" lang="ru-RU" sz="2800" strike="noStrike" u="none">
              <a:solidFill>
                <a:srgbClr val="000000"/>
              </a:solidFill>
              <a:uFillTx/>
              <a:latin typeface="Calibri"/>
            </a:endParaRPr>
          </a:p>
        </p:txBody>
      </p:sp>
      <p:sp>
        <p:nvSpPr>
          <p:cNvPr id="74" name="Прямоугольник 11"/>
          <p:cNvSpPr/>
          <p:nvPr/>
        </p:nvSpPr>
        <p:spPr>
          <a:xfrm>
            <a:off x="1050840" y="2720880"/>
            <a:ext cx="3299040" cy="2014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1.  Ыстықкөл сапарындағы ғылыми зерттеу еңбегі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2.  Ыстықкөл қырғыздары, олардың этнографиясы мен тарихы туралы ақпараттарды жеткізу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3. Кейіпкер: Ш.Уәлиханов</a:t>
            </a:r>
            <a:endParaRPr b="0" lang="ru-RU" sz="1800" strike="noStrike" u="none">
              <a:solidFill>
                <a:srgbClr val="000000"/>
              </a:solidFill>
              <a:uFillTx/>
              <a:latin typeface="Calibri"/>
            </a:endParaRPr>
          </a:p>
        </p:txBody>
      </p:sp>
      <p:sp>
        <p:nvSpPr>
          <p:cNvPr id="75" name="Прямоугольник 12"/>
          <p:cNvSpPr/>
          <p:nvPr/>
        </p:nvSpPr>
        <p:spPr>
          <a:xfrm>
            <a:off x="7851600" y="2606760"/>
            <a:ext cx="351648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1. Аралдағы теңізшінің өмірі.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2. Бір жылға жуық аралдадағы өміріндегі кездес кен қиындықтарын көрсету.</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3. Кейіпкер: Робинзон Крузо.</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Жазушы адам рухының мықтылығын, еңбектің бәрін де жеңетінін, мінездің ұстамды да сабырлы болуы адамды тұлға ететініне тәрбиелейді.</a:t>
            </a:r>
            <a:endParaRPr b="0" lang="ru-RU" sz="1800" strike="noStrike" u="none">
              <a:solidFill>
                <a:srgbClr val="000000"/>
              </a:solidFill>
              <a:uFillTx/>
              <a:latin typeface="Calibri"/>
            </a:endParaRPr>
          </a:p>
        </p:txBody>
      </p:sp>
      <p:sp>
        <p:nvSpPr>
          <p:cNvPr id="76" name="Прямоугольник 16"/>
          <p:cNvSpPr/>
          <p:nvPr/>
        </p:nvSpPr>
        <p:spPr>
          <a:xfrm>
            <a:off x="4349880" y="2482920"/>
            <a:ext cx="3152520" cy="2837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2060"/>
                </a:solidFill>
                <a:uFillTx/>
                <a:latin typeface="Times New Roman"/>
                <a:ea typeface="Times New Roman"/>
              </a:rPr>
              <a:t>Екі шығарма да  публицистикалық шығарма түрі, күнделік. Автордың өз көзімен көрген-білген жайларын есте сақтау үшін жазған күнделігі. Адамгершілік қасиеттер: ұстамдылық, мықтылық, шыдамдылық, сабырлылық. </a:t>
            </a:r>
            <a:endParaRPr b="0" lang="ru-RU" sz="18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7" name="Рисунок 48" descr=""/>
          <p:cNvPicPr/>
          <p:nvPr/>
        </p:nvPicPr>
        <p:blipFill>
          <a:blip r:embed="rId1"/>
          <a:stretch/>
        </p:blipFill>
        <p:spPr>
          <a:xfrm>
            <a:off x="652320" y="7978680"/>
            <a:ext cx="200160" cy="203400"/>
          </a:xfrm>
          <a:prstGeom prst="rect">
            <a:avLst/>
          </a:prstGeom>
          <a:ln w="0">
            <a:noFill/>
          </a:ln>
        </p:spPr>
      </p:pic>
      <p:sp>
        <p:nvSpPr>
          <p:cNvPr id="78" name="object 2"/>
          <p:cNvSpPr/>
          <p:nvPr/>
        </p:nvSpPr>
        <p:spPr>
          <a:xfrm>
            <a:off x="-17640" y="0"/>
            <a:ext cx="12188880" cy="977760"/>
          </a:xfrm>
          <a:custGeom>
            <a:avLst/>
            <a:gdLst>
              <a:gd name="textAreaLeft" fmla="*/ 0 w 12188880"/>
              <a:gd name="textAreaRight" fmla="*/ 12189240 w 121888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3decf5"/>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0" name="Google Shape;77;p1"/>
          <p:cNvCxnSpPr/>
          <p:nvPr/>
        </p:nvCxnSpPr>
        <p:spPr>
          <a:xfrm>
            <a:off x="212400" y="6621120"/>
            <a:ext cx="11729160" cy="26280"/>
          </a:xfrm>
          <a:prstGeom prst="straightConnector1">
            <a:avLst/>
          </a:prstGeom>
          <a:ln w="57240">
            <a:solidFill>
              <a:srgbClr val="33cccc"/>
            </a:solidFill>
            <a:miter/>
          </a:ln>
        </p:spPr>
      </p:cxnSp>
      <p:cxnSp>
        <p:nvCxnSpPr>
          <p:cNvPr id="81" name="Google Shape;78;p1"/>
          <p:cNvCxnSpPr/>
          <p:nvPr/>
        </p:nvCxnSpPr>
        <p:spPr>
          <a:xfrm>
            <a:off x="757080" y="6364080"/>
            <a:ext cx="10694160" cy="37080"/>
          </a:xfrm>
          <a:prstGeom prst="straightConnector1">
            <a:avLst/>
          </a:prstGeom>
          <a:ln w="38160">
            <a:solidFill>
              <a:srgbClr val="4472c4"/>
            </a:solidFill>
            <a:miter/>
          </a:ln>
        </p:spPr>
      </p:cxnSp>
      <p:sp>
        <p:nvSpPr>
          <p:cNvPr id="82" name="Прямоугольник 2"/>
          <p:cNvSpPr/>
          <p:nvPr/>
        </p:nvSpPr>
        <p:spPr>
          <a:xfrm>
            <a:off x="652320" y="2087640"/>
            <a:ext cx="4780080" cy="3371760"/>
          </a:xfrm>
          <a:prstGeom prst="rect">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3" name="Прямоугольник 10"/>
          <p:cNvSpPr/>
          <p:nvPr/>
        </p:nvSpPr>
        <p:spPr>
          <a:xfrm>
            <a:off x="757080" y="2349360"/>
            <a:ext cx="4810320" cy="2654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Мақала</a:t>
            </a:r>
            <a:r>
              <a:rPr b="1" lang="ru-RU" sz="2400" strike="noStrike" u="none">
                <a:solidFill>
                  <a:srgbClr val="002060"/>
                </a:solidFill>
                <a:uFillTx/>
                <a:latin typeface="Times New Roman"/>
                <a:ea typeface="Times New Roman"/>
              </a:rPr>
              <a:t> – публицистикалық жанр, қоғамдық – әлеуметтік құбылыстар мен оқиғаларды зерттеп, талдау және оларды жинақтау негізінде нақты идея мен ой-пікірді немесе оларды жүзеге асыруға үн тастайды.</a:t>
            </a:r>
            <a:endParaRPr b="0" lang="ru-RU" sz="2400" strike="noStrike" u="none">
              <a:solidFill>
                <a:srgbClr val="000000"/>
              </a:solidFill>
              <a:uFillTx/>
              <a:latin typeface="Calibri"/>
            </a:endParaRPr>
          </a:p>
        </p:txBody>
      </p:sp>
      <p:sp>
        <p:nvSpPr>
          <p:cNvPr id="84" name="Прямоугольник 11"/>
          <p:cNvSpPr/>
          <p:nvPr/>
        </p:nvSpPr>
        <p:spPr>
          <a:xfrm>
            <a:off x="6541920" y="2087640"/>
            <a:ext cx="4780080" cy="3376440"/>
          </a:xfrm>
          <a:prstGeom prst="rect">
            <a:avLst/>
          </a:pr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5" name="Прямоугольник 3"/>
          <p:cNvSpPr/>
          <p:nvPr/>
        </p:nvSpPr>
        <p:spPr>
          <a:xfrm>
            <a:off x="6591240" y="2163600"/>
            <a:ext cx="4681440" cy="3020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Calibri"/>
              </a:rPr>
              <a:t>Сыни мақала </a:t>
            </a:r>
            <a:r>
              <a:rPr b="1" lang="kk-KZ" sz="2400" strike="noStrike" u="none">
                <a:solidFill>
                  <a:srgbClr val="002060"/>
                </a:solidFill>
                <a:uFillTx/>
                <a:latin typeface="Times New Roman"/>
                <a:ea typeface="Calibri"/>
              </a:rPr>
              <a:t>– әдеби сынның негізгі жанрларының бірі. Мақалада шығармаға баға беріліп, талдау жасалады, идеялық мазмұнының тілі және стилі автордың өзге де шығармаларымен салыстырыла зерттеледі. </a:t>
            </a:r>
            <a:endParaRPr b="0" lang="ru-RU" sz="2400" strike="noStrike" u="none">
              <a:solidFill>
                <a:srgbClr val="000000"/>
              </a:solidFill>
              <a:uFillTx/>
              <a:latin typeface="Calibri"/>
            </a:endParaRPr>
          </a:p>
        </p:txBody>
      </p:sp>
      <p:sp>
        <p:nvSpPr>
          <p:cNvPr id="86" name="Прямоугольник 1"/>
          <p:cNvSpPr/>
          <p:nvPr/>
        </p:nvSpPr>
        <p:spPr>
          <a:xfrm>
            <a:off x="3603600" y="291960"/>
            <a:ext cx="535464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0000"/>
                </a:solidFill>
                <a:uFillTx/>
                <a:latin typeface="Times New Roman"/>
                <a:ea typeface="Times New Roman"/>
              </a:rPr>
              <a:t>Әдеби теориялық білім</a:t>
            </a:r>
            <a:endParaRPr b="0" lang="ru-RU" sz="3200" strike="noStrike" u="none">
              <a:solidFill>
                <a:srgbClr val="000000"/>
              </a:solidFill>
              <a:uFillTx/>
              <a:latin typeface="Calibri"/>
            </a:endParaRPr>
          </a:p>
        </p:txBody>
      </p:sp>
      <p:sp>
        <p:nvSpPr>
          <p:cNvPr id="87" name="Выгнутая влево стрелка 3"/>
          <p:cNvSpPr/>
          <p:nvPr/>
        </p:nvSpPr>
        <p:spPr>
          <a:xfrm rot="774600">
            <a:off x="2378160" y="431640"/>
            <a:ext cx="1208160" cy="1325880"/>
          </a:xfrm>
          <a:custGeom>
            <a:avLst/>
            <a:gdLst>
              <a:gd name="textAreaLeft" fmla="*/ 161640 w 1208160"/>
              <a:gd name="textAreaRight" fmla="*/ 1046520 w 1208160"/>
              <a:gd name="textAreaTop" fmla="*/ 237600 h 1325880"/>
              <a:gd name="textAreaBottom" fmla="*/ 1015920 h 1325880"/>
            </a:gdLst>
            <a:ahLst/>
            <a:rect l="textAreaLeft" t="textAreaTop" r="textAreaRight" b="textAreaBottom"/>
            <a:pathLst>
              <a:path w="21600" h="21600">
                <a:moveTo>
                  <a:pt x="21600" y="0"/>
                </a:moveTo>
                <a:arcTo wR="21600" hR="7750" stAng="-5400000" swAng="-5400000"/>
                <a:lnTo>
                  <a:pt x="0" y="12672"/>
                </a:lnTo>
                <a:arcTo wR="21600" hR="7750" stAng="10800000" swAng="-1471434"/>
                <a:lnTo>
                  <a:pt x="8248" y="19942"/>
                </a:lnTo>
                <a:lnTo>
                  <a:pt x="21600" y="17960"/>
                </a:lnTo>
                <a:lnTo>
                  <a:pt x="8248" y="12662"/>
                </a:lnTo>
                <a:lnTo>
                  <a:pt x="8248" y="13841"/>
                </a:lnTo>
                <a:arcTo wR="21600" hR="7750" stAng="9328566" swAng="1060342"/>
                <a:lnTo>
                  <a:pt x="1118" y="10211"/>
                </a:lnTo>
                <a:arcTo wR="21600" hR="7750" stAng="-10388908" swAng="4988908"/>
                <a:close/>
              </a:path>
              <a:path fill="darkenLess" w="21600" h="21600">
                <a:moveTo>
                  <a:pt x="21600" y="0"/>
                </a:moveTo>
                <a:arcTo wR="21600" hR="7750" stAng="-5400000" swAng="-5400000"/>
                <a:lnTo>
                  <a:pt x="0" y="7750"/>
                </a:lnTo>
                <a:arcTo wR="21600" hR="7750" stAng="10800000" swAng="-411092"/>
                <a:lnTo>
                  <a:pt x="1118" y="10211"/>
                </a:lnTo>
                <a:arcTo wR="21600" hR="7750" stAng="-10388908" swAng="4988908"/>
                <a:close/>
              </a:path>
            </a:pathLst>
          </a:custGeom>
          <a:solidFill>
            <a:srgbClr val="ffffff"/>
          </a:solidFill>
          <a:ln w="57240">
            <a:solidFill>
              <a:srgbClr val="d21de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8" name="Выгнутая влево стрелка 13"/>
          <p:cNvSpPr/>
          <p:nvPr/>
        </p:nvSpPr>
        <p:spPr>
          <a:xfrm flipH="1" rot="301800">
            <a:off x="8939160" y="657000"/>
            <a:ext cx="1357200" cy="1160280"/>
          </a:xfrm>
          <a:custGeom>
            <a:avLst/>
            <a:gdLst>
              <a:gd name="textAreaLeft" fmla="*/ 181800 w 1357200"/>
              <a:gd name="textAreaRight" fmla="*/ 1175400 w 1357200"/>
              <a:gd name="textAreaTop" fmla="*/ 214200 h 1160280"/>
              <a:gd name="textAreaBottom" fmla="*/ 933120 h 1160280"/>
            </a:gdLst>
            <a:ahLst/>
            <a:rect l="textAreaLeft" t="textAreaTop" r="textAreaRight" b="textAreaBottom"/>
            <a:pathLst>
              <a:path w="21600" h="21600">
                <a:moveTo>
                  <a:pt x="21600" y="0"/>
                </a:moveTo>
                <a:arcTo wR="21600" hR="7979" stAng="-5400000" swAng="-5400000"/>
                <a:lnTo>
                  <a:pt x="0" y="13379"/>
                </a:lnTo>
                <a:arcTo wR="21600" hR="7979" stAng="10800000" swAng="-1905348"/>
                <a:lnTo>
                  <a:pt x="10531" y="20473"/>
                </a:lnTo>
                <a:lnTo>
                  <a:pt x="21600" y="18657"/>
                </a:lnTo>
                <a:lnTo>
                  <a:pt x="10531" y="14587"/>
                </a:lnTo>
                <a:lnTo>
                  <a:pt x="10531" y="14830"/>
                </a:lnTo>
                <a:arcTo wR="21600" hR="7979" stAng="8894652" swAng="1451344"/>
                <a:lnTo>
                  <a:pt x="1274" y="10679"/>
                </a:lnTo>
                <a:arcTo wR="21600" hR="7979" stAng="-10345996" swAng="4945996"/>
                <a:close/>
              </a:path>
              <a:path fill="darkenLess" w="21600" h="21600">
                <a:moveTo>
                  <a:pt x="21600" y="0"/>
                </a:moveTo>
                <a:arcTo wR="21600" hR="7979" stAng="-5400000" swAng="-5400000"/>
                <a:lnTo>
                  <a:pt x="0" y="7979"/>
                </a:lnTo>
                <a:arcTo wR="21600" hR="7979" stAng="10800000" swAng="-454004"/>
                <a:lnTo>
                  <a:pt x="1274" y="10679"/>
                </a:lnTo>
                <a:arcTo wR="21600" hR="7979" stAng="-10345996" swAng="4945996"/>
                <a:close/>
              </a:path>
            </a:pathLst>
          </a:custGeom>
          <a:solidFill>
            <a:srgbClr val="ffffff"/>
          </a:solidFill>
          <a:ln w="57240">
            <a:solidFill>
              <a:srgbClr val="d21de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9" name="Рисунок 48" descr=""/>
          <p:cNvPicPr/>
          <p:nvPr/>
        </p:nvPicPr>
        <p:blipFill>
          <a:blip r:embed="rId1"/>
          <a:stretch/>
        </p:blipFill>
        <p:spPr>
          <a:xfrm>
            <a:off x="652320" y="7978680"/>
            <a:ext cx="200160" cy="203400"/>
          </a:xfrm>
          <a:prstGeom prst="rect">
            <a:avLst/>
          </a:prstGeom>
          <a:ln w="0">
            <a:noFill/>
          </a:ln>
        </p:spPr>
      </p:pic>
      <p:sp>
        <p:nvSpPr>
          <p:cNvPr id="90" name="Овал 3"/>
          <p:cNvSpPr/>
          <p:nvPr/>
        </p:nvSpPr>
        <p:spPr>
          <a:xfrm>
            <a:off x="554040" y="184320"/>
            <a:ext cx="979560" cy="914400"/>
          </a:xfrm>
          <a:prstGeom prst="ellipse">
            <a:avLst/>
          </a:prstGeom>
          <a:solidFill>
            <a:srgbClr val="3decf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ff0000"/>
                </a:solidFill>
                <a:uFillTx/>
                <a:latin typeface="Times New Roman"/>
                <a:ea typeface="Times New Roman"/>
              </a:rPr>
              <a:t>2</a:t>
            </a:r>
            <a:endParaRPr b="0" lang="ru-RU" sz="3600" strike="noStrike" u="none">
              <a:solidFill>
                <a:srgbClr val="000000"/>
              </a:solidFill>
              <a:uFillTx/>
              <a:latin typeface="Calibri"/>
            </a:endParaRPr>
          </a:p>
        </p:txBody>
      </p:sp>
      <p:sp>
        <p:nvSpPr>
          <p:cNvPr id="91" name="Прямоугольник 13"/>
          <p:cNvSpPr/>
          <p:nvPr/>
        </p:nvSpPr>
        <p:spPr>
          <a:xfrm>
            <a:off x="330120" y="1278000"/>
            <a:ext cx="1830600" cy="673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ТАПСЫРМА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pic>
        <p:nvPicPr>
          <p:cNvPr id="92" name="Схема 1" descr=""/>
          <p:cNvPicPr/>
          <p:nvPr/>
        </p:nvPicPr>
        <p:blipFill>
          <a:blip r:embed="rId2"/>
          <a:stretch/>
        </p:blipFill>
        <p:spPr>
          <a:xfrm>
            <a:off x="4498920" y="1511280"/>
            <a:ext cx="7338960" cy="4687920"/>
          </a:xfrm>
          <a:prstGeom prst="rect">
            <a:avLst/>
          </a:prstGeom>
          <a:ln w="0">
            <a:noFill/>
          </a:ln>
        </p:spPr>
      </p:pic>
      <p:sp>
        <p:nvSpPr>
          <p:cNvPr id="93" name="Прямоугольник 4"/>
          <p:cNvSpPr/>
          <p:nvPr/>
        </p:nvSpPr>
        <p:spPr>
          <a:xfrm>
            <a:off x="2048040" y="184320"/>
            <a:ext cx="977076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2060"/>
                </a:solidFill>
                <a:uFillTx/>
                <a:latin typeface="Times New Roman"/>
                <a:ea typeface="Times New Roman"/>
              </a:rPr>
              <a:t>Ш.Уәлихановтың «Ыстықкөл күнделігі» зерттеу еңбегі мен әлем әдебиетінен  Даниэл Дефо «Робинзон Крузо» романын салыстыра отырып, шағын сын мақала жазыңыз.</a:t>
            </a:r>
            <a:endParaRPr b="0" lang="ru-RU" sz="2400" strike="noStrike" u="none">
              <a:solidFill>
                <a:srgbClr val="000000"/>
              </a:solidFill>
              <a:uFillTx/>
              <a:latin typeface="Calibri"/>
            </a:endParaRPr>
          </a:p>
        </p:txBody>
      </p:sp>
      <p:sp>
        <p:nvSpPr>
          <p:cNvPr id="94" name="Прямоугольник 5"/>
          <p:cNvSpPr/>
          <p:nvPr/>
        </p:nvSpPr>
        <p:spPr>
          <a:xfrm rot="20033400">
            <a:off x="52200" y="1819440"/>
            <a:ext cx="4452840" cy="4276440"/>
          </a:xfrm>
          <a:custGeom>
            <a:avLst/>
            <a:gdLst/>
            <a:ahLst/>
            <a:rect l="l" t="t" r="r" b="b"/>
            <a:pathLst>
              <a:path w="4452232" h="2649950">
                <a:moveTo>
                  <a:pt x="1083012" y="0"/>
                </a:moveTo>
                <a:lnTo>
                  <a:pt x="4452232" y="411407"/>
                </a:lnTo>
                <a:lnTo>
                  <a:pt x="3382453" y="2649950"/>
                </a:lnTo>
                <a:lnTo>
                  <a:pt x="0" y="2110471"/>
                </a:lnTo>
                <a:lnTo>
                  <a:pt x="1083012" y="0"/>
                </a:lnTo>
                <a:close/>
              </a:path>
            </a:pathLst>
          </a:custGeom>
          <a:solidFill>
            <a:srgbClr val="ffffff"/>
          </a:solidFill>
          <a:ln w="57240">
            <a:solidFill>
              <a:srgbClr val="3decf5"/>
            </a:solidFill>
            <a:miter/>
          </a:ln>
        </p:spPr>
        <p:style>
          <a:lnRef idx="0"/>
          <a:fillRef idx="0"/>
          <a:effectRef idx="0"/>
          <a:fontRef idx="minor"/>
        </p:style>
        <p:txBody>
          <a:bodyPr lIns="90000" rIns="90000" tIns="46800" bIns="46800" anchor="ctr">
            <a:noAutofit/>
          </a:bodyPr>
          <a:p>
            <a:endParaRPr b="0" lang="ru-RU" sz="1800" strike="noStrike" u="none">
              <a:solidFill>
                <a:srgbClr val="000000"/>
              </a:solidFill>
              <a:uFillTx/>
              <a:latin typeface="Calibri"/>
            </a:endParaRPr>
          </a:p>
        </p:txBody>
      </p:sp>
      <p:sp>
        <p:nvSpPr>
          <p:cNvPr id="95" name="Прямоугольник 16"/>
          <p:cNvSpPr/>
          <p:nvPr/>
        </p:nvSpPr>
        <p:spPr>
          <a:xfrm rot="20898600">
            <a:off x="622080" y="2397240"/>
            <a:ext cx="3181320" cy="2533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0000"/>
                </a:solidFill>
                <a:uFillTx/>
                <a:latin typeface="Times New Roman"/>
                <a:ea typeface="Times New Roman"/>
              </a:rPr>
              <a:t>Дескриптор:</a:t>
            </a:r>
            <a:endParaRPr b="0" lang="ru-RU" sz="20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әдеби шығарманы  қазақ әдебиеті мен әлем әдебиеті үлгілерімен салыстырады;</a:t>
            </a:r>
            <a:endParaRPr b="0" lang="ru-RU" sz="20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өзіндік көзқарасын білдіреді;</a:t>
            </a:r>
            <a:endParaRPr b="0" lang="ru-RU" sz="2000" strike="noStrike" u="none">
              <a:solidFill>
                <a:srgbClr val="000000"/>
              </a:solidFill>
              <a:uFillTx/>
              <a:latin typeface="Calibri"/>
            </a:endParaRPr>
          </a:p>
          <a:p>
            <a:pPr>
              <a:lnSpc>
                <a:spcPct val="100000"/>
              </a:lnSpc>
              <a:buClr>
                <a:srgbClr val="00206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2060"/>
                </a:solidFill>
                <a:uFillTx/>
                <a:latin typeface="Times New Roman"/>
                <a:ea typeface="Times New Roman"/>
              </a:rPr>
              <a:t>сыни мақала жазады.</a:t>
            </a:r>
            <a:endParaRPr b="0" lang="ru-RU" sz="2000" strike="noStrike" u="none">
              <a:solidFill>
                <a:srgbClr val="000000"/>
              </a:solidFill>
              <a:uFillTx/>
              <a:latin typeface="Calibri"/>
            </a:endParaRPr>
          </a:p>
        </p:txBody>
      </p:sp>
      <p:cxnSp>
        <p:nvCxnSpPr>
          <p:cNvPr id="96" name="Google Shape;78;p1"/>
          <p:cNvCxnSpPr/>
          <p:nvPr/>
        </p:nvCxnSpPr>
        <p:spPr>
          <a:xfrm>
            <a:off x="757080" y="6364080"/>
            <a:ext cx="10694160" cy="37080"/>
          </a:xfrm>
          <a:prstGeom prst="straightConnector1">
            <a:avLst/>
          </a:prstGeom>
          <a:ln w="38160">
            <a:solidFill>
              <a:srgbClr val="4472c4"/>
            </a:solidFill>
            <a:miter/>
          </a:ln>
        </p:spPr>
      </p:cxnSp>
      <p:cxnSp>
        <p:nvCxnSpPr>
          <p:cNvPr id="97" name="Google Shape;77;p1"/>
          <p:cNvCxnSpPr/>
          <p:nvPr/>
        </p:nvCxnSpPr>
        <p:spPr>
          <a:xfrm>
            <a:off x="212400" y="6621120"/>
            <a:ext cx="11729160" cy="26280"/>
          </a:xfrm>
          <a:prstGeom prst="straightConnector1">
            <a:avLst/>
          </a:prstGeom>
          <a:ln w="57240">
            <a:solidFill>
              <a:srgbClr val="33cccc"/>
            </a:solidFill>
            <a:miter/>
          </a:ln>
        </p:spPr>
      </p:cxn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5810</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Huawei</cp:lastModifiedBy>
  <cp:lastPrinted>2020-03-24T14:36:16Z</cp:lastPrinted>
  <dcterms:modified xsi:type="dcterms:W3CDTF">2024-10-29T23:48:52Z</dcterms:modified>
  <cp:revision>439</cp:revision>
  <dc:subject/>
  <dc:title>Презентация PowerPoint</dc:title>
</cp:coreProperties>
</file>