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7" r:id="rId3"/>
    <p:sldId id="262" r:id="rId4"/>
    <p:sldId id="319" r:id="rId6"/>
    <p:sldId id="303" r:id="rId7"/>
    <p:sldId id="304" r:id="rId8"/>
    <p:sldId id="264" r:id="rId9"/>
    <p:sldId id="272" r:id="rId10"/>
    <p:sldId id="258" r:id="rId11"/>
    <p:sldId id="307" r:id="rId12"/>
    <p:sldId id="260" r:id="rId13"/>
    <p:sldId id="308" r:id="rId14"/>
    <p:sldId id="315" r:id="rId15"/>
    <p:sldId id="266" r:id="rId16"/>
    <p:sldId id="298"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D652B2-8C6E-419B-8E93-813F678ADC08}" type="datetimeFigureOut">
              <a:rPr lang="ru-RU" smtClean="0"/>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6DC3D-C717-495C-B489-C044A339A551}" type="slidenum">
              <a:rPr lang="ru-RU" smtClean="0"/>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мещающий образ слайда 1"/>
          <p:cNvSpPr/>
          <p:nvPr>
            <p:ph type="sldImg" idx="2"/>
          </p:nvPr>
        </p:nvSpPr>
        <p:spPr/>
      </p:sp>
      <p:sp>
        <p:nvSpPr>
          <p:cNvPr id="3" name="Замещающий текст 2"/>
          <p:cNvSpPr/>
          <p:nvPr>
            <p:ph type="body" idx="3"/>
          </p:nvPr>
        </p:nvSpPr>
        <p:spPr/>
        <p:txBody>
          <a:bodyPr/>
          <a:p>
            <a:endParaRPr lang="ru-RU"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endParaRPr lang="ru-RU"/>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panose="020B0604020202020204"/>
              </a:rPr>
              <a:t>”</a:t>
            </a:r>
            <a:endParaRPr lang="en-US" dirty="0">
              <a:solidFill>
                <a:schemeClr val="accent1">
                  <a:lumMod val="60000"/>
                  <a:lumOff val="40000"/>
                </a:schemeClr>
              </a:solidFill>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endParaRPr lang="ru-RU"/>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panose="020B0604020202020204"/>
              </a:rPr>
              <a:t>”</a:t>
            </a:r>
            <a:endParaRPr lang="en-US" sz="8000" baseline="0" dirty="0">
              <a:ln w="3175" cmpd="sng">
                <a:noFill/>
              </a:ln>
              <a:solidFill>
                <a:schemeClr val="accent1">
                  <a:lumMod val="60000"/>
                  <a:lumOff val="40000"/>
                </a:schemeClr>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endParaRPr lang="ru-RU"/>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Date Placeholder 3"/>
          <p:cNvSpPr>
            <a:spLocks noGrp="1"/>
          </p:cNvSpPr>
          <p:nvPr>
            <p:ph type="dt" sz="half" idx="10"/>
          </p:nvPr>
        </p:nvSpPr>
        <p:spPr/>
        <p:txBody>
          <a:bodyPr/>
          <a:lstStyle/>
          <a:p>
            <a:fld id="{EA20FA9B-C404-482F-BEEB-8769978417A1}"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Date Placeholder 4"/>
          <p:cNvSpPr>
            <a:spLocks noGrp="1"/>
          </p:cNvSpPr>
          <p:nvPr>
            <p:ph type="dt" sz="half" idx="10"/>
          </p:nvPr>
        </p:nvSpPr>
        <p:spPr/>
        <p:txBody>
          <a:bodyPr/>
          <a:lstStyle/>
          <a:p>
            <a:fld id="{EA20FA9B-C404-482F-BEEB-8769978417A1}"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7" name="Date Placeholder 6"/>
          <p:cNvSpPr>
            <a:spLocks noGrp="1"/>
          </p:cNvSpPr>
          <p:nvPr>
            <p:ph type="dt" sz="half" idx="10"/>
          </p:nvPr>
        </p:nvSpPr>
        <p:spPr/>
        <p:txBody>
          <a:bodyPr/>
          <a:lstStyle/>
          <a:p>
            <a:fld id="{EA20FA9B-C404-482F-BEEB-8769978417A1}"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A20FA9B-C404-482F-BEEB-8769978417A1}"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20FA9B-C404-482F-BEEB-8769978417A1}"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200" indent="0">
              <a:buNone/>
              <a:defRPr sz="1400"/>
            </a:lvl2pPr>
            <a:lvl3pPr marL="914400" indent="0">
              <a:buNone/>
              <a:defRPr sz="1200"/>
            </a:lvl3pPr>
            <a:lvl4pPr marL="1370965" indent="0">
              <a:buNone/>
              <a:defRPr sz="1000"/>
            </a:lvl4pPr>
            <a:lvl5pPr marL="1828165" indent="0">
              <a:buNone/>
              <a:defRPr sz="1000"/>
            </a:lvl5pPr>
            <a:lvl6pPr marL="2285365" indent="0">
              <a:buNone/>
              <a:defRPr sz="1000"/>
            </a:lvl6pPr>
            <a:lvl7pPr marL="2742565" indent="0">
              <a:buNone/>
              <a:defRPr sz="1000"/>
            </a:lvl7pPr>
            <a:lvl8pPr marL="3199130" indent="0">
              <a:buNone/>
              <a:defRPr sz="1000"/>
            </a:lvl8pPr>
            <a:lvl9pPr marL="3656330" indent="0">
              <a:buNone/>
              <a:defRPr sz="1000"/>
            </a:lvl9pPr>
          </a:lstStyle>
          <a:p>
            <a:pPr lvl="0"/>
            <a:r>
              <a:rPr lang="ru-RU"/>
              <a:t>Образец текста</a:t>
            </a:r>
            <a:endParaRPr lang="ru-RU"/>
          </a:p>
        </p:txBody>
      </p:sp>
      <p:sp>
        <p:nvSpPr>
          <p:cNvPr id="5" name="Date Placeholder 4"/>
          <p:cNvSpPr>
            <a:spLocks noGrp="1"/>
          </p:cNvSpPr>
          <p:nvPr>
            <p:ph type="dt" sz="half" idx="10"/>
          </p:nvPr>
        </p:nvSpPr>
        <p:spPr/>
        <p:txBody>
          <a:bodyPr/>
          <a:lstStyle/>
          <a:p>
            <a:fld id="{EA20FA9B-C404-482F-BEEB-8769978417A1}"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5" name="Date Placeholder 4"/>
          <p:cNvSpPr>
            <a:spLocks noGrp="1"/>
          </p:cNvSpPr>
          <p:nvPr>
            <p:ph type="dt" sz="half" idx="10"/>
          </p:nvPr>
        </p:nvSpPr>
        <p:spPr/>
        <p:txBody>
          <a:bodyPr/>
          <a:lstStyle/>
          <a:p>
            <a:fld id="{EA20FA9B-C404-482F-BEEB-8769978417A1}"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9C7C024-6DF1-4479-8045-57D4482EA91A}"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A20FA9B-C404-482F-BEEB-8769978417A1}" type="datetimeFigureOut">
              <a:rPr lang="ru-RU" smtClean="0"/>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9C7C024-6DF1-4479-8045-57D4482EA91A}"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p:cNvGraphicFramePr>
            <a:graphicFrameLocks noGrp="1"/>
          </p:cNvGraphicFramePr>
          <p:nvPr/>
        </p:nvGraphicFramePr>
        <p:xfrm>
          <a:off x="597729" y="944980"/>
          <a:ext cx="8549998" cy="3330258"/>
        </p:xfrm>
        <a:graphic>
          <a:graphicData uri="http://schemas.openxmlformats.org/drawingml/2006/table">
            <a:tbl>
              <a:tblPr firstRow="1" firstCol="1" bandRow="1">
                <a:tableStyleId>{5C22544A-7EE6-4342-B048-85BDC9FD1C3A}</a:tableStyleId>
              </a:tblPr>
              <a:tblGrid>
                <a:gridCol w="8549998"/>
              </a:tblGrid>
              <a:tr h="1513772">
                <a:tc>
                  <a:txBody>
                    <a:bodyPr/>
                    <a:lstStyle/>
                    <a:p>
                      <a:r>
                        <a:rPr lang="en-US" sz="1800" b="1" kern="1200" dirty="0">
                          <a:solidFill>
                            <a:schemeClr val="lt1"/>
                          </a:solidFill>
                          <a:effectLst/>
                          <a:latin typeface="+mn-lt"/>
                          <a:ea typeface="+mn-ea"/>
                          <a:cs typeface="+mn-cs"/>
                        </a:rPr>
                        <a:t>Қазақстандағы  </a:t>
                      </a:r>
                      <a:r>
                        <a:rPr lang="en-US" sz="2000" b="1" kern="1200" dirty="0" err="1">
                          <a:solidFill>
                            <a:schemeClr val="lt1"/>
                          </a:solidFill>
                          <a:effectLst/>
                          <a:latin typeface="+mn-lt"/>
                          <a:ea typeface="+mn-ea"/>
                          <a:cs typeface="+mn-cs"/>
                        </a:rPr>
                        <a:t>көрікт</a:t>
                      </a:r>
                      <a:r>
                        <a:rPr lang="en-US" sz="2000" b="1" kern="1200" dirty="0">
                          <a:solidFill>
                            <a:schemeClr val="lt1"/>
                          </a:solidFill>
                          <a:effectLst/>
                          <a:latin typeface="+mn-lt"/>
                          <a:ea typeface="+mn-ea"/>
                          <a:cs typeface="+mn-cs"/>
                        </a:rPr>
                        <a:t>       </a:t>
                      </a:r>
                      <a:r>
                        <a:rPr lang="en-US" sz="2000" b="1" kern="1200" dirty="0">
                          <a:solidFill>
                            <a:srgbClr val="0070C0"/>
                          </a:solidFill>
                          <a:effectLst/>
                          <a:latin typeface="+mn-lt"/>
                          <a:ea typeface="+mn-ea"/>
                          <a:cs typeface="+mn-cs"/>
                        </a:rPr>
                        <a:t> </a:t>
                      </a:r>
                      <a:r>
                        <a:rPr lang="en-US" sz="2000" i="0" dirty="0">
                          <a:solidFill>
                            <a:srgbClr val="0070C0"/>
                          </a:solidFill>
                          <a:effectLst/>
                          <a:latin typeface="Times New Roman" panose="02020603050405020304" pitchFamily="18" charset="0"/>
                          <a:cs typeface="Times New Roman" panose="02020603050405020304" pitchFamily="18" charset="0"/>
                        </a:rPr>
                        <a:t>І</a:t>
                      </a:r>
                      <a:r>
                        <a:rPr lang="en-US" altLang="en-US" sz="2000" i="0" dirty="0">
                          <a:solidFill>
                            <a:srgbClr val="0070C0"/>
                          </a:solidFill>
                          <a:effectLst/>
                          <a:latin typeface="Times New Roman" panose="02020603050405020304" pitchFamily="18" charset="0"/>
                          <a:cs typeface="Times New Roman" panose="02020603050405020304" pitchFamily="18" charset="0"/>
                        </a:rPr>
                        <a:t>І</a:t>
                      </a:r>
                      <a:r>
                        <a:rPr lang="en-US" sz="2000" i="0" dirty="0">
                          <a:solidFill>
                            <a:srgbClr val="0070C0"/>
                          </a:solidFill>
                          <a:effectLst/>
                          <a:latin typeface="Times New Roman" panose="02020603050405020304" pitchFamily="18" charset="0"/>
                          <a:cs typeface="Times New Roman" panose="02020603050405020304" pitchFamily="18" charset="0"/>
                        </a:rPr>
                        <a:t> БӨЛІМ</a:t>
                      </a:r>
                      <a:endParaRPr lang="en-US" sz="2000" i="0" dirty="0">
                        <a:solidFill>
                          <a:srgbClr val="0070C0"/>
                        </a:solidFill>
                        <a:effectLst/>
                        <a:latin typeface="Times New Roman" panose="02020603050405020304" pitchFamily="18" charset="0"/>
                        <a:cs typeface="Times New Roman" panose="02020603050405020304" pitchFamily="18" charset="0"/>
                      </a:endParaRPr>
                    </a:p>
                    <a:p>
                      <a:endParaRPr lang="en-US" sz="2400" b="1" kern="1200" dirty="0">
                        <a:solidFill>
                          <a:srgbClr val="0070C0"/>
                        </a:solidFill>
                        <a:effectLst/>
                        <a:latin typeface="+mn-lt"/>
                        <a:ea typeface="+mn-ea"/>
                        <a:cs typeface="+mn-cs"/>
                      </a:endParaRPr>
                    </a:p>
                    <a:p>
                      <a:pPr algn="ctr"/>
                      <a:r>
                        <a:rPr lang="en-US" altLang="en-US" sz="2400" i="1" dirty="0">
                          <a:solidFill>
                            <a:srgbClr val="002060"/>
                          </a:solidFill>
                          <a:effectLst/>
                          <a:latin typeface="Times New Roman" panose="02020603050405020304" pitchFamily="18" charset="0"/>
                          <a:cs typeface="Times New Roman" panose="02020603050405020304" pitchFamily="18" charset="0"/>
                        </a:rPr>
                        <a:t>Тарихи шындық пен көркемдік шешім</a:t>
                      </a:r>
                      <a:r>
                        <a:rPr lang="en-US" sz="2400" i="1" dirty="0">
                          <a:solidFill>
                            <a:srgbClr val="002060"/>
                          </a:solidFill>
                          <a:effectLst/>
                          <a:latin typeface="Times New Roman" panose="02020603050405020304" pitchFamily="18" charset="0"/>
                          <a:cs typeface="Times New Roman" panose="02020603050405020304" pitchFamily="18" charset="0"/>
                        </a:rPr>
                        <a:t> </a:t>
                      </a:r>
                      <a:endParaRPr lang="en-US" sz="2400" i="1" dirty="0">
                        <a:solidFill>
                          <a:srgbClr val="002060"/>
                        </a:solidFill>
                        <a:effectLst/>
                        <a:latin typeface="Times New Roman" panose="02020603050405020304" pitchFamily="18" charset="0"/>
                        <a:cs typeface="Times New Roman" panose="02020603050405020304" pitchFamily="18" charset="0"/>
                      </a:endParaRPr>
                    </a:p>
                    <a:p>
                      <a:r>
                        <a:rPr lang="en-US" sz="1800" b="1" kern="1200" dirty="0">
                          <a:solidFill>
                            <a:schemeClr val="lt1"/>
                          </a:solidFill>
                          <a:effectLst/>
                          <a:latin typeface="+mn-lt"/>
                          <a:ea typeface="+mn-ea"/>
                          <a:cs typeface="+mn-cs"/>
                        </a:rPr>
                        <a:t> жерлер.</a:t>
                      </a:r>
                      <a:r>
                        <a:rPr lang="en-US" sz="2800" b="1" kern="1200" dirty="0">
                          <a:solidFill>
                            <a:schemeClr val="lt1"/>
                          </a:solidFill>
                          <a:effectLst/>
                          <a:latin typeface="Times New Roman" panose="02020603050405020304" pitchFamily="18" charset="0"/>
                          <a:ea typeface="+mn-ea"/>
                          <a:cs typeface="Times New Roman" panose="02020603050405020304" pitchFamily="18" charset="0"/>
                        </a:rPr>
                        <a:t>C</a:t>
                      </a:r>
                      <a:r>
                        <a:rPr lang="en-US" sz="2800" b="1" kern="1200" dirty="0">
                          <a:solidFill>
                            <a:schemeClr val="lt1"/>
                          </a:solidFill>
                          <a:effectLst/>
                          <a:latin typeface="Times New Roman" panose="02020603050405020304" pitchFamily="18" charset="0"/>
                          <a:ea typeface="+mn-ea"/>
                          <a:cs typeface="Times New Roman" panose="02020603050405020304" pitchFamily="18" charset="0"/>
                        </a:rPr>
                        <a:t> </a:t>
                      </a:r>
                      <a:r>
                        <a:rPr lang="en-US" sz="2800" b="1" kern="1200" dirty="0" err="1">
                          <a:solidFill>
                            <a:schemeClr val="lt1"/>
                          </a:solidFill>
                          <a:effectLst/>
                          <a:latin typeface="Times New Roman" panose="02020603050405020304" pitchFamily="18" charset="0"/>
                          <a:ea typeface="+mn-ea"/>
                          <a:cs typeface="Times New Roman" panose="02020603050405020304" pitchFamily="18" charset="0"/>
                        </a:rPr>
                        <a:t>сұл</a:t>
                      </a:r>
                      <a:r>
                        <a:rPr lang="en-US" sz="2800" b="1" kern="1200" dirty="0">
                          <a:solidFill>
                            <a:schemeClr val="lt1"/>
                          </a:solidFill>
                          <a:effectLst/>
                          <a:latin typeface="Times New Roman" panose="02020603050405020304" pitchFamily="18" charset="0"/>
                          <a:ea typeface="+mn-ea"/>
                          <a:cs typeface="Times New Roman" panose="02020603050405020304" pitchFamily="18" charset="0"/>
                        </a:rPr>
                        <a:t>      </a:t>
                      </a:r>
                      <a:endParaRPr lang="en-US" sz="2800" b="1" kern="1200" dirty="0">
                        <a:solidFill>
                          <a:schemeClr val="lt1"/>
                        </a:solidFill>
                        <a:effectLst/>
                        <a:latin typeface="Times New Roman" panose="02020603050405020304" pitchFamily="18" charset="0"/>
                        <a:ea typeface="+mn-ea"/>
                        <a:cs typeface="Times New Roman" panose="02020603050405020304" pitchFamily="18" charset="0"/>
                      </a:endParaRPr>
                    </a:p>
                    <a:p>
                      <a:r>
                        <a:rPr lang="en-US" sz="2800" b="1" i="0" kern="1200" dirty="0">
                          <a:solidFill>
                            <a:schemeClr val="lt1"/>
                          </a:solidFill>
                          <a:effectLst/>
                          <a:latin typeface="Times New Roman" panose="02020603050405020304" pitchFamily="18" charset="0"/>
                          <a:ea typeface="+mn-ea"/>
                          <a:cs typeface="Times New Roman" panose="02020603050405020304" pitchFamily="18" charset="0"/>
                        </a:rPr>
                        <a:t>                           </a:t>
                      </a:r>
                      <a:endParaRPr lang="en-US" sz="2800" b="1" i="0" kern="1200" dirty="0">
                        <a:solidFill>
                          <a:schemeClr val="lt1"/>
                        </a:solidFill>
                        <a:effectLst/>
                        <a:latin typeface="Times New Roman" panose="02020603050405020304" pitchFamily="18" charset="0"/>
                        <a:ea typeface="+mn-ea"/>
                        <a:cs typeface="Times New Roman" panose="02020603050405020304" pitchFamily="18" charset="0"/>
                      </a:endParaRPr>
                    </a:p>
                    <a:p>
                      <a:r>
                        <a:rPr lang="en-US" sz="2800" b="1" i="0" kern="1200" dirty="0">
                          <a:solidFill>
                            <a:schemeClr val="lt1"/>
                          </a:solidFill>
                          <a:effectLst/>
                          <a:latin typeface="Times New Roman" panose="02020603050405020304" pitchFamily="18" charset="0"/>
                          <a:ea typeface="+mn-ea"/>
                          <a:cs typeface="Times New Roman" panose="02020603050405020304" pitchFamily="18" charset="0"/>
                        </a:rPr>
                        <a:t>                          </a:t>
                      </a:r>
                      <a:r>
                        <a:rPr lang="en-US" sz="2400" b="1" i="0" dirty="0">
                          <a:solidFill>
                            <a:srgbClr val="0070C0"/>
                          </a:solidFill>
                          <a:effectLst/>
                          <a:latin typeface="Times New Roman" panose="02020603050405020304" pitchFamily="18" charset="0"/>
                          <a:cs typeface="Times New Roman" panose="02020603050405020304" pitchFamily="18" charset="0"/>
                        </a:rPr>
                        <a:t>Сабақтың тақырыбы:</a:t>
                      </a:r>
                      <a:endParaRPr lang="ru-RU" sz="2400" b="1" i="0" dirty="0">
                        <a:solidFill>
                          <a:srgbClr val="0070C0"/>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en-US" altLang="en-US" sz="2400" dirty="0">
                          <a:solidFill>
                            <a:srgbClr val="002060"/>
                          </a:solidFill>
                          <a:effectLst/>
                          <a:latin typeface="Times New Roman" panose="02020603050405020304" pitchFamily="18" charset="0"/>
                          <a:cs typeface="Times New Roman" panose="02020603050405020304" pitchFamily="18" charset="0"/>
                        </a:rPr>
                        <a:t>Шоқан </a:t>
                      </a:r>
                      <a:r>
                        <a:rPr lang="en-US" altLang="en-US" sz="2400" dirty="0">
                          <a:solidFill>
                            <a:srgbClr val="002060"/>
                          </a:solidFill>
                          <a:effectLst/>
                          <a:latin typeface="Times New Roman" panose="02020603050405020304" pitchFamily="18" charset="0"/>
                          <a:cs typeface="Times New Roman" panose="02020603050405020304" pitchFamily="18" charset="0"/>
                        </a:rPr>
                        <a:t>Уәлихановтың </a:t>
                      </a:r>
                      <a:r>
                        <a:rPr lang="en-US" altLang="en-US" sz="2400" dirty="0">
                          <a:solidFill>
                            <a:srgbClr val="002060"/>
                          </a:solidFill>
                          <a:effectLst/>
                          <a:latin typeface="Times New Roman" panose="02020603050405020304" pitchFamily="18" charset="0"/>
                          <a:cs typeface="Times New Roman" panose="02020603050405020304" pitchFamily="18" charset="0"/>
                        </a:rPr>
                        <a:t> </a:t>
                      </a:r>
                      <a:endParaRPr lang="en-US" altLang="en-US" sz="2400" dirty="0">
                        <a:solidFill>
                          <a:srgbClr val="002060"/>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en-US" altLang="en-US" sz="2400" dirty="0">
                          <a:solidFill>
                            <a:srgbClr val="002060"/>
                          </a:solidFill>
                          <a:effectLst/>
                          <a:latin typeface="Times New Roman" panose="02020603050405020304" pitchFamily="18" charset="0"/>
                          <a:cs typeface="Times New Roman" panose="02020603050405020304" pitchFamily="18" charset="0"/>
                        </a:rPr>
                        <a:t>“Ыстықкөл күнделігі” атты </a:t>
                      </a:r>
                      <a:r>
                        <a:rPr lang="en-US" altLang="en-US" sz="2400" dirty="0">
                          <a:solidFill>
                            <a:srgbClr val="002060"/>
                          </a:solidFill>
                          <a:effectLst/>
                          <a:latin typeface="Times New Roman" panose="02020603050405020304" pitchFamily="18" charset="0"/>
                          <a:cs typeface="Times New Roman" panose="02020603050405020304" pitchFamily="18" charset="0"/>
                        </a:rPr>
                        <a:t>зерттеу </a:t>
                      </a:r>
                      <a:r>
                        <a:rPr lang="en-US" altLang="en-US" sz="2400" dirty="0">
                          <a:solidFill>
                            <a:srgbClr val="002060"/>
                          </a:solidFill>
                          <a:effectLst/>
                          <a:latin typeface="Times New Roman" panose="02020603050405020304" pitchFamily="18" charset="0"/>
                          <a:cs typeface="Times New Roman" panose="02020603050405020304" pitchFamily="18" charset="0"/>
                        </a:rPr>
                        <a:t>еңбегі.</a:t>
                      </a:r>
                      <a:endParaRPr lang="en-US" sz="2400" i="1" dirty="0">
                        <a:solidFill>
                          <a:srgbClr val="002060"/>
                        </a:solidFill>
                        <a:effectLst/>
                        <a:latin typeface="Times New Roman" panose="02020603050405020304" pitchFamily="18" charset="0"/>
                        <a:cs typeface="Times New Roman" panose="02020603050405020304" pitchFamily="18" charset="0"/>
                      </a:endParaRPr>
                    </a:p>
                    <a:p>
                      <a:pPr>
                        <a:lnSpc>
                          <a:spcPts val="1300"/>
                        </a:lnSpc>
                        <a:spcAft>
                          <a:spcPts val="0"/>
                        </a:spcAft>
                      </a:pPr>
                      <a:endParaRPr lang="ru-RU" sz="10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4093" marR="64093" marT="0" marB="0">
                    <a:solidFill>
                      <a:schemeClr val="bg1"/>
                    </a:solidFill>
                  </a:tcPr>
                </a:tc>
              </a:tr>
            </a:tbl>
          </a:graphicData>
        </a:graphic>
      </p:graphicFrame>
      <p:sp>
        <p:nvSpPr>
          <p:cNvPr id="2" name="TextBox 1"/>
          <p:cNvSpPr txBox="1"/>
          <p:nvPr/>
        </p:nvSpPr>
        <p:spPr>
          <a:xfrm>
            <a:off x="7951470" y="5486400"/>
            <a:ext cx="2014855" cy="706755"/>
          </a:xfrm>
          <a:prstGeom prst="rect">
            <a:avLst/>
          </a:prstGeom>
          <a:noFill/>
        </p:spPr>
        <p:txBody>
          <a:bodyPr wrap="square" rtlCol="0">
            <a:spAutoFit/>
          </a:bodyPr>
          <a:lstStyle/>
          <a:p>
            <a:r>
              <a:rPr lang="en-US" sz="2000" b="1" dirty="0">
                <a:solidFill>
                  <a:srgbClr val="0070C0"/>
                </a:solidFill>
                <a:latin typeface="Times New Roman" panose="02020603050405020304" pitchFamily="18" charset="0"/>
                <a:cs typeface="Times New Roman" panose="02020603050405020304" pitchFamily="18" charset="0"/>
              </a:rPr>
              <a:t>Қазақ </a:t>
            </a:r>
            <a:r>
              <a:rPr lang="en-US" altLang="en-US" sz="2000" b="1" dirty="0">
                <a:solidFill>
                  <a:srgbClr val="0070C0"/>
                </a:solidFill>
                <a:latin typeface="Times New Roman" panose="02020603050405020304" pitchFamily="18" charset="0"/>
                <a:cs typeface="Times New Roman" panose="02020603050405020304" pitchFamily="18" charset="0"/>
              </a:rPr>
              <a:t>әдебиеті</a:t>
            </a:r>
            <a:r>
              <a:rPr lang="en-US" sz="2000" b="1" dirty="0">
                <a:solidFill>
                  <a:srgbClr val="0070C0"/>
                </a:solidFill>
                <a:latin typeface="Times New Roman" panose="02020603050405020304" pitchFamily="18" charset="0"/>
                <a:cs typeface="Times New Roman" panose="02020603050405020304" pitchFamily="18" charset="0"/>
              </a:rPr>
              <a:t> </a:t>
            </a:r>
            <a:endParaRPr lang="en-US" sz="2000" b="1" dirty="0">
              <a:solidFill>
                <a:srgbClr val="0070C0"/>
              </a:solidFill>
              <a:latin typeface="Times New Roman" panose="02020603050405020304" pitchFamily="18" charset="0"/>
              <a:cs typeface="Times New Roman" panose="02020603050405020304" pitchFamily="18" charset="0"/>
            </a:endParaRPr>
          </a:p>
          <a:p>
            <a:r>
              <a:rPr lang="en-US" altLang="en-US" sz="2000" b="1" dirty="0">
                <a:solidFill>
                  <a:srgbClr val="0070C0"/>
                </a:solidFill>
                <a:latin typeface="Times New Roman" panose="02020603050405020304" pitchFamily="18" charset="0"/>
                <a:cs typeface="Times New Roman" panose="02020603050405020304" pitchFamily="18" charset="0"/>
              </a:rPr>
              <a:t>9</a:t>
            </a:r>
            <a:r>
              <a:rPr lang="en-US" sz="2000" b="1" dirty="0">
                <a:solidFill>
                  <a:srgbClr val="0070C0"/>
                </a:solidFill>
                <a:latin typeface="Times New Roman" panose="02020603050405020304" pitchFamily="18" charset="0"/>
                <a:cs typeface="Times New Roman" panose="02020603050405020304" pitchFamily="18" charset="0"/>
              </a:rPr>
              <a:t>-</a:t>
            </a:r>
            <a:r>
              <a:rPr lang="ru-RU" sz="2000" b="1" dirty="0" err="1">
                <a:solidFill>
                  <a:srgbClr val="0070C0"/>
                </a:solidFill>
                <a:latin typeface="Times New Roman" panose="02020603050405020304" pitchFamily="18" charset="0"/>
                <a:cs typeface="Times New Roman" panose="02020603050405020304" pitchFamily="18" charset="0"/>
              </a:rPr>
              <a:t>сынып</a:t>
            </a:r>
            <a:endParaRPr lang="ru-RU" sz="2000" b="1" dirty="0">
              <a:solidFill>
                <a:srgbClr val="0070C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446530" y="135255"/>
            <a:ext cx="8565515" cy="1906905"/>
          </a:xfrm>
          <a:prstGeom prst="rect">
            <a:avLst/>
          </a:prstGeom>
          <a:noFill/>
        </p:spPr>
        <p:txBody>
          <a:bodyPr wrap="square" rtlCol="0">
            <a:spAutoFit/>
          </a:bodyPr>
          <a:lstStyle/>
          <a:p>
            <a:r>
              <a:rPr lang="en-US" altLang="en-US" sz="2000" b="1" dirty="0">
                <a:solidFill>
                  <a:schemeClr val="tx1"/>
                </a:solidFill>
                <a:latin typeface="Times New Roman" panose="02020603050405020304" pitchFamily="18" charset="0"/>
                <a:cs typeface="Times New Roman" panose="02020603050405020304" pitchFamily="18" charset="0"/>
              </a:rPr>
              <a:t>2-тапсырма.</a:t>
            </a:r>
            <a:endParaRPr lang="en-US" altLang="ru-RU" sz="2000" b="1" dirty="0">
              <a:solidFill>
                <a:schemeClr val="tx1"/>
              </a:solidFill>
              <a:latin typeface="Times New Roman" panose="02020603050405020304" pitchFamily="18" charset="0"/>
              <a:cs typeface="Times New Roman" panose="02020603050405020304" pitchFamily="18" charset="0"/>
            </a:endParaRPr>
          </a:p>
          <a:p>
            <a:r>
              <a:rPr lang="en-US" altLang="ru-RU" sz="2000" b="1" dirty="0">
                <a:solidFill>
                  <a:schemeClr val="tx1"/>
                </a:solidFill>
                <a:latin typeface="Times New Roman" panose="02020603050405020304" pitchFamily="18" charset="0"/>
                <a:cs typeface="Times New Roman" panose="02020603050405020304" pitchFamily="18" charset="0"/>
              </a:rPr>
              <a:t>С</a:t>
            </a:r>
            <a:r>
              <a:rPr lang="en-US" altLang="en-US" sz="2000" b="1" dirty="0">
                <a:solidFill>
                  <a:schemeClr val="tx1"/>
                </a:solidFill>
                <a:latin typeface="Times New Roman" panose="02020603050405020304" pitchFamily="18" charset="0"/>
                <a:cs typeface="Times New Roman" panose="02020603050405020304" pitchFamily="18" charset="0"/>
              </a:rPr>
              <a:t>алыстыру</a:t>
            </a:r>
            <a:r>
              <a:rPr lang="en-US" altLang="ru-RU" sz="2000" b="1" dirty="0">
                <a:solidFill>
                  <a:schemeClr val="tx1"/>
                </a:solidFill>
                <a:latin typeface="Times New Roman" panose="02020603050405020304" pitchFamily="18" charset="0"/>
                <a:cs typeface="Times New Roman" panose="02020603050405020304" pitchFamily="18" charset="0"/>
              </a:rPr>
              <a:t> кестесі</a:t>
            </a:r>
            <a:r>
              <a:rPr lang="ru-RU" sz="2000" b="1" dirty="0">
                <a:solidFill>
                  <a:schemeClr val="tx1"/>
                </a:solidFill>
                <a:latin typeface="Times New Roman" panose="02020603050405020304" pitchFamily="18" charset="0"/>
                <a:cs typeface="Times New Roman" panose="02020603050405020304" pitchFamily="18" charset="0"/>
              </a:rPr>
              <a:t>  </a:t>
            </a:r>
            <a:endParaRPr lang="ru-RU" sz="2000" b="1" dirty="0">
              <a:solidFill>
                <a:schemeClr val="tx1"/>
              </a:solidFill>
              <a:latin typeface="Times New Roman" panose="02020603050405020304" pitchFamily="18" charset="0"/>
              <a:cs typeface="Times New Roman" panose="02020603050405020304" pitchFamily="18" charset="0"/>
            </a:endParaRPr>
          </a:p>
          <a:p>
            <a:endParaRPr lang="ru-RU" sz="2000" b="1" dirty="0">
              <a:solidFill>
                <a:srgbClr val="002060"/>
              </a:solidFill>
              <a:latin typeface="Times New Roman" panose="02020603050405020304" pitchFamily="18" charset="0"/>
              <a:cs typeface="Times New Roman" panose="02020603050405020304" pitchFamily="18" charset="0"/>
            </a:endParaRPr>
          </a:p>
          <a:p>
            <a:r>
              <a:rPr lang="en-US" altLang="ru-RU" sz="2000" dirty="0">
                <a:solidFill>
                  <a:srgbClr val="0070C0"/>
                </a:solidFill>
                <a:latin typeface="Times New Roman" panose="02020603050405020304" pitchFamily="18" charset="0"/>
                <a:cs typeface="Times New Roman" panose="02020603050405020304" pitchFamily="18" charset="0"/>
              </a:rPr>
              <a:t>Дескриптор:</a:t>
            </a:r>
            <a:endParaRPr lang="en-US" altLang="ru-RU" sz="2000" dirty="0">
              <a:solidFill>
                <a:srgbClr val="0070C0"/>
              </a:solidFill>
              <a:latin typeface="Times New Roman" panose="02020603050405020304" pitchFamily="18" charset="0"/>
              <a:cs typeface="Times New Roman" panose="02020603050405020304" pitchFamily="18" charset="0"/>
            </a:endParaRPr>
          </a:p>
          <a:p>
            <a:r>
              <a:rPr lang="en-US" altLang="ru-RU" sz="2000" dirty="0">
                <a:solidFill>
                  <a:srgbClr val="0070C0"/>
                </a:solidFill>
                <a:latin typeface="Times New Roman" panose="02020603050405020304" pitchFamily="18" charset="0"/>
                <a:cs typeface="Times New Roman" panose="02020603050405020304" pitchFamily="18" charset="0"/>
              </a:rPr>
              <a:t>- </a:t>
            </a:r>
            <a:r>
              <a:rPr lang="ru-RU" sz="2000" dirty="0">
                <a:solidFill>
                  <a:srgbClr val="0070C0"/>
                </a:solidFill>
                <a:latin typeface="Times New Roman" panose="02020603050405020304" pitchFamily="18" charset="0"/>
                <a:cs typeface="Times New Roman" panose="02020603050405020304" pitchFamily="18" charset="0"/>
              </a:rPr>
              <a:t> </a:t>
            </a:r>
            <a:r>
              <a:rPr lang="ru-RU" dirty="0">
                <a:solidFill>
                  <a:srgbClr val="0070C0"/>
                </a:solidFill>
                <a:latin typeface="Times New Roman" panose="02020603050405020304" pitchFamily="18" charset="0"/>
                <a:cs typeface="Times New Roman" panose="02020603050405020304" pitchFamily="18" charset="0"/>
              </a:rPr>
              <a:t>  </a:t>
            </a:r>
            <a:r>
              <a:rPr lang="en-US" altLang="ru-RU" dirty="0">
                <a:solidFill>
                  <a:srgbClr val="0070C0"/>
                </a:solidFill>
                <a:latin typeface="Times New Roman" panose="02020603050405020304" pitchFamily="18" charset="0"/>
                <a:cs typeface="Times New Roman" panose="02020603050405020304" pitchFamily="18" charset="0"/>
              </a:rPr>
              <a:t>“</a:t>
            </a:r>
            <a:r>
              <a:rPr lang="en-US" altLang="ru-RU" dirty="0">
                <a:solidFill>
                  <a:srgbClr val="0070C0"/>
                </a:solidFill>
                <a:latin typeface="Times New Roman" panose="02020603050405020304" pitchFamily="18" charset="0"/>
                <a:cs typeface="Times New Roman" panose="02020603050405020304" pitchFamily="18" charset="0"/>
              </a:rPr>
              <a:t>Манас</a:t>
            </a:r>
            <a:r>
              <a:rPr lang="en-US" altLang="en-US" dirty="0">
                <a:solidFill>
                  <a:srgbClr val="0070C0"/>
                </a:solidFill>
                <a:latin typeface="Times New Roman" panose="02020603050405020304" pitchFamily="18" charset="0"/>
                <a:cs typeface="Times New Roman" panose="02020603050405020304" pitchFamily="18" charset="0"/>
              </a:rPr>
              <a:t>”</a:t>
            </a:r>
            <a:r>
              <a:rPr lang="en-US" altLang="ru-RU" dirty="0">
                <a:solidFill>
                  <a:srgbClr val="0070C0"/>
                </a:solidFill>
                <a:latin typeface="Times New Roman" panose="02020603050405020304" pitchFamily="18" charset="0"/>
                <a:cs typeface="Times New Roman" panose="02020603050405020304" pitchFamily="18" charset="0"/>
              </a:rPr>
              <a:t> жырының </a:t>
            </a:r>
            <a:r>
              <a:rPr lang="en-US" altLang="ru-RU" dirty="0">
                <a:solidFill>
                  <a:srgbClr val="0070C0"/>
                </a:solidFill>
                <a:latin typeface="Times New Roman" panose="02020603050405020304" pitchFamily="18" charset="0"/>
                <a:cs typeface="Times New Roman" panose="02020603050405020304" pitchFamily="18" charset="0"/>
              </a:rPr>
              <a:t> мазмұнын біледі;</a:t>
            </a:r>
            <a:endParaRPr lang="en-US" altLang="ru-RU" dirty="0">
              <a:solidFill>
                <a:srgbClr val="0070C0"/>
              </a:solidFill>
              <a:latin typeface="Times New Roman" panose="02020603050405020304" pitchFamily="18" charset="0"/>
              <a:cs typeface="Times New Roman" panose="02020603050405020304" pitchFamily="18" charset="0"/>
            </a:endParaRPr>
          </a:p>
          <a:p>
            <a:r>
              <a:rPr lang="en-US" altLang="ru-RU" dirty="0">
                <a:solidFill>
                  <a:srgbClr val="0070C0"/>
                </a:solidFill>
                <a:latin typeface="Times New Roman" panose="02020603050405020304" pitchFamily="18" charset="0"/>
                <a:cs typeface="Times New Roman" panose="02020603050405020304" pitchFamily="18" charset="0"/>
              </a:rPr>
              <a:t>-    </a:t>
            </a:r>
            <a:r>
              <a:rPr lang="en-US" altLang="en-US" dirty="0">
                <a:solidFill>
                  <a:srgbClr val="0070C0"/>
                </a:solidFill>
                <a:latin typeface="Times New Roman" panose="02020603050405020304" pitchFamily="18" charset="0"/>
                <a:cs typeface="Times New Roman" panose="02020603050405020304" pitchFamily="18" charset="0"/>
              </a:rPr>
              <a:t>жырдан берілген үзінділерді салыстырады</a:t>
            </a:r>
            <a:r>
              <a:rPr lang="en-US" altLang="ru-RU" dirty="0">
                <a:solidFill>
                  <a:srgbClr val="0070C0"/>
                </a:solidFill>
                <a:latin typeface="Times New Roman" panose="02020603050405020304" pitchFamily="18" charset="0"/>
                <a:cs typeface="Times New Roman" panose="02020603050405020304" pitchFamily="18" charset="0"/>
              </a:rPr>
              <a:t>.</a:t>
            </a:r>
            <a:r>
              <a:rPr lang="ru-RU" dirty="0">
                <a:solidFill>
                  <a:srgbClr val="0070C0"/>
                </a:solidFill>
                <a:latin typeface="Times New Roman" panose="02020603050405020304" pitchFamily="18" charset="0"/>
                <a:cs typeface="Times New Roman" panose="02020603050405020304" pitchFamily="18" charset="0"/>
              </a:rPr>
              <a:t>   </a:t>
            </a:r>
            <a:r>
              <a:rPr lang="ru-RU" i="1" dirty="0">
                <a:solidFill>
                  <a:srgbClr val="0070C0"/>
                </a:solidFill>
                <a:latin typeface="Times New Roman" panose="02020603050405020304" pitchFamily="18" charset="0"/>
                <a:cs typeface="Times New Roman" panose="02020603050405020304" pitchFamily="18" charset="0"/>
              </a:rPr>
              <a:t> </a:t>
            </a:r>
            <a:r>
              <a:rPr lang="ru-RU" b="1" i="1" dirty="0">
                <a:solidFill>
                  <a:srgbClr val="0070C0"/>
                </a:solidFill>
                <a:latin typeface="Times New Roman" panose="02020603050405020304" pitchFamily="18" charset="0"/>
                <a:cs typeface="Times New Roman" panose="02020603050405020304" pitchFamily="18" charset="0"/>
              </a:rPr>
              <a:t>      </a:t>
            </a:r>
            <a:r>
              <a:rPr lang="ru-RU" b="1" i="1" dirty="0">
                <a:solidFill>
                  <a:srgbClr val="002060"/>
                </a:solidFill>
                <a:latin typeface="Times New Roman" panose="02020603050405020304" pitchFamily="18" charset="0"/>
                <a:cs typeface="Times New Roman" panose="02020603050405020304" pitchFamily="18" charset="0"/>
              </a:rPr>
              <a:t>                                         </a:t>
            </a:r>
            <a:endParaRPr lang="ru-RU"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p:nvPr/>
        </p:nvGraphicFramePr>
        <p:xfrm>
          <a:off x="1217930" y="2042160"/>
          <a:ext cx="8533765" cy="762000"/>
        </p:xfrm>
        <a:graphic>
          <a:graphicData uri="http://schemas.openxmlformats.org/drawingml/2006/table">
            <a:tbl>
              <a:tblPr firstRow="1" bandRow="1">
                <a:tableStyleId>{5C22544A-7EE6-4342-B048-85BDC9FD1C3A}</a:tableStyleId>
              </a:tblPr>
              <a:tblGrid>
                <a:gridCol w="2844165"/>
                <a:gridCol w="2844165"/>
                <a:gridCol w="2844165"/>
              </a:tblGrid>
              <a:tr h="381000">
                <a:tc>
                  <a:txBody>
                    <a:bodyPr/>
                    <a:p>
                      <a:pPr algn="ctr">
                        <a:buNone/>
                      </a:pPr>
                      <a:r>
                        <a:rPr lang="en-US" altLang="ru-RU" b="0">
                          <a:solidFill>
                            <a:srgbClr val="002060"/>
                          </a:solidFill>
                          <a:latin typeface="Times New Roman" panose="02020603050405020304" pitchFamily="18" charset="0"/>
                          <a:cs typeface="Times New Roman" panose="02020603050405020304" pitchFamily="18" charset="0"/>
                        </a:rPr>
                        <a:t>Шоқан Уәлихановтың  </a:t>
                      </a:r>
                      <a:r>
                        <a:rPr lang="en-US" altLang="en-US" b="0">
                          <a:solidFill>
                            <a:srgbClr val="002060"/>
                          </a:solidFill>
                          <a:latin typeface="Times New Roman" panose="02020603050405020304" pitchFamily="18" charset="0"/>
                          <a:cs typeface="Times New Roman" panose="02020603050405020304" pitchFamily="18" charset="0"/>
                        </a:rPr>
                        <a:t>“</a:t>
                      </a:r>
                      <a:r>
                        <a:rPr lang="en-US" altLang="ru-RU" b="0">
                          <a:solidFill>
                            <a:srgbClr val="002060"/>
                          </a:solidFill>
                          <a:latin typeface="Times New Roman" panose="02020603050405020304" pitchFamily="18" charset="0"/>
                          <a:cs typeface="Times New Roman" panose="02020603050405020304" pitchFamily="18" charset="0"/>
                        </a:rPr>
                        <a:t>Ыстықкөл күнделігі</a:t>
                      </a:r>
                      <a:r>
                        <a:rPr lang="en-US" altLang="en-US" b="0">
                          <a:solidFill>
                            <a:srgbClr val="002060"/>
                          </a:solidFill>
                          <a:latin typeface="Times New Roman" panose="02020603050405020304" pitchFamily="18" charset="0"/>
                          <a:cs typeface="Times New Roman" panose="02020603050405020304" pitchFamily="18" charset="0"/>
                        </a:rPr>
                        <a:t>”</a:t>
                      </a:r>
                      <a:r>
                        <a:rPr lang="en-US" altLang="ru-RU" b="0">
                          <a:solidFill>
                            <a:srgbClr val="002060"/>
                          </a:solidFill>
                          <a:latin typeface="Times New Roman" panose="02020603050405020304" pitchFamily="18" charset="0"/>
                          <a:cs typeface="Times New Roman" panose="02020603050405020304" pitchFamily="18" charset="0"/>
                        </a:rPr>
                        <a:t>  атты зерттеу еңбегі</a:t>
                      </a: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b="0">
                          <a:solidFill>
                            <a:srgbClr val="002060"/>
                          </a:solidFill>
                          <a:latin typeface="Times New Roman" panose="02020603050405020304" pitchFamily="18" charset="0"/>
                          <a:cs typeface="Times New Roman" panose="02020603050405020304" pitchFamily="18" charset="0"/>
                        </a:rPr>
                        <a:t>Ортақ ақпарат</a:t>
                      </a: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b="0">
                          <a:solidFill>
                            <a:srgbClr val="002060"/>
                          </a:solidFill>
                          <a:latin typeface="Times New Roman" panose="02020603050405020304" pitchFamily="18" charset="0"/>
                          <a:cs typeface="Times New Roman" panose="02020603050405020304" pitchFamily="18" charset="0"/>
                        </a:rPr>
                        <a:t>Қырғыз манасшысы Сағымбай Орозбақовтың жыры</a:t>
                      </a: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386205" y="193040"/>
            <a:ext cx="8625840" cy="1599565"/>
          </a:xfrm>
          <a:prstGeom prst="rect">
            <a:avLst/>
          </a:prstGeom>
          <a:noFill/>
        </p:spPr>
        <p:txBody>
          <a:bodyPr wrap="square" rtlCol="0">
            <a:spAutoFit/>
          </a:bodyPr>
          <a:lstStyle/>
          <a:p>
            <a:r>
              <a:rPr lang="en-US" sz="2000" b="1" dirty="0">
                <a:solidFill>
                  <a:srgbClr val="C00000"/>
                </a:solidFill>
                <a:latin typeface="Times New Roman" panose="02020603050405020304" pitchFamily="18" charset="0"/>
                <a:cs typeface="Times New Roman" panose="02020603050405020304" pitchFamily="18" charset="0"/>
              </a:rPr>
              <a:t>Өзіңді тексер!</a:t>
            </a:r>
            <a:r>
              <a:rPr lang="ru-RU" sz="2000" b="1" dirty="0">
                <a:solidFill>
                  <a:schemeClr val="tx1"/>
                </a:solidFill>
                <a:latin typeface="Times New Roman" panose="02020603050405020304" pitchFamily="18" charset="0"/>
                <a:cs typeface="Times New Roman" panose="02020603050405020304" pitchFamily="18" charset="0"/>
              </a:rPr>
              <a:t> </a:t>
            </a:r>
            <a:endParaRPr lang="ru-RU" sz="2000" b="1" dirty="0">
              <a:solidFill>
                <a:schemeClr val="tx1"/>
              </a:solidFill>
              <a:latin typeface="Times New Roman" panose="02020603050405020304" pitchFamily="18" charset="0"/>
              <a:cs typeface="Times New Roman" panose="02020603050405020304" pitchFamily="18" charset="0"/>
            </a:endParaRPr>
          </a:p>
          <a:p>
            <a:endParaRPr lang="ru-RU" sz="2000" b="1" dirty="0">
              <a:solidFill>
                <a:srgbClr val="002060"/>
              </a:solidFill>
              <a:latin typeface="Times New Roman" panose="02020603050405020304" pitchFamily="18" charset="0"/>
              <a:cs typeface="Times New Roman" panose="02020603050405020304" pitchFamily="18" charset="0"/>
            </a:endParaRPr>
          </a:p>
          <a:p>
            <a:r>
              <a:rPr lang="en-US" altLang="ru-RU" sz="2000" dirty="0">
                <a:solidFill>
                  <a:srgbClr val="0070C0"/>
                </a:solidFill>
                <a:latin typeface="Times New Roman" panose="02020603050405020304" pitchFamily="18" charset="0"/>
                <a:cs typeface="Times New Roman" panose="02020603050405020304" pitchFamily="18" charset="0"/>
              </a:rPr>
              <a:t>Дескриптор:</a:t>
            </a:r>
            <a:endParaRPr lang="en-US" altLang="ru-RU" sz="2000" dirty="0">
              <a:solidFill>
                <a:srgbClr val="0070C0"/>
              </a:solidFill>
              <a:latin typeface="Times New Roman" panose="02020603050405020304" pitchFamily="18" charset="0"/>
              <a:cs typeface="Times New Roman" panose="02020603050405020304" pitchFamily="18" charset="0"/>
            </a:endParaRPr>
          </a:p>
          <a:p>
            <a:r>
              <a:rPr lang="en-US" altLang="ru-RU" sz="2000" dirty="0">
                <a:solidFill>
                  <a:srgbClr val="0070C0"/>
                </a:solidFill>
                <a:latin typeface="Times New Roman" panose="02020603050405020304" pitchFamily="18" charset="0"/>
                <a:cs typeface="Times New Roman" panose="02020603050405020304" pitchFamily="18" charset="0"/>
              </a:rPr>
              <a:t>- </a:t>
            </a:r>
            <a:r>
              <a:rPr lang="ru-RU" sz="2000" dirty="0">
                <a:solidFill>
                  <a:srgbClr val="0070C0"/>
                </a:solidFill>
                <a:latin typeface="Times New Roman" panose="02020603050405020304" pitchFamily="18" charset="0"/>
                <a:cs typeface="Times New Roman" panose="02020603050405020304" pitchFamily="18" charset="0"/>
              </a:rPr>
              <a:t> </a:t>
            </a:r>
            <a:r>
              <a:rPr lang="ru-RU" dirty="0">
                <a:solidFill>
                  <a:srgbClr val="0070C0"/>
                </a:solidFill>
                <a:latin typeface="Times New Roman" panose="02020603050405020304" pitchFamily="18" charset="0"/>
                <a:cs typeface="Times New Roman" panose="02020603050405020304" pitchFamily="18" charset="0"/>
              </a:rPr>
              <a:t>  </a:t>
            </a:r>
            <a:r>
              <a:rPr lang="en-US" altLang="ru-RU" dirty="0">
                <a:solidFill>
                  <a:srgbClr val="0070C0"/>
                </a:solidFill>
                <a:latin typeface="Times New Roman" panose="02020603050405020304" pitchFamily="18" charset="0"/>
                <a:cs typeface="Times New Roman" panose="02020603050405020304" pitchFamily="18" charset="0"/>
              </a:rPr>
              <a:t>“</a:t>
            </a:r>
            <a:r>
              <a:rPr lang="en-US" altLang="ru-RU" dirty="0">
                <a:solidFill>
                  <a:srgbClr val="0070C0"/>
                </a:solidFill>
                <a:latin typeface="Times New Roman" panose="02020603050405020304" pitchFamily="18" charset="0"/>
                <a:cs typeface="Times New Roman" panose="02020603050405020304" pitchFamily="18" charset="0"/>
              </a:rPr>
              <a:t>Манас</a:t>
            </a:r>
            <a:r>
              <a:rPr lang="en-US" altLang="en-US" dirty="0">
                <a:solidFill>
                  <a:srgbClr val="0070C0"/>
                </a:solidFill>
                <a:latin typeface="Times New Roman" panose="02020603050405020304" pitchFamily="18" charset="0"/>
                <a:cs typeface="Times New Roman" panose="02020603050405020304" pitchFamily="18" charset="0"/>
              </a:rPr>
              <a:t>” </a:t>
            </a:r>
            <a:r>
              <a:rPr lang="en-US" altLang="ru-RU" dirty="0">
                <a:solidFill>
                  <a:srgbClr val="0070C0"/>
                </a:solidFill>
                <a:latin typeface="Times New Roman" panose="02020603050405020304" pitchFamily="18" charset="0"/>
                <a:cs typeface="Times New Roman" panose="02020603050405020304" pitchFamily="18" charset="0"/>
              </a:rPr>
              <a:t>жырының </a:t>
            </a:r>
            <a:r>
              <a:rPr lang="en-US" altLang="ru-RU" dirty="0">
                <a:solidFill>
                  <a:srgbClr val="0070C0"/>
                </a:solidFill>
                <a:latin typeface="Times New Roman" panose="02020603050405020304" pitchFamily="18" charset="0"/>
                <a:cs typeface="Times New Roman" panose="02020603050405020304" pitchFamily="18" charset="0"/>
              </a:rPr>
              <a:t> мазмұнын біледі;</a:t>
            </a:r>
            <a:endParaRPr lang="en-US" altLang="ru-RU" dirty="0">
              <a:solidFill>
                <a:srgbClr val="0070C0"/>
              </a:solidFill>
              <a:latin typeface="Times New Roman" panose="02020603050405020304" pitchFamily="18" charset="0"/>
              <a:cs typeface="Times New Roman" panose="02020603050405020304" pitchFamily="18" charset="0"/>
            </a:endParaRPr>
          </a:p>
          <a:p>
            <a:r>
              <a:rPr lang="en-US" altLang="ru-RU" dirty="0">
                <a:solidFill>
                  <a:srgbClr val="0070C0"/>
                </a:solidFill>
                <a:latin typeface="Times New Roman" panose="02020603050405020304" pitchFamily="18" charset="0"/>
                <a:cs typeface="Times New Roman" panose="02020603050405020304" pitchFamily="18" charset="0"/>
              </a:rPr>
              <a:t>-    </a:t>
            </a:r>
            <a:r>
              <a:rPr lang="en-US" altLang="en-US" dirty="0">
                <a:solidFill>
                  <a:srgbClr val="0070C0"/>
                </a:solidFill>
                <a:latin typeface="Times New Roman" panose="02020603050405020304" pitchFamily="18" charset="0"/>
                <a:cs typeface="Times New Roman" panose="02020603050405020304" pitchFamily="18" charset="0"/>
              </a:rPr>
              <a:t>жырдан берілген үзінділерді салыстырады</a:t>
            </a:r>
            <a:r>
              <a:rPr lang="en-US" altLang="ru-RU" dirty="0">
                <a:solidFill>
                  <a:srgbClr val="0070C0"/>
                </a:solidFill>
                <a:latin typeface="Times New Roman" panose="02020603050405020304" pitchFamily="18" charset="0"/>
                <a:cs typeface="Times New Roman" panose="02020603050405020304" pitchFamily="18" charset="0"/>
              </a:rPr>
              <a:t>.</a:t>
            </a:r>
            <a:r>
              <a:rPr lang="ru-RU" dirty="0">
                <a:solidFill>
                  <a:srgbClr val="0070C0"/>
                </a:solidFill>
                <a:latin typeface="Times New Roman" panose="02020603050405020304" pitchFamily="18" charset="0"/>
                <a:cs typeface="Times New Roman" panose="02020603050405020304" pitchFamily="18" charset="0"/>
              </a:rPr>
              <a:t>   </a:t>
            </a:r>
            <a:r>
              <a:rPr lang="ru-RU" i="1" dirty="0">
                <a:solidFill>
                  <a:srgbClr val="0070C0"/>
                </a:solidFill>
                <a:latin typeface="Times New Roman" panose="02020603050405020304" pitchFamily="18" charset="0"/>
                <a:cs typeface="Times New Roman" panose="02020603050405020304" pitchFamily="18" charset="0"/>
              </a:rPr>
              <a:t> </a:t>
            </a:r>
            <a:r>
              <a:rPr lang="ru-RU" b="1" i="1" dirty="0">
                <a:solidFill>
                  <a:srgbClr val="0070C0"/>
                </a:solidFill>
                <a:latin typeface="Times New Roman" panose="02020603050405020304" pitchFamily="18" charset="0"/>
                <a:cs typeface="Times New Roman" panose="02020603050405020304" pitchFamily="18" charset="0"/>
              </a:rPr>
              <a:t>      </a:t>
            </a:r>
            <a:r>
              <a:rPr lang="ru-RU" b="1" i="1" dirty="0">
                <a:solidFill>
                  <a:srgbClr val="002060"/>
                </a:solidFill>
                <a:latin typeface="Times New Roman" panose="02020603050405020304" pitchFamily="18" charset="0"/>
                <a:cs typeface="Times New Roman" panose="02020603050405020304" pitchFamily="18" charset="0"/>
              </a:rPr>
              <a:t>                                         </a:t>
            </a:r>
            <a:endParaRPr lang="ru-RU"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p:nvPr/>
        </p:nvGraphicFramePr>
        <p:xfrm>
          <a:off x="1256665" y="2011680"/>
          <a:ext cx="8533765" cy="762000"/>
        </p:xfrm>
        <a:graphic>
          <a:graphicData uri="http://schemas.openxmlformats.org/drawingml/2006/table">
            <a:tbl>
              <a:tblPr firstRow="1" bandRow="1">
                <a:tableStyleId>{5C22544A-7EE6-4342-B048-85BDC9FD1C3A}</a:tableStyleId>
              </a:tblPr>
              <a:tblGrid>
                <a:gridCol w="2844165"/>
                <a:gridCol w="2844165"/>
                <a:gridCol w="2844165"/>
              </a:tblGrid>
              <a:tr h="381000">
                <a:tc>
                  <a:txBody>
                    <a:bodyPr/>
                    <a:p>
                      <a:pPr algn="ctr">
                        <a:buNone/>
                      </a:pPr>
                      <a:r>
                        <a:rPr lang="en-US" altLang="ru-RU" b="0">
                          <a:solidFill>
                            <a:srgbClr val="002060"/>
                          </a:solidFill>
                          <a:latin typeface="Times New Roman" panose="02020603050405020304" pitchFamily="18" charset="0"/>
                          <a:cs typeface="Times New Roman" panose="02020603050405020304" pitchFamily="18" charset="0"/>
                        </a:rPr>
                        <a:t>Шоқан Уәлихановтың  </a:t>
                      </a:r>
                      <a:r>
                        <a:rPr lang="en-US" altLang="en-US" b="0">
                          <a:solidFill>
                            <a:srgbClr val="002060"/>
                          </a:solidFill>
                          <a:latin typeface="Times New Roman" panose="02020603050405020304" pitchFamily="18" charset="0"/>
                          <a:cs typeface="Times New Roman" panose="02020603050405020304" pitchFamily="18" charset="0"/>
                        </a:rPr>
                        <a:t>“</a:t>
                      </a:r>
                      <a:r>
                        <a:rPr lang="en-US" altLang="ru-RU" b="0">
                          <a:solidFill>
                            <a:srgbClr val="002060"/>
                          </a:solidFill>
                          <a:latin typeface="Times New Roman" panose="02020603050405020304" pitchFamily="18" charset="0"/>
                          <a:cs typeface="Times New Roman" panose="02020603050405020304" pitchFamily="18" charset="0"/>
                        </a:rPr>
                        <a:t>Ыстықкөл күнделігі</a:t>
                      </a:r>
                      <a:r>
                        <a:rPr lang="en-US" altLang="en-US" b="0">
                          <a:solidFill>
                            <a:srgbClr val="002060"/>
                          </a:solidFill>
                          <a:latin typeface="Times New Roman" panose="02020603050405020304" pitchFamily="18" charset="0"/>
                          <a:cs typeface="Times New Roman" panose="02020603050405020304" pitchFamily="18" charset="0"/>
                        </a:rPr>
                        <a:t>”</a:t>
                      </a:r>
                      <a:r>
                        <a:rPr lang="en-US" altLang="ru-RU" b="0">
                          <a:solidFill>
                            <a:srgbClr val="002060"/>
                          </a:solidFill>
                          <a:latin typeface="Times New Roman" panose="02020603050405020304" pitchFamily="18" charset="0"/>
                          <a:cs typeface="Times New Roman" panose="02020603050405020304" pitchFamily="18" charset="0"/>
                        </a:rPr>
                        <a:t>  атты зерттеу еңбегі</a:t>
                      </a: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b="0">
                          <a:solidFill>
                            <a:srgbClr val="002060"/>
                          </a:solidFill>
                          <a:latin typeface="Times New Roman" panose="02020603050405020304" pitchFamily="18" charset="0"/>
                          <a:cs typeface="Times New Roman" panose="02020603050405020304" pitchFamily="18" charset="0"/>
                        </a:rPr>
                        <a:t>Ортақ ақпарат</a:t>
                      </a: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b="0">
                          <a:solidFill>
                            <a:srgbClr val="002060"/>
                          </a:solidFill>
                          <a:latin typeface="Times New Roman" panose="02020603050405020304" pitchFamily="18" charset="0"/>
                          <a:cs typeface="Times New Roman" panose="02020603050405020304" pitchFamily="18" charset="0"/>
                        </a:rPr>
                        <a:t>Қырғыз манасшысы Сағымбай Орозбақовтың жыры</a:t>
                      </a:r>
                      <a:endParaRPr lang="en-US" altLang="ru-RU"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r>
                        <a:rPr lang="en-US" altLang="ru-RU" b="0">
                          <a:solidFill>
                            <a:srgbClr val="002060"/>
                          </a:solidFill>
                          <a:latin typeface="Times New Roman" panose="02020603050405020304" pitchFamily="18" charset="0"/>
                          <a:cs typeface="Times New Roman" panose="02020603050405020304" pitchFamily="18" charset="0"/>
                        </a:rPr>
                        <a:t>Ас беру үстінде Кәуірдің ханы Жолай батырдың Манасқа өштесуі. Шайқас алаңында Манас батырдың Жолайдың басын алуы.</a:t>
                      </a: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en-US" altLang="ru-RU" sz="1800">
                        <a:solidFill>
                          <a:srgbClr val="002060"/>
                        </a:solidFill>
                        <a:latin typeface="Times New Roman" panose="02020603050405020304" pitchFamily="18" charset="0"/>
                        <a:cs typeface="Times New Roman" panose="02020603050405020304" pitchFamily="18" charset="0"/>
                        <a:sym typeface="+mn-ea"/>
                      </a:endParaRPr>
                    </a:p>
                    <a:p>
                      <a:pPr>
                        <a:buNone/>
                      </a:pPr>
                      <a:endParaRPr lang="en-US" altLang="ru-RU" sz="1800">
                        <a:solidFill>
                          <a:srgbClr val="002060"/>
                        </a:solidFill>
                        <a:latin typeface="Times New Roman" panose="02020603050405020304" pitchFamily="18" charset="0"/>
                        <a:cs typeface="Times New Roman" panose="02020603050405020304" pitchFamily="18" charset="0"/>
                        <a:sym typeface="+mn-ea"/>
                      </a:endParaRPr>
                    </a:p>
                    <a:p>
                      <a:pPr>
                        <a:buNone/>
                      </a:pPr>
                      <a:r>
                        <a:rPr lang="en-US" altLang="ru-RU" sz="1800">
                          <a:solidFill>
                            <a:srgbClr val="002060"/>
                          </a:solidFill>
                          <a:latin typeface="Times New Roman" panose="02020603050405020304" pitchFamily="18" charset="0"/>
                          <a:cs typeface="Times New Roman" panose="02020603050405020304" pitchFamily="18" charset="0"/>
                          <a:sym typeface="+mn-ea"/>
                        </a:rPr>
                        <a:t>Манас батыр</a:t>
                      </a:r>
                      <a:r>
                        <a:rPr lang="en-US" altLang="en-US" sz="1800">
                          <a:solidFill>
                            <a:srgbClr val="002060"/>
                          </a:solidFill>
                          <a:latin typeface="Times New Roman" panose="02020603050405020304" pitchFamily="18" charset="0"/>
                          <a:cs typeface="Times New Roman" panose="02020603050405020304" pitchFamily="18" charset="0"/>
                          <a:sym typeface="+mn-ea"/>
                        </a:rPr>
                        <a:t>дың ерлігі</a:t>
                      </a:r>
                      <a:endParaRPr lang="en-US" altLang="ru-RU" sz="1800" b="0">
                        <a:solidFill>
                          <a:srgbClr val="002060"/>
                        </a:solidFill>
                        <a:latin typeface="Times New Roman" panose="02020603050405020304" pitchFamily="18" charset="0"/>
                        <a:cs typeface="Times New Roman" panose="02020603050405020304" pitchFamily="18" charset="0"/>
                      </a:endParaRPr>
                    </a:p>
                    <a:p>
                      <a:pPr>
                        <a:buNone/>
                      </a:pPr>
                      <a:endParaRPr lang="ru-RU" altLang="en-US" b="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en-US" altLang="en-US" sz="1800" dirty="0">
                        <a:solidFill>
                          <a:srgbClr val="002060"/>
                        </a:solidFill>
                        <a:latin typeface="Times New Roman" panose="02020603050405020304" pitchFamily="18" charset="0"/>
                        <a:cs typeface="Times New Roman" panose="02020603050405020304" pitchFamily="18" charset="0"/>
                        <a:sym typeface="+mn-ea"/>
                      </a:endParaRPr>
                    </a:p>
                    <a:p>
                      <a:pPr>
                        <a:buNone/>
                      </a:pPr>
                      <a:r>
                        <a:rPr lang="en-US" altLang="en-US" sz="1800" dirty="0">
                          <a:solidFill>
                            <a:srgbClr val="002060"/>
                          </a:solidFill>
                          <a:latin typeface="Times New Roman" panose="02020603050405020304" pitchFamily="18" charset="0"/>
                          <a:cs typeface="Times New Roman" panose="02020603050405020304" pitchFamily="18" charset="0"/>
                          <a:sym typeface="+mn-ea"/>
                        </a:rPr>
                        <a:t>Ташкентті билеп тұрған Қытай әскерінің қолбасшысы Панус ханның қалың қолымен түркілердің шайқасы баяндалады. </a:t>
                      </a:r>
                      <a:r>
                        <a:rPr lang="en-US" altLang="en-US" sz="1800" dirty="0">
                          <a:solidFill>
                            <a:srgbClr val="002060"/>
                          </a:solidFill>
                          <a:latin typeface="Times New Roman" panose="02020603050405020304" pitchFamily="18" charset="0"/>
                          <a:cs typeface="Times New Roman" panose="02020603050405020304" pitchFamily="18" charset="0"/>
                          <a:sym typeface="+mn-ea"/>
                        </a:rPr>
                        <a:t>Үш күнге созылған шайқаста жаужүрек батыр Манастың ерлігі суреттелген. </a:t>
                      </a:r>
                      <a:endParaRPr lang="en-US" altLang="en-US" sz="1800" b="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830070" y="193040"/>
            <a:ext cx="8181975" cy="1938020"/>
          </a:xfrm>
          <a:prstGeom prst="rect">
            <a:avLst/>
          </a:prstGeom>
          <a:noFill/>
        </p:spPr>
        <p:txBody>
          <a:bodyPr wrap="square" rtlCol="0">
            <a:spAutoFit/>
          </a:bodyPr>
          <a:lstStyle/>
          <a:p>
            <a:r>
              <a:rPr lang="en-US" altLang="en-US" sz="2000" b="1" dirty="0">
                <a:solidFill>
                  <a:srgbClr val="002060"/>
                </a:solidFill>
                <a:latin typeface="Times New Roman" panose="02020603050405020304" pitchFamily="18" charset="0"/>
                <a:cs typeface="Times New Roman" panose="02020603050405020304" pitchFamily="18" charset="0"/>
              </a:rPr>
              <a:t>3-тапсырма.</a:t>
            </a:r>
            <a:endParaRPr lang="en-US" altLang="en-US" sz="2000" b="1"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en-US" sz="2000" b="1" dirty="0">
                <a:solidFill>
                  <a:srgbClr val="002060"/>
                </a:solidFill>
                <a:latin typeface="Times New Roman" panose="02020603050405020304" pitchFamily="18" charset="0"/>
                <a:cs typeface="Times New Roman" panose="02020603050405020304" pitchFamily="18" charset="0"/>
              </a:rPr>
              <a:t>“Батыр</a:t>
            </a:r>
            <a:r>
              <a:rPr lang="en-US" altLang="en-US" sz="2000" dirty="0">
                <a:solidFill>
                  <a:srgbClr val="002060"/>
                </a:solidFill>
                <a:latin typeface="Times New Roman" panose="02020603050405020304" pitchFamily="18" charset="0"/>
                <a:cs typeface="Times New Roman" panose="02020603050405020304" pitchFamily="18" charset="0"/>
                <a:sym typeface="+mn-ea"/>
              </a:rPr>
              <a:t> – </a:t>
            </a:r>
            <a:r>
              <a:rPr lang="en-US" altLang="en-US" sz="2000" b="1" dirty="0">
                <a:solidFill>
                  <a:srgbClr val="002060"/>
                </a:solidFill>
                <a:latin typeface="Times New Roman" panose="02020603050405020304" pitchFamily="18" charset="0"/>
                <a:cs typeface="Times New Roman" panose="02020603050405020304" pitchFamily="18" charset="0"/>
              </a:rPr>
              <a:t>ел қорғаны” тақырыбына шағын м</a:t>
            </a:r>
            <a:r>
              <a:rPr lang="en-US" altLang="ru-RU" sz="2000" b="1" dirty="0">
                <a:solidFill>
                  <a:srgbClr val="002060"/>
                </a:solidFill>
                <a:latin typeface="Times New Roman" panose="02020603050405020304" pitchFamily="18" charset="0"/>
                <a:cs typeface="Times New Roman" panose="02020603050405020304" pitchFamily="18" charset="0"/>
              </a:rPr>
              <a:t>ақала жазу.</a:t>
            </a:r>
            <a:endParaRPr lang="en-US" altLang="ru-RU" sz="2000" b="1" dirty="0">
              <a:solidFill>
                <a:srgbClr val="002060"/>
              </a:solidFill>
              <a:latin typeface="Times New Roman" panose="02020603050405020304" pitchFamily="18" charset="0"/>
              <a:cs typeface="Times New Roman" panose="02020603050405020304" pitchFamily="18" charset="0"/>
            </a:endParaRPr>
          </a:p>
          <a:p>
            <a:endParaRPr lang="en-US" altLang="ru-RU" sz="2000" b="1" dirty="0">
              <a:solidFill>
                <a:srgbClr val="002060"/>
              </a:solidFill>
              <a:latin typeface="Times New Roman" panose="02020603050405020304" pitchFamily="18" charset="0"/>
              <a:cs typeface="Times New Roman" panose="02020603050405020304" pitchFamily="18" charset="0"/>
            </a:endParaRPr>
          </a:p>
          <a:p>
            <a:endParaRPr lang="en-US" altLang="ru-RU" sz="2000" dirty="0">
              <a:solidFill>
                <a:srgbClr val="002060"/>
              </a:solidFill>
              <a:latin typeface="Times New Roman" panose="02020603050405020304" pitchFamily="18" charset="0"/>
              <a:cs typeface="Times New Roman" panose="02020603050405020304" pitchFamily="18" charset="0"/>
            </a:endParaRPr>
          </a:p>
          <a:p>
            <a:r>
              <a:rPr lang="ru-RU" sz="2000" dirty="0">
                <a:solidFill>
                  <a:schemeClr val="tx1"/>
                </a:solidFill>
                <a:latin typeface="Times New Roman" panose="02020603050405020304" pitchFamily="18" charset="0"/>
                <a:cs typeface="Times New Roman" panose="02020603050405020304" pitchFamily="18" charset="0"/>
              </a:rPr>
              <a:t> </a:t>
            </a:r>
            <a:r>
              <a:rPr lang="ru-RU" i="1" dirty="0">
                <a:solidFill>
                  <a:schemeClr val="tx1"/>
                </a:solidFill>
                <a:latin typeface="Times New Roman" panose="02020603050405020304" pitchFamily="18" charset="0"/>
                <a:cs typeface="Times New Roman" panose="02020603050405020304" pitchFamily="18" charset="0"/>
              </a:rPr>
              <a:t>                      </a:t>
            </a:r>
            <a:r>
              <a:rPr lang="ru-RU" i="1" dirty="0">
                <a:solidFill>
                  <a:srgbClr val="002060"/>
                </a:solidFill>
                <a:latin typeface="Times New Roman" panose="02020603050405020304" pitchFamily="18" charset="0"/>
                <a:cs typeface="Times New Roman" panose="02020603050405020304" pitchFamily="18" charset="0"/>
              </a:rPr>
              <a:t>                              </a:t>
            </a:r>
            <a:endParaRPr lang="ru-RU" sz="1600" dirty="0">
              <a:solidFill>
                <a:srgbClr val="002060"/>
              </a:solidFill>
              <a:latin typeface="Times New Roman" panose="02020603050405020304" pitchFamily="18" charset="0"/>
              <a:cs typeface="Times New Roman" panose="02020603050405020304" pitchFamily="18" charset="0"/>
            </a:endParaRPr>
          </a:p>
        </p:txBody>
      </p:sp>
      <p:sp>
        <p:nvSpPr>
          <p:cNvPr id="2" name="Овал 1"/>
          <p:cNvSpPr/>
          <p:nvPr/>
        </p:nvSpPr>
        <p:spPr>
          <a:xfrm>
            <a:off x="3845560" y="2533015"/>
            <a:ext cx="2640965" cy="1544955"/>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400" b="1">
                <a:solidFill>
                  <a:srgbClr val="C00000"/>
                </a:solidFill>
                <a:latin typeface="Times New Roman" panose="02020603050405020304" pitchFamily="18" charset="0"/>
                <a:cs typeface="Times New Roman" panose="02020603050405020304" pitchFamily="18" charset="0"/>
              </a:rPr>
              <a:t>Мақала </a:t>
            </a:r>
            <a:endParaRPr lang="en-US" altLang="ru-RU" sz="2400" b="1">
              <a:solidFill>
                <a:srgbClr val="C00000"/>
              </a:solidFill>
              <a:latin typeface="Times New Roman" panose="02020603050405020304" pitchFamily="18" charset="0"/>
              <a:cs typeface="Times New Roman" panose="02020603050405020304" pitchFamily="18" charset="0"/>
            </a:endParaRPr>
          </a:p>
        </p:txBody>
      </p:sp>
      <p:sp>
        <p:nvSpPr>
          <p:cNvPr id="3" name="Овал 2"/>
          <p:cNvSpPr/>
          <p:nvPr/>
        </p:nvSpPr>
        <p:spPr>
          <a:xfrm>
            <a:off x="760095" y="1515110"/>
            <a:ext cx="3085465" cy="141859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коғамдық-әлеуметтік мәселелер туралы жазылады</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4" name="Овал 3"/>
          <p:cNvSpPr/>
          <p:nvPr/>
        </p:nvSpPr>
        <p:spPr>
          <a:xfrm>
            <a:off x="966470" y="3874135"/>
            <a:ext cx="3086100" cy="1495425"/>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газет-журналдарда жарияланады</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5" name="Овал 4"/>
          <p:cNvSpPr/>
          <p:nvPr/>
        </p:nvSpPr>
        <p:spPr>
          <a:xfrm>
            <a:off x="6325870" y="3874135"/>
            <a:ext cx="3204210" cy="1462405"/>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бірнеше абзацтардан тұрады</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6" name="Овал 5"/>
          <p:cNvSpPr/>
          <p:nvPr/>
        </p:nvSpPr>
        <p:spPr>
          <a:xfrm>
            <a:off x="6601460" y="1515110"/>
            <a:ext cx="3204210" cy="141859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тақырыбы әртүрлі</a:t>
            </a:r>
            <a:endParaRPr lang="en-US" altLang="ru-RU" sz="2000">
              <a:solidFill>
                <a:srgbClr val="002060"/>
              </a:solidFill>
              <a:latin typeface="Times New Roman" panose="02020603050405020304" pitchFamily="18" charset="0"/>
              <a:cs typeface="Times New Roman" panose="02020603050405020304" pitchFamily="18" charset="0"/>
            </a:endParaRPr>
          </a:p>
        </p:txBody>
      </p:sp>
      <p:cxnSp>
        <p:nvCxnSpPr>
          <p:cNvPr id="8" name="Прямая со стрелкой 7"/>
          <p:cNvCxnSpPr/>
          <p:nvPr/>
        </p:nvCxnSpPr>
        <p:spPr>
          <a:xfrm>
            <a:off x="6325870" y="3756025"/>
            <a:ext cx="471805" cy="32194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9" name="Прямая со стрелкой 8"/>
          <p:cNvCxnSpPr/>
          <p:nvPr/>
        </p:nvCxnSpPr>
        <p:spPr>
          <a:xfrm flipV="1">
            <a:off x="6325870" y="2533015"/>
            <a:ext cx="275590" cy="22923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0" name="Прямая со стрелкой 9"/>
          <p:cNvCxnSpPr/>
          <p:nvPr/>
        </p:nvCxnSpPr>
        <p:spPr>
          <a:xfrm flipH="1" flipV="1">
            <a:off x="3716655" y="2563495"/>
            <a:ext cx="335915" cy="19875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1" name="Прямая со стрелкой 10"/>
          <p:cNvCxnSpPr/>
          <p:nvPr/>
        </p:nvCxnSpPr>
        <p:spPr>
          <a:xfrm flipH="1">
            <a:off x="3578860" y="3857625"/>
            <a:ext cx="473710" cy="22034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387475" y="360045"/>
            <a:ext cx="8232775" cy="5323205"/>
          </a:xfrm>
          <a:prstGeom prst="rect">
            <a:avLst/>
          </a:prstGeom>
          <a:noFill/>
        </p:spPr>
        <p:txBody>
          <a:bodyPr wrap="square" rtlCol="0">
            <a:spAutoFit/>
          </a:bodyPr>
          <a:lstStyle/>
          <a:p>
            <a:r>
              <a:rPr lang="en-US" altLang="en-US" sz="2000" dirty="0">
                <a:solidFill>
                  <a:srgbClr val="002060"/>
                </a:solidFill>
                <a:latin typeface="Times New Roman" panose="02020603050405020304" pitchFamily="18" charset="0"/>
                <a:cs typeface="Times New Roman" panose="02020603050405020304" pitchFamily="18" charset="0"/>
              </a:rPr>
              <a:t>* Мақала - публицистика жанрының бір түрі. Мақалада әлеумет үшін ең </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маңызды, мәнді тақырып қозғалады.</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Мақалада автордың өзіндік көзқарасы, пікірі көрінеді.</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Мақалада нақты дәлелге негізделген кіріспе, негізгі және қорытынды </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бөлімдер болады.</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Мақаланың негізінде дерек пен жекелеген оқиға жатады.</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Мақалада деректер автордың ойын жеткізу құралы ретінде </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қолданылады.</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Мақаланың ерекшелігі, оның бір ғана нақты ойды дамыта түсуінде </a:t>
            </a:r>
            <a:endParaRPr lang="en-US" altLang="en-US" sz="2000"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2060"/>
                </a:solidFill>
                <a:latin typeface="Times New Roman" panose="02020603050405020304" pitchFamily="18" charset="0"/>
                <a:cs typeface="Times New Roman" panose="02020603050405020304" pitchFamily="18" charset="0"/>
              </a:rPr>
              <a:t>   жатыр. </a:t>
            </a:r>
            <a:endParaRPr lang="en-US" sz="2000"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ru-RU" sz="2000" b="1" dirty="0">
                <a:solidFill>
                  <a:srgbClr val="0070C0"/>
                </a:solidFill>
                <a:latin typeface="Times New Roman" panose="02020603050405020304" pitchFamily="18" charset="0"/>
                <a:cs typeface="Times New Roman" panose="02020603050405020304" pitchFamily="18" charset="0"/>
                <a:sym typeface="+mn-ea"/>
              </a:rPr>
              <a:t>Дескриптор:</a:t>
            </a:r>
            <a:endParaRPr lang="en-US" altLang="ru-RU" sz="2000" b="1"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sym typeface="+mn-ea"/>
              </a:rPr>
              <a:t>- тақырыптың маңыздылы</a:t>
            </a:r>
            <a:r>
              <a:rPr lang="en-US" altLang="en-US" sz="2000" dirty="0">
                <a:solidFill>
                  <a:srgbClr val="0070C0"/>
                </a:solidFill>
                <a:latin typeface="Times New Roman" panose="02020603050405020304" pitchFamily="18" charset="0"/>
                <a:cs typeface="Times New Roman" panose="02020603050405020304" pitchFamily="18" charset="0"/>
                <a:sym typeface="+mn-ea"/>
              </a:rPr>
              <a:t>ғы</a:t>
            </a:r>
            <a:r>
              <a:rPr lang="en-US" altLang="en-US" sz="2000" dirty="0">
                <a:solidFill>
                  <a:srgbClr val="0070C0"/>
                </a:solidFill>
                <a:latin typeface="Times New Roman" panose="02020603050405020304" pitchFamily="18" charset="0"/>
                <a:cs typeface="Times New Roman" panose="02020603050405020304" pitchFamily="18" charset="0"/>
                <a:sym typeface="+mn-ea"/>
              </a:rPr>
              <a:t>н түсінеді;</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sym typeface="+mn-ea"/>
              </a:rPr>
              <a:t>- өзіндік көзқарасын жазады;</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sym typeface="+mn-ea"/>
              </a:rPr>
              <a:t>- мақала бөлімдерін сақтайды.</a:t>
            </a:r>
            <a:endParaRPr lang="en-US" altLang="en-US" sz="20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98855" y="476250"/>
            <a:ext cx="8308975" cy="4707890"/>
          </a:xfrm>
          <a:prstGeom prst="rect">
            <a:avLst/>
          </a:prstGeom>
          <a:noFill/>
        </p:spPr>
        <p:txBody>
          <a:bodyPr wrap="square" rtlCol="0">
            <a:spAutoFit/>
          </a:bodyPr>
          <a:lstStyle/>
          <a:p>
            <a:r>
              <a:rPr lang="en-US" altLang="en-US" sz="2000" b="1" dirty="0">
                <a:solidFill>
                  <a:srgbClr val="C00000"/>
                </a:solidFill>
                <a:latin typeface="Times New Roman" panose="02020603050405020304" pitchFamily="18" charset="0"/>
                <a:cs typeface="Times New Roman" panose="02020603050405020304" pitchFamily="18" charset="0"/>
              </a:rPr>
              <a:t>           </a:t>
            </a:r>
            <a:r>
              <a:rPr lang="en-US" altLang="en-US" sz="2000" b="1" dirty="0">
                <a:solidFill>
                  <a:srgbClr val="C00000"/>
                </a:solidFill>
                <a:latin typeface="Times New Roman" panose="02020603050405020304" pitchFamily="18" charset="0"/>
                <a:cs typeface="Times New Roman" panose="02020603050405020304" pitchFamily="18" charset="0"/>
              </a:rPr>
              <a:t>Өзіңді тексер!</a:t>
            </a:r>
            <a:endParaRPr lang="en-US" altLang="en-US" sz="2000" b="1" dirty="0">
              <a:solidFill>
                <a:srgbClr val="C0000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endParaRPr lang="en-US" sz="2000" b="1" dirty="0">
              <a:solidFill>
                <a:srgbClr val="002060"/>
              </a:solidFill>
              <a:latin typeface="Times New Roman" panose="02020603050405020304" pitchFamily="18" charset="0"/>
              <a:cs typeface="Times New Roman" panose="02020603050405020304" pitchFamily="18" charset="0"/>
            </a:endParaRPr>
          </a:p>
          <a:p>
            <a:pPr algn="ctr"/>
            <a:r>
              <a:rPr lang="en-US" altLang="en-US" sz="2000" dirty="0">
                <a:solidFill>
                  <a:srgbClr val="002060"/>
                </a:solidFill>
                <a:latin typeface="Times New Roman" panose="02020603050405020304" pitchFamily="18" charset="0"/>
                <a:cs typeface="Times New Roman" panose="02020603050405020304" pitchFamily="18" charset="0"/>
              </a:rPr>
              <a:t>Батыр </a:t>
            </a:r>
            <a:r>
              <a:rPr lang="en-US" altLang="en-US"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rPr>
              <a:t> ел қорғаны</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ct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Ауыз әдебиетінің бағзы заманнан ескірмей ұрпақтан-ұрпаққа ауысып отырған күрделі де мол бір саласы </a:t>
            </a:r>
            <a:r>
              <a:rPr lang="en-US" altLang="en-US" sz="2000" dirty="0">
                <a:solidFill>
                  <a:srgbClr val="002060"/>
                </a:solidFill>
                <a:latin typeface="Times New Roman" panose="02020603050405020304" pitchFamily="18" charset="0"/>
                <a:cs typeface="Times New Roman" panose="02020603050405020304" pitchFamily="18" charset="0"/>
                <a:sym typeface="+mn-ea"/>
              </a:rPr>
              <a:t> – </a:t>
            </a:r>
            <a:r>
              <a:rPr lang="en-US" altLang="en-US" sz="2000" dirty="0">
                <a:solidFill>
                  <a:srgbClr val="002060"/>
                </a:solidFill>
                <a:latin typeface="Times New Roman" panose="02020603050405020304" pitchFamily="18" charset="0"/>
                <a:cs typeface="Times New Roman" panose="02020603050405020304" pitchFamily="18" charset="0"/>
              </a:rPr>
              <a:t> батырлар жыры. </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“Манас” жырына зер салсақ, Манас батырдың  елі үшін, жері үшін халқына қорған болғанын, барынша адалдығын, уәдеге беріктігін байқаймыз. Жырда халықтың түбегейлі мұң-мүддесін қорғайтынын білеміз.</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Халық батырлардың арқасында тағдыры мен келешегін қорғап қалған. Осындай батырлары бар халық </a:t>
            </a:r>
            <a:r>
              <a:rPr lang="en-US" altLang="en-US"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rPr>
              <a:t> бақытты халық.</a:t>
            </a:r>
            <a:endParaRPr lang="en-US" sz="2000" dirty="0">
              <a:solidFill>
                <a:srgbClr val="002060"/>
              </a:solidFill>
              <a:latin typeface="Times New Roman" panose="02020603050405020304" pitchFamily="18" charset="0"/>
              <a:cs typeface="Times New Roman" panose="02020603050405020304" pitchFamily="18" charset="0"/>
            </a:endParaRPr>
          </a:p>
          <a:p>
            <a:endParaRPr lang="en-US" sz="2000" dirty="0">
              <a:solidFill>
                <a:srgbClr val="002060"/>
              </a:solidFill>
              <a:latin typeface="Times New Roman" panose="02020603050405020304" pitchFamily="18" charset="0"/>
              <a:cs typeface="Times New Roman" panose="02020603050405020304" pitchFamily="18" charset="0"/>
            </a:endParaRPr>
          </a:p>
          <a:p>
            <a:endParaRPr lang="en-US" alt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89000" y="923290"/>
            <a:ext cx="9112885" cy="4154170"/>
          </a:xfrm>
          <a:prstGeom prst="rect">
            <a:avLst/>
          </a:prstGeom>
          <a:noFill/>
        </p:spPr>
        <p:txBody>
          <a:bodyPr wrap="square" rtlCol="0">
            <a:spAutoFit/>
          </a:bodyPr>
          <a:lstStyle/>
          <a:p>
            <a:pPr lvl="0"/>
            <a:r>
              <a:rPr lang="en-US" altLang="en-US" sz="2400" b="1" dirty="0">
                <a:solidFill>
                  <a:srgbClr val="C00000"/>
                </a:solidFill>
                <a:latin typeface="Times New Roman" panose="02020603050405020304" pitchFamily="18" charset="0"/>
                <a:cs typeface="Times New Roman" panose="02020603050405020304" pitchFamily="18" charset="0"/>
              </a:rPr>
              <a:t>Бүгінгі сабақта:</a:t>
            </a:r>
            <a:endParaRPr lang="en-US" altLang="en-US" sz="2400" b="1" dirty="0">
              <a:solidFill>
                <a:srgbClr val="002060"/>
              </a:solidFill>
              <a:latin typeface="Times New Roman" panose="02020603050405020304" pitchFamily="18" charset="0"/>
              <a:cs typeface="Times New Roman" panose="02020603050405020304" pitchFamily="18" charset="0"/>
            </a:endParaRPr>
          </a:p>
          <a:p>
            <a:pPr lvl="0"/>
            <a:endParaRPr lang="en-US" altLang="en-US" sz="2000" b="1" dirty="0">
              <a:solidFill>
                <a:srgbClr val="002060"/>
              </a:solidFill>
              <a:latin typeface="Times New Roman" panose="02020603050405020304" pitchFamily="18" charset="0"/>
              <a:cs typeface="Times New Roman" panose="02020603050405020304" pitchFamily="18" charset="0"/>
            </a:endParaRPr>
          </a:p>
          <a:p>
            <a:pPr lvl="0"/>
            <a:r>
              <a:rPr lang="en-US" altLang="en-US" sz="2000" b="1"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ақпараттардың дұрыс, бұрыстығын ажыратт</a:t>
            </a:r>
            <a:r>
              <a:rPr lang="en-US" altLang="en-US" sz="2000" dirty="0">
                <a:solidFill>
                  <a:srgbClr val="002060"/>
                </a:solidFill>
                <a:latin typeface="Times New Roman" panose="02020603050405020304" pitchFamily="18" charset="0"/>
                <a:cs typeface="Times New Roman" panose="02020603050405020304" pitchFamily="18" charset="0"/>
              </a:rPr>
              <a:t>ыңыздар</a:t>
            </a:r>
            <a:r>
              <a:rPr lang="en-US" altLang="en-US" sz="2000" dirty="0">
                <a:solidFill>
                  <a:srgbClr val="002060"/>
                </a:solidFill>
                <a:latin typeface="Times New Roman" panose="02020603050405020304" pitchFamily="18" charset="0"/>
                <a:cs typeface="Times New Roman" panose="02020603050405020304" pitchFamily="18" charset="0"/>
              </a:rPr>
              <a:t>; </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жырдан алынған үзінділерді салыстырдыңыздар</a:t>
            </a:r>
            <a:r>
              <a:rPr lang="en-US" altLang="en-US" sz="2000" dirty="0">
                <a:solidFill>
                  <a:srgbClr val="002060"/>
                </a:solidFill>
                <a:latin typeface="Times New Roman" panose="02020603050405020304" pitchFamily="18" charset="0"/>
                <a:cs typeface="Times New Roman" panose="02020603050405020304" pitchFamily="18" charset="0"/>
              </a:rPr>
              <a:t>;</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мақала жаздыңыздар</a:t>
            </a:r>
            <a:r>
              <a:rPr lang="en-US" altLang="en-US" sz="2000" dirty="0">
                <a:solidFill>
                  <a:srgbClr val="002060"/>
                </a:solidFill>
                <a:latin typeface="Times New Roman" panose="02020603050405020304" pitchFamily="18" charset="0"/>
                <a:cs typeface="Times New Roman" panose="02020603050405020304" pitchFamily="18" charset="0"/>
              </a:rPr>
              <a:t>.</a:t>
            </a:r>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b="1" dirty="0">
                <a:solidFill>
                  <a:srgbClr val="002060"/>
                </a:solidFill>
                <a:latin typeface="Times New Roman" panose="02020603050405020304" pitchFamily="18" charset="0"/>
                <a:cs typeface="Times New Roman" panose="02020603050405020304" pitchFamily="18" charset="0"/>
                <a:sym typeface="+mn-ea"/>
              </a:rPr>
              <a:t>Қосымша тапсырма:</a:t>
            </a:r>
            <a:endParaRPr lang="en-US" altLang="en-US" sz="2000" b="1" dirty="0">
              <a:solidFill>
                <a:srgbClr val="002060"/>
              </a:solidFill>
              <a:latin typeface="Times New Roman" panose="02020603050405020304" pitchFamily="18" charset="0"/>
              <a:cs typeface="Times New Roman" panose="02020603050405020304" pitchFamily="18" charset="0"/>
            </a:endParaRPr>
          </a:p>
          <a:p>
            <a:pPr lvl="0"/>
            <a:endParaRPr lang="en-US" altLang="en-US" sz="2000" dirty="0">
              <a:solidFill>
                <a:srgbClr val="002060"/>
              </a:solidFill>
              <a:latin typeface="Times New Roman" panose="02020603050405020304" pitchFamily="18" charset="0"/>
              <a:cs typeface="Times New Roman" panose="02020603050405020304" pitchFamily="18" charset="0"/>
            </a:endParaRPr>
          </a:p>
          <a:p>
            <a:pPr lvl="0"/>
            <a:r>
              <a:rPr lang="en-US" altLang="en-US" sz="2000" dirty="0">
                <a:solidFill>
                  <a:srgbClr val="002060"/>
                </a:solidFill>
                <a:latin typeface="Times New Roman" panose="02020603050405020304" pitchFamily="18" charset="0"/>
                <a:cs typeface="Times New Roman" panose="02020603050405020304" pitchFamily="18" charset="0"/>
              </a:rPr>
              <a:t>Ғалымның еңбектері мен олардың зерттелуі жайлы ақпараттар жинастырып, “Шоқанды танып болдық па?” деген тақырыпта шағын мақала жазу.</a:t>
            </a:r>
            <a:endParaRPr lang="en-US" altLang="en-US" sz="2000" b="1" dirty="0">
              <a:solidFill>
                <a:srgbClr val="002060"/>
              </a:solidFill>
              <a:latin typeface="Times New Roman" panose="02020603050405020304" pitchFamily="18" charset="0"/>
              <a:cs typeface="Times New Roman" panose="02020603050405020304" pitchFamily="18" charset="0"/>
            </a:endParaRPr>
          </a:p>
          <a:p>
            <a:pPr lvl="0"/>
            <a:endParaRPr lang="en-US" altLang="en-US" sz="20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92777" y="814682"/>
            <a:ext cx="7951305" cy="5021580"/>
          </a:xfrm>
          <a:prstGeom prst="rect">
            <a:avLst/>
          </a:prstGeom>
        </p:spPr>
        <p:txBody>
          <a:bodyPr wrap="square">
            <a:spAutoFit/>
          </a:bodyPr>
          <a:lstStyle/>
          <a:p>
            <a:r>
              <a:rPr lang="en-US" sz="2400" b="1" dirty="0">
                <a:solidFill>
                  <a:srgbClr val="002060"/>
                </a:solidFill>
                <a:latin typeface="Times New Roman" panose="02020603050405020304" pitchFamily="18" charset="0"/>
                <a:cs typeface="Times New Roman" panose="02020603050405020304" pitchFamily="18" charset="0"/>
              </a:rPr>
              <a:t>Оқу мақсаты:</a:t>
            </a:r>
            <a:endParaRPr lang="en-US" sz="2400" b="1" dirty="0">
              <a:solidFill>
                <a:srgbClr val="002060"/>
              </a:solidFill>
              <a:latin typeface="Times New Roman" panose="02020603050405020304" pitchFamily="18" charset="0"/>
              <a:cs typeface="Times New Roman" panose="02020603050405020304" pitchFamily="18" charset="0"/>
            </a:endParaRPr>
          </a:p>
          <a:p>
            <a:endParaRPr lang="ru-RU" sz="2400" b="1" dirty="0">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9.3.4.1 әдеби шығарманы қазақ әдебиеті мен әлем әдебиеті үлгілерімен салыстыра талдап, шағын сын мақала жазу.</a:t>
            </a:r>
            <a:endParaRPr lang="en-US" sz="2400" dirty="0"/>
          </a:p>
          <a:p>
            <a:endParaRPr lang="en-US" sz="2400" dirty="0"/>
          </a:p>
          <a:p>
            <a:endParaRPr lang="en-US" sz="2400" dirty="0"/>
          </a:p>
          <a:p>
            <a:r>
              <a:rPr lang="en-US" altLang="en-US" sz="2400" b="1" dirty="0">
                <a:solidFill>
                  <a:srgbClr val="002060"/>
                </a:solidFill>
                <a:latin typeface="Times New Roman" panose="02020603050405020304" pitchFamily="18" charset="0"/>
                <a:cs typeface="Times New Roman" panose="02020603050405020304" pitchFamily="18" charset="0"/>
                <a:sym typeface="+mn-ea"/>
              </a:rPr>
              <a:t>Сабақ мақсаты</a:t>
            </a:r>
            <a:r>
              <a:rPr lang="en-US" sz="2400" b="1" dirty="0">
                <a:solidFill>
                  <a:srgbClr val="002060"/>
                </a:solidFill>
                <a:latin typeface="Times New Roman" panose="02020603050405020304" pitchFamily="18" charset="0"/>
                <a:cs typeface="Times New Roman" panose="02020603050405020304" pitchFamily="18" charset="0"/>
                <a:sym typeface="+mn-ea"/>
              </a:rPr>
              <a:t>:</a:t>
            </a:r>
            <a:endParaRPr lang="en-US" sz="2400" b="1" dirty="0">
              <a:solidFill>
                <a:srgbClr val="002060"/>
              </a:solidFill>
              <a:latin typeface="Times New Roman" panose="02020603050405020304" pitchFamily="18" charset="0"/>
              <a:cs typeface="Times New Roman" panose="02020603050405020304" pitchFamily="18" charset="0"/>
            </a:endParaRPr>
          </a:p>
          <a:p>
            <a:endParaRPr lang="ru-RU" sz="2400" b="1" dirty="0">
              <a:latin typeface="Times New Roman" panose="02020603050405020304" pitchFamily="18" charset="0"/>
              <a:cs typeface="Times New Roman" panose="02020603050405020304" pitchFamily="18" charset="0"/>
            </a:endParaRPr>
          </a:p>
          <a:p>
            <a:pPr marL="0" lvl="0" indent="0" algn="l" rtl="0">
              <a:lnSpc>
                <a:spcPct val="70000"/>
              </a:lnSpc>
              <a:spcBef>
                <a:spcPts val="1200"/>
              </a:spcBef>
              <a:spcAft>
                <a:spcPts val="0"/>
              </a:spcAft>
              <a:buNone/>
            </a:pPr>
            <a:r>
              <a:rPr lang="en-US" sz="2400" dirty="0">
                <a:solidFill>
                  <a:srgbClr val="002060"/>
                </a:solidFill>
                <a:latin typeface="Times New Roman" panose="02020603050405020304" pitchFamily="18" charset="0"/>
                <a:cs typeface="Times New Roman" panose="02020603050405020304" pitchFamily="18" charset="0"/>
                <a:sym typeface="+mn-ea"/>
              </a:rPr>
              <a:t> </a:t>
            </a: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 </a:t>
            </a:r>
            <a:r>
              <a:rPr lang="en-US" alt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әдеби шығарманы қазақ әдебиеті мен әлем әдебиеті </a:t>
            </a:r>
            <a:endParaRPr lang="en-US" alt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endParaRPr>
          </a:p>
          <a:p>
            <a:pPr marL="0" lvl="0" indent="0" algn="l" rtl="0">
              <a:lnSpc>
                <a:spcPct val="70000"/>
              </a:lnSpc>
              <a:spcBef>
                <a:spcPts val="1200"/>
              </a:spcBef>
              <a:spcAft>
                <a:spcPts val="0"/>
              </a:spcAft>
              <a:buNone/>
            </a:pPr>
            <a:r>
              <a:rPr lang="en-US" alt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    үлгілерімен салыстыра талда</a:t>
            </a:r>
            <a:r>
              <a:rPr lang="en-US" alt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йды</a:t>
            </a: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a:t>
            </a:r>
            <a:endParaRPr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endParaRPr>
          </a:p>
          <a:p>
            <a:pPr marL="0" lvl="0" indent="0" algn="l" rtl="0">
              <a:lnSpc>
                <a:spcPct val="70000"/>
              </a:lnSpc>
              <a:spcBef>
                <a:spcPts val="1200"/>
              </a:spcBef>
              <a:spcAft>
                <a:spcPts val="0"/>
              </a:spcAft>
              <a:buNone/>
            </a:pP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 - </a:t>
            </a:r>
            <a:r>
              <a:rPr lang="en-US" alt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шағын  мақала жаз</a:t>
            </a:r>
            <a:r>
              <a:rPr lang="en-US" alt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ады</a:t>
            </a:r>
            <a:r>
              <a:rPr lang="en-US" sz="2400" dirty="0">
                <a:solidFill>
                  <a:srgbClr val="002060"/>
                </a:solidFill>
                <a:latin typeface="Times New Roman" panose="02020603050405020304"/>
                <a:ea typeface="Times New Roman" panose="02020603050405020304"/>
                <a:cs typeface="Times New Roman" panose="02020603050405020304"/>
                <a:sym typeface="Times New Roman" panose="02020603050405020304"/>
              </a:rPr>
              <a:t>.</a:t>
            </a:r>
            <a:endParaRPr lang="ru-RU" sz="2400" dirty="0"/>
          </a:p>
          <a:p>
            <a:pPr>
              <a:lnSpc>
                <a:spcPct val="50000"/>
              </a:lnSpc>
            </a:pPr>
            <a:endParaRPr lang="en-US" sz="2400" dirty="0"/>
          </a:p>
          <a:p>
            <a:endParaRPr lang="ru-RU" dirty="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192777" y="814682"/>
            <a:ext cx="7951305" cy="3230245"/>
          </a:xfrm>
          <a:prstGeom prst="rect">
            <a:avLst/>
          </a:prstGeom>
        </p:spPr>
        <p:txBody>
          <a:bodyPr wrap="square">
            <a:spAutoFit/>
          </a:bodyPr>
          <a:lstStyle/>
          <a:p>
            <a:r>
              <a:rPr lang="en-US" altLang="en-US" sz="2400" b="1" dirty="0">
                <a:solidFill>
                  <a:srgbClr val="002060"/>
                </a:solidFill>
                <a:latin typeface="Times New Roman" panose="02020603050405020304" pitchFamily="18" charset="0"/>
                <a:cs typeface="Times New Roman" panose="02020603050405020304" pitchFamily="18" charset="0"/>
              </a:rPr>
              <a:t>Бағалау критерийі</a:t>
            </a:r>
            <a:r>
              <a:rPr lang="en-US" sz="2400" b="1" dirty="0">
                <a:solidFill>
                  <a:srgbClr val="002060"/>
                </a:solidFill>
                <a:latin typeface="Times New Roman" panose="02020603050405020304" pitchFamily="18" charset="0"/>
                <a:cs typeface="Times New Roman" panose="02020603050405020304" pitchFamily="18" charset="0"/>
              </a:rPr>
              <a:t>:</a:t>
            </a:r>
            <a:endParaRPr lang="en-US" sz="2400" b="1" dirty="0">
              <a:solidFill>
                <a:srgbClr val="002060"/>
              </a:solidFill>
              <a:latin typeface="Times New Roman" panose="02020603050405020304" pitchFamily="18" charset="0"/>
              <a:cs typeface="Times New Roman" panose="02020603050405020304" pitchFamily="18" charset="0"/>
            </a:endParaRPr>
          </a:p>
          <a:p>
            <a:endParaRPr lang="ru-RU" sz="2400" b="1" dirty="0">
              <a:latin typeface="Times New Roman" panose="02020603050405020304" pitchFamily="18" charset="0"/>
              <a:cs typeface="Times New Roman" panose="02020603050405020304" pitchFamily="18" charset="0"/>
            </a:endParaRPr>
          </a:p>
          <a:p>
            <a:pPr lvl="0"/>
            <a:r>
              <a:rPr lang="en-US" altLang="en-US" sz="2400" dirty="0">
                <a:solidFill>
                  <a:srgbClr val="002060"/>
                </a:solidFill>
                <a:latin typeface="Times New Roman" panose="02020603050405020304" pitchFamily="18" charset="0"/>
                <a:cs typeface="Times New Roman" panose="02020603050405020304" pitchFamily="18" charset="0"/>
                <a:sym typeface="+mn-ea"/>
              </a:rPr>
              <a:t>- </a:t>
            </a:r>
            <a:r>
              <a:rPr lang="en-US" altLang="en-US" sz="2400" dirty="0">
                <a:solidFill>
                  <a:srgbClr val="002060"/>
                </a:solidFill>
                <a:latin typeface="Times New Roman" panose="02020603050405020304" pitchFamily="18" charset="0"/>
                <a:cs typeface="Times New Roman" panose="02020603050405020304" pitchFamily="18" charset="0"/>
                <a:sym typeface="+mn-ea"/>
              </a:rPr>
              <a:t>ақпараттардың дұрыс, бұрыстығын ажырат</a:t>
            </a:r>
            <a:r>
              <a:rPr lang="en-US" altLang="en-US" sz="2400" dirty="0">
                <a:solidFill>
                  <a:srgbClr val="002060"/>
                </a:solidFill>
                <a:latin typeface="Times New Roman" panose="02020603050405020304" pitchFamily="18" charset="0"/>
                <a:cs typeface="Times New Roman" panose="02020603050405020304" pitchFamily="18" charset="0"/>
                <a:sym typeface="+mn-ea"/>
              </a:rPr>
              <a:t>у</a:t>
            </a:r>
            <a:r>
              <a:rPr lang="en-US" altLang="en-US" sz="2400" dirty="0">
                <a:solidFill>
                  <a:srgbClr val="002060"/>
                </a:solidFill>
                <a:latin typeface="Times New Roman" panose="02020603050405020304" pitchFamily="18" charset="0"/>
                <a:cs typeface="Times New Roman" panose="02020603050405020304" pitchFamily="18" charset="0"/>
                <a:sym typeface="+mn-ea"/>
              </a:rPr>
              <a:t>; </a:t>
            </a:r>
            <a:endParaRPr lang="en-US" altLang="en-US" sz="2400" dirty="0">
              <a:solidFill>
                <a:srgbClr val="002060"/>
              </a:solidFill>
              <a:latin typeface="Times New Roman" panose="02020603050405020304" pitchFamily="18" charset="0"/>
              <a:cs typeface="Times New Roman" panose="02020603050405020304" pitchFamily="18" charset="0"/>
            </a:endParaRPr>
          </a:p>
          <a:p>
            <a:pPr lvl="0"/>
            <a:r>
              <a:rPr lang="en-US" altLang="en-US" sz="2400" dirty="0">
                <a:solidFill>
                  <a:srgbClr val="002060"/>
                </a:solidFill>
                <a:latin typeface="Times New Roman" panose="02020603050405020304" pitchFamily="18" charset="0"/>
                <a:cs typeface="Times New Roman" panose="02020603050405020304" pitchFamily="18" charset="0"/>
                <a:sym typeface="+mn-ea"/>
              </a:rPr>
              <a:t>- жырдан алынған үзінділерді салыстыр</a:t>
            </a:r>
            <a:r>
              <a:rPr lang="en-US" altLang="en-US" sz="2400" dirty="0">
                <a:solidFill>
                  <a:srgbClr val="002060"/>
                </a:solidFill>
                <a:latin typeface="Times New Roman" panose="02020603050405020304" pitchFamily="18" charset="0"/>
                <a:cs typeface="Times New Roman" panose="02020603050405020304" pitchFamily="18" charset="0"/>
                <a:sym typeface="+mn-ea"/>
              </a:rPr>
              <a:t>у</a:t>
            </a:r>
            <a:r>
              <a:rPr lang="en-US" altLang="en-US" sz="2400" dirty="0">
                <a:solidFill>
                  <a:srgbClr val="002060"/>
                </a:solidFill>
                <a:latin typeface="Times New Roman" panose="02020603050405020304" pitchFamily="18" charset="0"/>
                <a:cs typeface="Times New Roman" panose="02020603050405020304" pitchFamily="18" charset="0"/>
                <a:sym typeface="+mn-ea"/>
              </a:rPr>
              <a:t>;</a:t>
            </a:r>
            <a:endParaRPr lang="en-US" altLang="en-US" sz="2400" dirty="0">
              <a:solidFill>
                <a:srgbClr val="002060"/>
              </a:solidFill>
              <a:latin typeface="Times New Roman" panose="02020603050405020304" pitchFamily="18" charset="0"/>
              <a:cs typeface="Times New Roman" panose="02020603050405020304" pitchFamily="18" charset="0"/>
            </a:endParaRPr>
          </a:p>
          <a:p>
            <a:pPr lvl="0"/>
            <a:r>
              <a:rPr lang="en-US" altLang="en-US" sz="2400" dirty="0">
                <a:solidFill>
                  <a:srgbClr val="002060"/>
                </a:solidFill>
                <a:latin typeface="Times New Roman" panose="02020603050405020304" pitchFamily="18" charset="0"/>
                <a:cs typeface="Times New Roman" panose="02020603050405020304" pitchFamily="18" charset="0"/>
                <a:sym typeface="+mn-ea"/>
              </a:rPr>
              <a:t>- </a:t>
            </a:r>
            <a:r>
              <a:rPr lang="en-US" altLang="en-US" sz="2400" dirty="0">
                <a:solidFill>
                  <a:srgbClr val="002060"/>
                </a:solidFill>
                <a:latin typeface="Times New Roman" panose="02020603050405020304" pitchFamily="18" charset="0"/>
                <a:cs typeface="Times New Roman" panose="02020603050405020304" pitchFamily="18" charset="0"/>
                <a:sym typeface="+mn-ea"/>
              </a:rPr>
              <a:t>шағын </a:t>
            </a:r>
            <a:r>
              <a:rPr lang="en-US" altLang="en-US" sz="2400" dirty="0">
                <a:solidFill>
                  <a:srgbClr val="002060"/>
                </a:solidFill>
                <a:latin typeface="Times New Roman" panose="02020603050405020304" pitchFamily="18" charset="0"/>
                <a:cs typeface="Times New Roman" panose="02020603050405020304" pitchFamily="18" charset="0"/>
                <a:sym typeface="+mn-ea"/>
              </a:rPr>
              <a:t>мақала жаз</a:t>
            </a:r>
            <a:r>
              <a:rPr lang="en-US" altLang="en-US" sz="2400" dirty="0">
                <a:solidFill>
                  <a:srgbClr val="002060"/>
                </a:solidFill>
                <a:latin typeface="Times New Roman" panose="02020603050405020304" pitchFamily="18" charset="0"/>
                <a:cs typeface="Times New Roman" panose="02020603050405020304" pitchFamily="18" charset="0"/>
                <a:sym typeface="+mn-ea"/>
              </a:rPr>
              <a:t>у</a:t>
            </a:r>
            <a:r>
              <a:rPr lang="en-US" altLang="en-US" sz="2400" dirty="0">
                <a:solidFill>
                  <a:srgbClr val="002060"/>
                </a:solidFill>
                <a:latin typeface="Times New Roman" panose="02020603050405020304" pitchFamily="18" charset="0"/>
                <a:cs typeface="Times New Roman" panose="02020603050405020304" pitchFamily="18" charset="0"/>
                <a:sym typeface="+mn-ea"/>
              </a:rPr>
              <a:t>.</a:t>
            </a:r>
            <a:endParaRPr lang="en-US" altLang="en-US" sz="2400" dirty="0">
              <a:solidFill>
                <a:srgbClr val="002060"/>
              </a:solidFill>
              <a:latin typeface="Times New Roman" panose="02020603050405020304" pitchFamily="18" charset="0"/>
              <a:cs typeface="Times New Roman" panose="02020603050405020304" pitchFamily="18" charset="0"/>
            </a:endParaRPr>
          </a:p>
          <a:p>
            <a:endParaRPr lang="en-US" sz="2400" dirty="0"/>
          </a:p>
          <a:p>
            <a:endParaRPr lang="en-US" sz="2400" dirty="0"/>
          </a:p>
          <a:p>
            <a:endParaRPr lang="ru-RU" dirty="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73860" y="212090"/>
            <a:ext cx="7987030" cy="829945"/>
          </a:xfrm>
          <a:prstGeom prst="rect">
            <a:avLst/>
          </a:prstGeom>
          <a:noFill/>
        </p:spPr>
        <p:txBody>
          <a:bodyPr wrap="square" rtlCol="0">
            <a:spAutoFit/>
          </a:bodyPr>
          <a:lstStyle/>
          <a:p>
            <a:endParaRPr lang="en-US" sz="2400" b="1" dirty="0">
              <a:latin typeface="Times New Roman" panose="02020603050405020304" pitchFamily="18" charset="0"/>
              <a:cs typeface="Times New Roman" panose="02020603050405020304" pitchFamily="18" charset="0"/>
            </a:endParaRPr>
          </a:p>
          <a:p>
            <a:r>
              <a:rPr lang="en-US" altLang="en-US" sz="2400" b="1" dirty="0">
                <a:solidFill>
                  <a:srgbClr val="002060"/>
                </a:solidFill>
                <a:latin typeface="Times New Roman" panose="02020603050405020304" pitchFamily="18" charset="0"/>
                <a:cs typeface="Times New Roman" panose="02020603050405020304" pitchFamily="18" charset="0"/>
              </a:rPr>
              <a:t>“</a:t>
            </a:r>
            <a:r>
              <a:rPr lang="en-US" altLang="en-US" sz="2400" b="1" dirty="0">
                <a:solidFill>
                  <a:srgbClr val="002060"/>
                </a:solidFill>
                <a:latin typeface="Times New Roman" panose="02020603050405020304" pitchFamily="18" charset="0"/>
                <a:cs typeface="Times New Roman" panose="02020603050405020304" pitchFamily="18" charset="0"/>
              </a:rPr>
              <a:t>Ой қозғау</a:t>
            </a:r>
            <a:r>
              <a:rPr lang="en-US" altLang="en-US" sz="2400" b="1" dirty="0">
                <a:solidFill>
                  <a:srgbClr val="002060"/>
                </a:solidFill>
                <a:latin typeface="Times New Roman" panose="02020603050405020304" pitchFamily="18" charset="0"/>
                <a:cs typeface="Times New Roman" panose="02020603050405020304" pitchFamily="18" charset="0"/>
              </a:rPr>
              <a:t>”</a:t>
            </a:r>
            <a:endParaRPr lang="en-US" altLang="en-US" sz="2400" b="1" dirty="0">
              <a:solidFill>
                <a:srgbClr val="002060"/>
              </a:solidFill>
              <a:latin typeface="Times New Roman" panose="02020603050405020304" pitchFamily="18" charset="0"/>
              <a:cs typeface="Times New Roman" panose="02020603050405020304" pitchFamily="18" charset="0"/>
            </a:endParaRPr>
          </a:p>
        </p:txBody>
      </p:sp>
      <p:sp>
        <p:nvSpPr>
          <p:cNvPr id="5" name="Овал 4"/>
          <p:cNvSpPr/>
          <p:nvPr/>
        </p:nvSpPr>
        <p:spPr>
          <a:xfrm>
            <a:off x="3683000" y="2417445"/>
            <a:ext cx="3143885" cy="142875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400" b="1">
                <a:solidFill>
                  <a:srgbClr val="C00000"/>
                </a:solidFill>
                <a:latin typeface="Times New Roman" panose="02020603050405020304" pitchFamily="18" charset="0"/>
                <a:cs typeface="Times New Roman" panose="02020603050405020304" pitchFamily="18" charset="0"/>
              </a:rPr>
              <a:t>Ауыз әдебиетінің түрлері</a:t>
            </a:r>
            <a:endParaRPr lang="en-US" altLang="ru-RU" sz="2400" b="1">
              <a:solidFill>
                <a:srgbClr val="C00000"/>
              </a:solidFill>
              <a:latin typeface="Times New Roman" panose="02020603050405020304" pitchFamily="18" charset="0"/>
              <a:cs typeface="Times New Roman" panose="02020603050405020304" pitchFamily="18" charset="0"/>
            </a:endParaRPr>
          </a:p>
        </p:txBody>
      </p:sp>
      <p:cxnSp>
        <p:nvCxnSpPr>
          <p:cNvPr id="3" name="Прямая со стрелкой 2"/>
          <p:cNvCxnSpPr/>
          <p:nvPr/>
        </p:nvCxnSpPr>
        <p:spPr>
          <a:xfrm flipH="1" flipV="1">
            <a:off x="5360670" y="1825625"/>
            <a:ext cx="8255" cy="59182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2" name="Прямая со стрелкой 11"/>
          <p:cNvCxnSpPr/>
          <p:nvPr/>
        </p:nvCxnSpPr>
        <p:spPr>
          <a:xfrm flipH="1" flipV="1">
            <a:off x="3923030" y="2007235"/>
            <a:ext cx="291465" cy="50863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5" name="Прямая со стрелкой 14"/>
          <p:cNvCxnSpPr/>
          <p:nvPr/>
        </p:nvCxnSpPr>
        <p:spPr>
          <a:xfrm flipH="1" flipV="1">
            <a:off x="2981325" y="3114675"/>
            <a:ext cx="677545" cy="2159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6" name="Прямая со стрелкой 15"/>
          <p:cNvCxnSpPr/>
          <p:nvPr/>
        </p:nvCxnSpPr>
        <p:spPr>
          <a:xfrm flipH="1">
            <a:off x="3526790" y="3593465"/>
            <a:ext cx="555625" cy="53530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7" name="Прямая со стрелкой 16"/>
          <p:cNvCxnSpPr/>
          <p:nvPr/>
        </p:nvCxnSpPr>
        <p:spPr>
          <a:xfrm flipH="1">
            <a:off x="4534535" y="3857625"/>
            <a:ext cx="313690" cy="57912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8" name="Прямая со стрелкой 17"/>
          <p:cNvCxnSpPr/>
          <p:nvPr/>
        </p:nvCxnSpPr>
        <p:spPr>
          <a:xfrm flipV="1">
            <a:off x="6369050" y="2089785"/>
            <a:ext cx="478790" cy="44640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9" name="Прямая со стрелкой 18"/>
          <p:cNvCxnSpPr/>
          <p:nvPr/>
        </p:nvCxnSpPr>
        <p:spPr>
          <a:xfrm>
            <a:off x="6826885" y="3092450"/>
            <a:ext cx="665480" cy="571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20" name="Прямая со стрелкой 19"/>
          <p:cNvCxnSpPr/>
          <p:nvPr/>
        </p:nvCxnSpPr>
        <p:spPr>
          <a:xfrm>
            <a:off x="6566535" y="3593465"/>
            <a:ext cx="496570" cy="47942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21" name="Прямая со стрелкой 20"/>
          <p:cNvCxnSpPr/>
          <p:nvPr/>
        </p:nvCxnSpPr>
        <p:spPr>
          <a:xfrm>
            <a:off x="5740400" y="3857625"/>
            <a:ext cx="297815" cy="59055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8139" y="212035"/>
            <a:ext cx="8812695" cy="1383665"/>
          </a:xfrm>
          <a:prstGeom prst="rect">
            <a:avLst/>
          </a:prstGeom>
          <a:noFill/>
        </p:spPr>
        <p:txBody>
          <a:bodyPr wrap="square" rtlCol="0">
            <a:spAutoFit/>
          </a:bodyPr>
          <a:lstStyle/>
          <a:p>
            <a:endParaRPr lang="en-US" altLang="en-US" sz="2000" b="1" dirty="0">
              <a:solidFill>
                <a:srgbClr val="C00000"/>
              </a:solidFill>
              <a:latin typeface="Times New Roman" panose="02020603050405020304" pitchFamily="18" charset="0"/>
              <a:cs typeface="Times New Roman" panose="02020603050405020304" pitchFamily="18" charset="0"/>
            </a:endParaRPr>
          </a:p>
          <a:p>
            <a:r>
              <a:rPr lang="en-US" altLang="en-US" sz="2000" b="1" dirty="0">
                <a:solidFill>
                  <a:srgbClr val="C00000"/>
                </a:solidFill>
                <a:latin typeface="Times New Roman" panose="02020603050405020304" pitchFamily="18" charset="0"/>
                <a:cs typeface="Times New Roman" panose="02020603050405020304" pitchFamily="18" charset="0"/>
              </a:rPr>
              <a:t>Өзіңді тексер!</a:t>
            </a:r>
            <a:endParaRPr lang="en-US" sz="2000" b="1" dirty="0">
              <a:solidFill>
                <a:srgbClr val="C00000"/>
              </a:solidFill>
              <a:latin typeface="Times New Roman" panose="02020603050405020304" pitchFamily="18" charset="0"/>
              <a:cs typeface="Times New Roman" panose="02020603050405020304" pitchFamily="18" charset="0"/>
            </a:endParaRPr>
          </a:p>
          <a:p>
            <a:endParaRPr lang="en-US" altLang="en-US" sz="2400" b="1"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p:txBody>
      </p:sp>
      <p:sp>
        <p:nvSpPr>
          <p:cNvPr id="2" name="Овал 1"/>
          <p:cNvSpPr/>
          <p:nvPr/>
        </p:nvSpPr>
        <p:spPr>
          <a:xfrm>
            <a:off x="4375785" y="1340485"/>
            <a:ext cx="206883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Шешендік сөздер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5" name="Овал 4"/>
          <p:cNvSpPr/>
          <p:nvPr/>
        </p:nvSpPr>
        <p:spPr>
          <a:xfrm>
            <a:off x="3837940" y="2860040"/>
            <a:ext cx="3143885" cy="142875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400" b="1">
                <a:solidFill>
                  <a:srgbClr val="C00000"/>
                </a:solidFill>
                <a:latin typeface="Times New Roman" panose="02020603050405020304" pitchFamily="18" charset="0"/>
                <a:cs typeface="Times New Roman" panose="02020603050405020304" pitchFamily="18" charset="0"/>
              </a:rPr>
              <a:t>Ауыз әдебиетінің түрлері</a:t>
            </a:r>
            <a:endParaRPr lang="en-US" altLang="ru-RU" sz="2400" b="1">
              <a:solidFill>
                <a:srgbClr val="C00000"/>
              </a:solidFill>
              <a:latin typeface="Times New Roman" panose="02020603050405020304" pitchFamily="18" charset="0"/>
              <a:cs typeface="Times New Roman" panose="02020603050405020304" pitchFamily="18" charset="0"/>
            </a:endParaRPr>
          </a:p>
        </p:txBody>
      </p:sp>
      <p:sp>
        <p:nvSpPr>
          <p:cNvPr id="6" name="Овал 5"/>
          <p:cNvSpPr/>
          <p:nvPr/>
        </p:nvSpPr>
        <p:spPr>
          <a:xfrm>
            <a:off x="2045970" y="1849755"/>
            <a:ext cx="215265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Айтыстар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7" name="Овал 6"/>
          <p:cNvSpPr/>
          <p:nvPr/>
        </p:nvSpPr>
        <p:spPr>
          <a:xfrm>
            <a:off x="5499735" y="4879975"/>
            <a:ext cx="2621915"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Жұмбақтар, жаңылтпаштар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8" name="Овал 7"/>
          <p:cNvSpPr/>
          <p:nvPr/>
        </p:nvSpPr>
        <p:spPr>
          <a:xfrm>
            <a:off x="7390130" y="4072890"/>
            <a:ext cx="2705735"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Мақал-мәтелдер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9" name="Овал 8"/>
          <p:cNvSpPr/>
          <p:nvPr/>
        </p:nvSpPr>
        <p:spPr>
          <a:xfrm>
            <a:off x="6690995" y="1691640"/>
            <a:ext cx="264160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Ертегілер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10" name="Овал 9"/>
          <p:cNvSpPr/>
          <p:nvPr/>
        </p:nvSpPr>
        <p:spPr>
          <a:xfrm>
            <a:off x="7546975" y="2764155"/>
            <a:ext cx="2680335" cy="1105535"/>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Тұрмыс-салт өлеңдері</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11" name="Овал 10"/>
          <p:cNvSpPr/>
          <p:nvPr/>
        </p:nvSpPr>
        <p:spPr>
          <a:xfrm>
            <a:off x="848360" y="2764155"/>
            <a:ext cx="226441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Аңыз әңгімелер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13" name="Овал 12"/>
          <p:cNvSpPr/>
          <p:nvPr/>
        </p:nvSpPr>
        <p:spPr>
          <a:xfrm>
            <a:off x="848360" y="3965575"/>
            <a:ext cx="2736215"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Лиро-эпостық жырлар</a:t>
            </a:r>
            <a:endParaRPr lang="en-US" altLang="ru-RU" sz="2000">
              <a:solidFill>
                <a:srgbClr val="002060"/>
              </a:solidFill>
              <a:latin typeface="Times New Roman" panose="02020603050405020304" pitchFamily="18" charset="0"/>
              <a:cs typeface="Times New Roman" panose="02020603050405020304" pitchFamily="18" charset="0"/>
            </a:endParaRPr>
          </a:p>
        </p:txBody>
      </p:sp>
      <p:sp>
        <p:nvSpPr>
          <p:cNvPr id="14" name="Овал 13"/>
          <p:cNvSpPr/>
          <p:nvPr/>
        </p:nvSpPr>
        <p:spPr>
          <a:xfrm>
            <a:off x="2718435" y="4879975"/>
            <a:ext cx="2650490"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p>
            <a:pPr algn="ctr"/>
            <a:r>
              <a:rPr lang="en-US" altLang="ru-RU" sz="2000">
                <a:solidFill>
                  <a:srgbClr val="002060"/>
                </a:solidFill>
                <a:latin typeface="Times New Roman" panose="02020603050405020304" pitchFamily="18" charset="0"/>
                <a:cs typeface="Times New Roman" panose="02020603050405020304" pitchFamily="18" charset="0"/>
              </a:rPr>
              <a:t>Батырлар жыры</a:t>
            </a:r>
            <a:endParaRPr lang="en-US" altLang="ru-RU" sz="2000">
              <a:solidFill>
                <a:srgbClr val="002060"/>
              </a:solidFill>
              <a:latin typeface="Times New Roman" panose="02020603050405020304" pitchFamily="18" charset="0"/>
              <a:cs typeface="Times New Roman" panose="02020603050405020304" pitchFamily="18" charset="0"/>
            </a:endParaRPr>
          </a:p>
        </p:txBody>
      </p:sp>
      <p:cxnSp>
        <p:nvCxnSpPr>
          <p:cNvPr id="3" name="Прямая со стрелкой 2"/>
          <p:cNvCxnSpPr/>
          <p:nvPr/>
        </p:nvCxnSpPr>
        <p:spPr>
          <a:xfrm flipH="1" flipV="1">
            <a:off x="5360670" y="2371090"/>
            <a:ext cx="8255" cy="39306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2" name="Прямая со стрелкой 11"/>
          <p:cNvCxnSpPr/>
          <p:nvPr/>
        </p:nvCxnSpPr>
        <p:spPr>
          <a:xfrm flipH="1" flipV="1">
            <a:off x="4005580" y="2684780"/>
            <a:ext cx="405130" cy="29781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5" name="Прямая со стрелкой 14"/>
          <p:cNvCxnSpPr/>
          <p:nvPr/>
        </p:nvCxnSpPr>
        <p:spPr>
          <a:xfrm flipH="1" flipV="1">
            <a:off x="3195955" y="3312795"/>
            <a:ext cx="628015" cy="8255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6" name="Прямая со стрелкой 15"/>
          <p:cNvCxnSpPr/>
          <p:nvPr/>
        </p:nvCxnSpPr>
        <p:spPr>
          <a:xfrm flipH="1">
            <a:off x="3179445" y="3846195"/>
            <a:ext cx="658495" cy="19304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7" name="Прямая со стрелкой 16"/>
          <p:cNvCxnSpPr/>
          <p:nvPr/>
        </p:nvCxnSpPr>
        <p:spPr>
          <a:xfrm flipH="1">
            <a:off x="4336415" y="4336415"/>
            <a:ext cx="403225" cy="43053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8" name="Прямая со стрелкой 17"/>
          <p:cNvCxnSpPr/>
          <p:nvPr/>
        </p:nvCxnSpPr>
        <p:spPr>
          <a:xfrm flipV="1">
            <a:off x="6435090" y="2569210"/>
            <a:ext cx="594995" cy="36322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19" name="Прямая со стрелкой 18"/>
          <p:cNvCxnSpPr>
            <a:endCxn id="10" idx="2"/>
          </p:cNvCxnSpPr>
          <p:nvPr/>
        </p:nvCxnSpPr>
        <p:spPr>
          <a:xfrm flipV="1">
            <a:off x="6981825" y="3317240"/>
            <a:ext cx="565150" cy="11049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20" name="Прямая со стрелкой 19"/>
          <p:cNvCxnSpPr/>
          <p:nvPr/>
        </p:nvCxnSpPr>
        <p:spPr>
          <a:xfrm>
            <a:off x="6682740" y="4039235"/>
            <a:ext cx="677545" cy="281305"/>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cxnSp>
        <p:nvCxnSpPr>
          <p:cNvPr id="21" name="Прямая со стрелкой 20"/>
          <p:cNvCxnSpPr/>
          <p:nvPr/>
        </p:nvCxnSpPr>
        <p:spPr>
          <a:xfrm>
            <a:off x="6078855" y="4336415"/>
            <a:ext cx="323215" cy="447040"/>
          </a:xfrm>
          <a:prstGeom prst="straightConnector1">
            <a:avLst/>
          </a:prstGeom>
          <a:ln>
            <a:tailEnd type="arrow" w="med" len="med"/>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50875" y="582930"/>
            <a:ext cx="9041130" cy="6000750"/>
          </a:xfrm>
          <a:prstGeom prst="rect">
            <a:avLst/>
          </a:prstGeom>
          <a:noFill/>
        </p:spPr>
        <p:txBody>
          <a:bodyPr wrap="square" rtlCol="0">
            <a:spAutoFit/>
          </a:bodyPr>
          <a:lstStyle/>
          <a:p>
            <a:r>
              <a:rPr lang="ru-RU" altLang="en-US" sz="2000" dirty="0">
                <a:solidFill>
                  <a:srgbClr val="002060"/>
                </a:solidFill>
                <a:latin typeface="Times New Roman" panose="02020603050405020304" pitchFamily="18" charset="0"/>
                <a:cs typeface="Times New Roman" panose="02020603050405020304" pitchFamily="18" charset="0"/>
              </a:rPr>
              <a:t>	</a:t>
            </a:r>
            <a:r>
              <a:rPr lang="en-US" altLang="ru-RU" sz="2000" dirty="0">
                <a:solidFill>
                  <a:srgbClr val="C00000"/>
                </a:solidFill>
                <a:latin typeface="Times New Roman" panose="02020603050405020304" pitchFamily="18" charset="0"/>
                <a:cs typeface="Times New Roman" panose="02020603050405020304" pitchFamily="18" charset="0"/>
              </a:rPr>
              <a:t>“</a:t>
            </a:r>
            <a:r>
              <a:rPr lang="en-US" altLang="ru-RU" sz="2400" dirty="0">
                <a:solidFill>
                  <a:srgbClr val="C00000"/>
                </a:solidFill>
                <a:latin typeface="Times New Roman" panose="02020603050405020304" pitchFamily="18" charset="0"/>
                <a:cs typeface="Times New Roman" panose="02020603050405020304" pitchFamily="18" charset="0"/>
              </a:rPr>
              <a:t>Ыстықкөл күнделігі</a:t>
            </a:r>
            <a:r>
              <a:rPr lang="en-US" altLang="en-US" sz="2400" dirty="0">
                <a:solidFill>
                  <a:srgbClr val="C00000"/>
                </a:solidFill>
                <a:latin typeface="Times New Roman" panose="02020603050405020304" pitchFamily="18" charset="0"/>
                <a:cs typeface="Times New Roman" panose="02020603050405020304" pitchFamily="18" charset="0"/>
              </a:rPr>
              <a:t>”</a:t>
            </a:r>
            <a:r>
              <a:rPr lang="en-US" altLang="ru-RU" sz="2400" dirty="0">
                <a:solidFill>
                  <a:srgbClr val="C00000"/>
                </a:solidFill>
                <a:latin typeface="Times New Roman" panose="02020603050405020304" pitchFamily="18" charset="0"/>
                <a:cs typeface="Times New Roman" panose="02020603050405020304" pitchFamily="18" charset="0"/>
              </a:rPr>
              <a:t>  </a:t>
            </a:r>
            <a:endParaRPr lang="en-US" altLang="ru-RU" sz="2400" dirty="0">
              <a:solidFill>
                <a:srgbClr val="C00000"/>
              </a:solidFill>
              <a:latin typeface="Times New Roman" panose="02020603050405020304" pitchFamily="18" charset="0"/>
              <a:cs typeface="Times New Roman" panose="02020603050405020304" pitchFamily="18" charset="0"/>
            </a:endParaRPr>
          </a:p>
          <a:p>
            <a:pPr algn="just"/>
            <a:r>
              <a:rPr lang="en-US" altLang="ru-RU"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26 </a:t>
            </a:r>
            <a:r>
              <a:rPr lang="ru-RU" altLang="en-US" sz="2000" dirty="0">
                <a:solidFill>
                  <a:srgbClr val="002060"/>
                </a:solidFill>
                <a:latin typeface="Times New Roman" panose="02020603050405020304" pitchFamily="18" charset="0"/>
                <a:cs typeface="Times New Roman" panose="02020603050405020304" pitchFamily="18" charset="0"/>
              </a:rPr>
              <a:t>ма</a:t>
            </a:r>
            <a:r>
              <a:rPr lang="en-US" altLang="en-US" sz="2000" dirty="0">
                <a:solidFill>
                  <a:srgbClr val="002060"/>
                </a:solidFill>
                <a:latin typeface="Times New Roman" panose="02020603050405020304" pitchFamily="18" charset="0"/>
                <a:cs typeface="Times New Roman" panose="02020603050405020304" pitchFamily="18" charset="0"/>
              </a:rPr>
              <a:t>мыр күні менің қасымда қырғыз жыршысы болды. Ол </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Манас</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поэмасын біледі екен. Поэманың тілі, ауызекі тілге қарағанда, түсінуге әлдеқайда жеңіл. Поэма қаһарманы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Манас  батыр. </a:t>
            </a:r>
            <a:r>
              <a:rPr lang="en-US" altLang="ru-RU" sz="2000" dirty="0">
                <a:solidFill>
                  <a:srgbClr val="002060"/>
                </a:solidFill>
                <a:latin typeface="Times New Roman" panose="02020603050405020304" pitchFamily="18" charset="0"/>
                <a:cs typeface="Times New Roman" panose="02020603050405020304" pitchFamily="18" charset="0"/>
              </a:rPr>
              <a:t>Назар жомоқшы енді Көкетайдың жойқын асы кезіндегі оқиғаларды жырлауға көшті. Ат бәйгесі, сайыс, аударыспақ, балуан күрес,  Ер Қосайдың күреске түсуі, кәуірлердің ас пен бәйге шырқын бұзғысы келгені, оған Ер Манастың қарсылық көрсеткені ерекше шабытпен шумақталды.</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ru-RU" sz="2000" dirty="0">
                <a:solidFill>
                  <a:srgbClr val="002060"/>
                </a:solidFill>
                <a:latin typeface="Times New Roman" panose="02020603050405020304" pitchFamily="18" charset="0"/>
                <a:cs typeface="Times New Roman" panose="02020603050405020304" pitchFamily="18" charset="0"/>
              </a:rPr>
              <a:t>Кәуірдің ханы батыр Жолай ас кезінде өзіне қарсы шыққан Манасқа қатты өштесіп, онымен соғысуға қол жинау үшін еліне қайтады. Манас жер ортасы Бозтөбеге келіп, алдағы шайқасқа дайындалады. Сол жерде қару-жарағын түгендеп, әбден қамданып алғаннан кейін, кәуірлердің еліне қарай беттейді. Сегізінші күн дегенде майдандасар жерге жетіп, жаудың қолын ойсырата  жеңіп,  Жолайдың басын алады.</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r>
              <a:rPr lang="en-US" altLang="en-US" sz="2000" dirty="0">
                <a:solidFill>
                  <a:srgbClr val="002060"/>
                </a:solidFill>
                <a:latin typeface="Times New Roman" panose="02020603050405020304" pitchFamily="18" charset="0"/>
                <a:cs typeface="Times New Roman" panose="02020603050405020304" pitchFamily="18" charset="0"/>
              </a:rPr>
              <a:t>	</a:t>
            </a:r>
            <a:r>
              <a:rPr lang="en-US" altLang="ru-RU" sz="2000" dirty="0">
                <a:solidFill>
                  <a:srgbClr val="002060"/>
                </a:solidFill>
                <a:latin typeface="Times New Roman" panose="02020603050405020304" pitchFamily="18" charset="0"/>
                <a:cs typeface="Times New Roman" panose="02020603050405020304" pitchFamily="18" charset="0"/>
              </a:rPr>
              <a:t>Манас бұдан кейін де талай жорықтарға қатысты. Қара шоқты кәуірдің қауымды жұртын бір алды, қызыл шоқты қытайдың қақпалы жұртын бір алды... Алым жеді Қашқардан, зекет жеді Қоқаннан... Алайда соғыста алған жарақаттың зардабынан Манастың өзі де елу екі жасында бақилыққа аттанды</a:t>
            </a:r>
            <a:r>
              <a:rPr lang="en-US" altLang="en-US" sz="2000" dirty="0">
                <a:solidFill>
                  <a:srgbClr val="002060"/>
                </a:solidFill>
                <a:latin typeface="Times New Roman" panose="02020603050405020304" pitchFamily="18" charset="0"/>
                <a:cs typeface="Times New Roman" panose="02020603050405020304" pitchFamily="18" charset="0"/>
              </a:rPr>
              <a:t>.</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just"/>
            <a:endParaRPr lang="en-US" altLang="ru-RU"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7385" y="231775"/>
            <a:ext cx="8925560" cy="6000750"/>
          </a:xfrm>
          <a:prstGeom prst="rect">
            <a:avLst/>
          </a:prstGeom>
          <a:noFill/>
        </p:spPr>
        <p:txBody>
          <a:bodyPr wrap="square" rtlCol="0">
            <a:spAutoFit/>
          </a:bodyPr>
          <a:lstStyle/>
          <a:p>
            <a:pPr algn="ctr"/>
            <a:r>
              <a:rPr lang="en-US" sz="2400" dirty="0">
                <a:solidFill>
                  <a:srgbClr val="C00000"/>
                </a:solidFill>
                <a:latin typeface="Times New Roman" panose="02020603050405020304" pitchFamily="18" charset="0"/>
                <a:cs typeface="Times New Roman" panose="02020603050405020304" pitchFamily="18" charset="0"/>
              </a:rPr>
              <a:t>Қырғыз манасшысы</a:t>
            </a:r>
            <a:r>
              <a:rPr lang="en-US" altLang="en-US" sz="2400" dirty="0">
                <a:solidFill>
                  <a:srgbClr val="002060"/>
                </a:solidFill>
                <a:latin typeface="Times New Roman" panose="02020603050405020304" pitchFamily="18" charset="0"/>
                <a:cs typeface="Times New Roman" panose="02020603050405020304" pitchFamily="18" charset="0"/>
                <a:sym typeface="+mn-ea"/>
              </a:rPr>
              <a:t> </a:t>
            </a:r>
            <a:r>
              <a:rPr lang="en-US" altLang="en-US" sz="2400" dirty="0">
                <a:solidFill>
                  <a:srgbClr val="C00000"/>
                </a:solidFill>
                <a:latin typeface="Times New Roman" panose="02020603050405020304" pitchFamily="18" charset="0"/>
                <a:cs typeface="Times New Roman" panose="02020603050405020304" pitchFamily="18" charset="0"/>
                <a:sym typeface="+mn-ea"/>
              </a:rPr>
              <a:t>–</a:t>
            </a:r>
            <a:r>
              <a:rPr lang="en-US" sz="2400" dirty="0">
                <a:solidFill>
                  <a:srgbClr val="C00000"/>
                </a:solidFill>
                <a:latin typeface="Times New Roman" panose="02020603050405020304" pitchFamily="18" charset="0"/>
                <a:cs typeface="Times New Roman" panose="02020603050405020304" pitchFamily="18" charset="0"/>
              </a:rPr>
              <a:t> Сағымбай Орозбақов</a:t>
            </a:r>
            <a:endParaRPr lang="en-US" altLang="ru-RU" sz="2000" dirty="0">
              <a:solidFill>
                <a:srgbClr val="002060"/>
              </a:solidFill>
              <a:latin typeface="Times New Roman" panose="02020603050405020304" pitchFamily="18" charset="0"/>
              <a:cs typeface="Times New Roman" panose="02020603050405020304" pitchFamily="18" charset="0"/>
            </a:endParaRPr>
          </a:p>
          <a:p>
            <a:pPr algn="l"/>
            <a:r>
              <a:rPr lang="en-US" altLang="ru-RU" sz="2000" dirty="0">
                <a:solidFill>
                  <a:srgbClr val="002060"/>
                </a:solidFill>
                <a:latin typeface="Times New Roman" panose="02020603050405020304" pitchFamily="18" charset="0"/>
                <a:cs typeface="Times New Roman" panose="02020603050405020304" pitchFamily="18" charset="0"/>
              </a:rPr>
              <a:t>      </a:t>
            </a:r>
            <a:r>
              <a:rPr lang="en-US" altLang="en-US" sz="2000" dirty="0">
                <a:solidFill>
                  <a:srgbClr val="002060"/>
                </a:solidFill>
                <a:latin typeface="Times New Roman" panose="02020603050405020304" pitchFamily="18" charset="0"/>
                <a:cs typeface="Times New Roman" panose="02020603050405020304" pitchFamily="18" charset="0"/>
              </a:rPr>
              <a:t>	Сағымбай Орозбақовтан жазып алынған жырдың көлемі 250 000 жолдан тұрады. Бұл Фирдоуси </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Шахнамасынан</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2 есе, Гомердің </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Илиадасынан</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16 есе көп. </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l"/>
            <a:r>
              <a:rPr lang="en-US" altLang="en-US" sz="2000" dirty="0">
                <a:solidFill>
                  <a:srgbClr val="002060"/>
                </a:solidFill>
                <a:latin typeface="Times New Roman" panose="02020603050405020304" pitchFamily="18" charset="0"/>
                <a:cs typeface="Times New Roman" panose="02020603050405020304" pitchFamily="18" charset="0"/>
              </a:rPr>
              <a:t>	Дастанның С.Орозбақов нұсқасында Ташкентті билеп тұрған Қытай әскерінің қолбасшысы Панус ханның қалың қолымен түркілердің шайқасы баяндалады. Шайқас қызған тұста Манастың кеңесшісі Бақай қытай қолындағы тамырлас тайпаларға ұран тастайды. Түркі мен моңғолдың туыс екенін еске салып, бауырларды бірлікке үндейді. Мұны естіген қарсы жақтағы түркі тайпаларының көсемдері кеңес құрып, ақылдаса келе, төрт жүз мың әскерден құралған қалың қолды алып кетеді. Осылайша Ташкенттен жеткен жаужүрек жауынгерлер Манастың баһадүрлерімен бірігіп, жауды қоршайды. Үш күнге созылған қанды шайқаста жау жағы күйрей жеңіледі. </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Түркінің бәрі дүркіреп, Күн батыс жұрты күркіреп, Қазақ, Қырғыз, Өзбек</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бастап, түгел түркінің басын қосқан құтты Жыланды жерінің содан бері </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Түркібасы</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деп аталғанын алға тартқан дастан:</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l"/>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Түркі ұлы тұтас біріксе,</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l"/>
            <a:r>
              <a:rPr lang="en-US" altLang="en-US" sz="2000" dirty="0">
                <a:solidFill>
                  <a:srgbClr val="002060"/>
                </a:solidFill>
                <a:latin typeface="Times New Roman" panose="02020603050405020304" pitchFamily="18" charset="0"/>
                <a:cs typeface="Times New Roman" panose="02020603050405020304" pitchFamily="18" charset="0"/>
              </a:rPr>
              <a:t>Келе алмас оған дәрменің</a:t>
            </a:r>
            <a:r>
              <a:rPr lang="en-US" altLang="en-US" sz="2000" dirty="0">
                <a:solidFill>
                  <a:srgbClr val="002060"/>
                </a:solidFill>
                <a:latin typeface="Times New Roman" panose="02020603050405020304" pitchFamily="18" charset="0"/>
                <a:cs typeface="Times New Roman" panose="02020603050405020304" pitchFamily="18" charset="0"/>
              </a:rPr>
              <a:t>”</a:t>
            </a:r>
            <a:r>
              <a:rPr lang="en-US" altLang="en-US" sz="2000" dirty="0">
                <a:solidFill>
                  <a:srgbClr val="002060"/>
                </a:solidFill>
                <a:latin typeface="Times New Roman" panose="02020603050405020304" pitchFamily="18" charset="0"/>
                <a:cs typeface="Times New Roman" panose="02020603050405020304" pitchFamily="18" charset="0"/>
              </a:rPr>
              <a:t> –</a:t>
            </a:r>
            <a:endParaRPr lang="en-US" altLang="en-US" sz="2000" dirty="0">
              <a:solidFill>
                <a:srgbClr val="002060"/>
              </a:solidFill>
              <a:latin typeface="Times New Roman" panose="02020603050405020304" pitchFamily="18" charset="0"/>
              <a:cs typeface="Times New Roman" panose="02020603050405020304" pitchFamily="18" charset="0"/>
            </a:endParaRPr>
          </a:p>
          <a:p>
            <a:pPr algn="l"/>
            <a:r>
              <a:rPr lang="en-US" altLang="en-US" sz="2000" dirty="0">
                <a:solidFill>
                  <a:srgbClr val="002060"/>
                </a:solidFill>
                <a:latin typeface="Times New Roman" panose="02020603050405020304" pitchFamily="18" charset="0"/>
                <a:cs typeface="Times New Roman" panose="02020603050405020304" pitchFamily="18" charset="0"/>
              </a:rPr>
              <a:t>деп, бауырластардың бірлігінен туатын құдіретті күшті ту етіп жырлайды.</a:t>
            </a:r>
            <a:endParaRPr lang="en-US" altLang="en-US"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3340" y="34422"/>
            <a:ext cx="8666922" cy="646331"/>
          </a:xfrm>
          <a:prstGeom prst="rect">
            <a:avLst/>
          </a:prstGeom>
          <a:noFill/>
        </p:spPr>
        <p:txBody>
          <a:bodyPr wrap="square" rtlCol="0">
            <a:spAutoFit/>
          </a:bodyPr>
          <a:lstStyle/>
          <a:p>
            <a:endParaRPr lang="en-US" dirty="0">
              <a:solidFill>
                <a:srgbClr val="002060"/>
              </a:solidFill>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endParaRPr lang="ru-RU" dirty="0"/>
          </a:p>
        </p:txBody>
      </p:sp>
      <p:sp>
        <p:nvSpPr>
          <p:cNvPr id="7" name="TextBox 6"/>
          <p:cNvSpPr txBox="1"/>
          <p:nvPr/>
        </p:nvSpPr>
        <p:spPr>
          <a:xfrm>
            <a:off x="1306830" y="240030"/>
            <a:ext cx="7903845" cy="2676525"/>
          </a:xfrm>
          <a:prstGeom prst="rect">
            <a:avLst/>
          </a:prstGeom>
          <a:noFill/>
        </p:spPr>
        <p:txBody>
          <a:bodyPr wrap="square" rtlCol="0">
            <a:spAutoFit/>
          </a:bodyPr>
          <a:lstStyle/>
          <a:p>
            <a:r>
              <a:rPr lang="en-US" altLang="en-US" sz="2000" b="1" dirty="0">
                <a:solidFill>
                  <a:srgbClr val="002060"/>
                </a:solidFill>
                <a:latin typeface="Times New Roman" panose="02020603050405020304" pitchFamily="18" charset="0"/>
                <a:cs typeface="Times New Roman" panose="02020603050405020304" pitchFamily="18" charset="0"/>
              </a:rPr>
              <a:t>1-тапсырма.</a:t>
            </a:r>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en-US" sz="2000" b="1" dirty="0">
                <a:solidFill>
                  <a:srgbClr val="002060"/>
                </a:solidFill>
                <a:latin typeface="Times New Roman" panose="02020603050405020304" pitchFamily="18" charset="0"/>
                <a:cs typeface="Times New Roman" panose="02020603050405020304" pitchFamily="18" charset="0"/>
              </a:rPr>
              <a:t>Берілген ақпараттардың дұрыс не бұрыстығын анықтаңыз</a:t>
            </a:r>
            <a:r>
              <a:rPr lang="en-US" sz="2000" b="1" dirty="0">
                <a:solidFill>
                  <a:srgbClr val="002060"/>
                </a:solidFill>
                <a:latin typeface="Times New Roman" panose="02020603050405020304" pitchFamily="18" charset="0"/>
                <a:cs typeface="Times New Roman" panose="02020603050405020304" pitchFamily="18" charset="0"/>
              </a:rPr>
              <a:t> </a:t>
            </a:r>
            <a:endParaRPr lang="en-US" sz="2000" b="1" dirty="0">
              <a:solidFill>
                <a:srgbClr val="00206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Дескриптор:</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dirty="0">
                <a:solidFill>
                  <a:srgbClr val="0070C0"/>
                </a:solidFill>
                <a:latin typeface="Times New Roman" panose="02020603050405020304" pitchFamily="18" charset="0"/>
                <a:cs typeface="Times New Roman" panose="02020603050405020304" pitchFamily="18" charset="0"/>
              </a:rPr>
              <a:t>-  ақпараттардың мазмұнын біледі;</a:t>
            </a:r>
            <a:endParaRPr lang="en-US" altLang="en-US" dirty="0">
              <a:solidFill>
                <a:srgbClr val="0070C0"/>
              </a:solidFill>
              <a:latin typeface="Times New Roman" panose="02020603050405020304" pitchFamily="18" charset="0"/>
              <a:cs typeface="Times New Roman" panose="02020603050405020304" pitchFamily="18" charset="0"/>
            </a:endParaRPr>
          </a:p>
          <a:p>
            <a:r>
              <a:rPr lang="en-US" altLang="en-US" dirty="0">
                <a:solidFill>
                  <a:srgbClr val="0070C0"/>
                </a:solidFill>
                <a:latin typeface="Times New Roman" panose="02020603050405020304" pitchFamily="18" charset="0"/>
                <a:cs typeface="Times New Roman" panose="02020603050405020304" pitchFamily="18" charset="0"/>
              </a:rPr>
              <a:t>-  берілген ақпараттардың дұрыс, бұрыстығын ажыратады.</a:t>
            </a:r>
            <a:endParaRPr lang="en-US" dirty="0">
              <a:solidFill>
                <a:srgbClr val="0070C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Таблица 5"/>
          <p:cNvGraphicFramePr/>
          <p:nvPr/>
        </p:nvGraphicFramePr>
        <p:xfrm>
          <a:off x="859790" y="2275840"/>
          <a:ext cx="8532495" cy="2894965"/>
        </p:xfrm>
        <a:graphic>
          <a:graphicData uri="http://schemas.openxmlformats.org/drawingml/2006/table">
            <a:tbl>
              <a:tblPr firstRow="1" bandRow="1">
                <a:tableStyleId>{5C22544A-7EE6-4342-B048-85BDC9FD1C3A}</a:tableStyleId>
              </a:tblPr>
              <a:tblGrid>
                <a:gridCol w="5950585"/>
                <a:gridCol w="1274445"/>
                <a:gridCol w="1307465"/>
              </a:tblGrid>
              <a:tr h="381000">
                <a:tc>
                  <a:txBody>
                    <a:bodyPr/>
                    <a:p>
                      <a:pPr algn="ctr">
                        <a:buNone/>
                      </a:pPr>
                      <a:r>
                        <a:rPr lang="en-US" altLang="en-US" sz="2000">
                          <a:solidFill>
                            <a:srgbClr val="002060"/>
                          </a:solidFill>
                          <a:latin typeface="Times New Roman" panose="02020603050405020304" pitchFamily="18" charset="0"/>
                          <a:cs typeface="Times New Roman" panose="02020603050405020304" pitchFamily="18" charset="0"/>
                          <a:sym typeface="+mn-ea"/>
                        </a:rPr>
                        <a:t>А</a:t>
                      </a:r>
                      <a:r>
                        <a:rPr lang="en-US" altLang="ru-RU" sz="2000">
                          <a:solidFill>
                            <a:srgbClr val="002060"/>
                          </a:solidFill>
                          <a:latin typeface="Times New Roman" panose="02020603050405020304" pitchFamily="18" charset="0"/>
                          <a:cs typeface="Times New Roman" panose="02020603050405020304" pitchFamily="18" charset="0"/>
                          <a:sym typeface="+mn-ea"/>
                        </a:rPr>
                        <a:t>қпараттар</a:t>
                      </a:r>
                      <a:endParaRPr lang="en-US" altLang="ru-RU" sz="200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дұрыс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бұрыс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Поэма қаһарманы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 Манас  батыр</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Кәуірдің ханы батыр Жолай ас кезінде өзіне қарсы шыққан Манасқа қатты өштес</a:t>
                      </a:r>
                      <a:r>
                        <a:rPr lang="en-US" altLang="en-US" sz="2000" dirty="0">
                          <a:solidFill>
                            <a:srgbClr val="002060"/>
                          </a:solidFill>
                          <a:latin typeface="Times New Roman" panose="02020603050405020304" pitchFamily="18" charset="0"/>
                          <a:cs typeface="Times New Roman" panose="02020603050405020304" pitchFamily="18" charset="0"/>
                          <a:sym typeface="+mn-ea"/>
                        </a:rPr>
                        <a:t>еді</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608965">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ru-RU" sz="2000" dirty="0">
                          <a:solidFill>
                            <a:srgbClr val="002060"/>
                          </a:solidFill>
                          <a:latin typeface="Times New Roman" panose="02020603050405020304" pitchFamily="18" charset="0"/>
                          <a:cs typeface="Times New Roman" panose="02020603050405020304" pitchFamily="18" charset="0"/>
                          <a:sym typeface="+mn-ea"/>
                        </a:rPr>
                        <a:t>Манас бұдан кейін жорықтарға қатыс</a:t>
                      </a:r>
                      <a:r>
                        <a:rPr lang="en-US" altLang="en-US" sz="2000" dirty="0">
                          <a:solidFill>
                            <a:srgbClr val="002060"/>
                          </a:solidFill>
                          <a:latin typeface="Times New Roman" panose="02020603050405020304" pitchFamily="18" charset="0"/>
                          <a:cs typeface="Times New Roman" panose="02020603050405020304" pitchFamily="18" charset="0"/>
                          <a:sym typeface="+mn-ea"/>
                        </a:rPr>
                        <a:t>пайды</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 Шайқас қызған тұста Манастың кеңесшісі Бақай қытай қолындағы тамырлас тайпаларға </a:t>
                      </a:r>
                      <a:r>
                        <a:rPr lang="en-US" altLang="en-US" sz="2000" dirty="0">
                          <a:solidFill>
                            <a:srgbClr val="002060"/>
                          </a:solidFill>
                          <a:latin typeface="Times New Roman" panose="02020603050405020304" pitchFamily="18" charset="0"/>
                          <a:cs typeface="Times New Roman" panose="02020603050405020304" pitchFamily="18" charset="0"/>
                          <a:sym typeface="+mn-ea"/>
                        </a:rPr>
                        <a:t>қарсы шығады</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Осылайша Ташкенттен жеткен жаужүрек жауынгерлер Манастың баһадүрлерімен бірігіп, жауды қоршайды</a:t>
                      </a:r>
                      <a:endParaRPr lang="en-US" altLang="ru-RU"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43340" y="34422"/>
            <a:ext cx="8666922" cy="646331"/>
          </a:xfrm>
          <a:prstGeom prst="rect">
            <a:avLst/>
          </a:prstGeom>
          <a:noFill/>
        </p:spPr>
        <p:txBody>
          <a:bodyPr wrap="square" rtlCol="0">
            <a:spAutoFit/>
          </a:bodyPr>
          <a:lstStyle/>
          <a:p>
            <a:endParaRPr lang="en-US" dirty="0">
              <a:solidFill>
                <a:srgbClr val="002060"/>
              </a:solidFill>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endParaRPr lang="ru-RU" dirty="0"/>
          </a:p>
        </p:txBody>
      </p:sp>
      <p:sp>
        <p:nvSpPr>
          <p:cNvPr id="7" name="TextBox 6"/>
          <p:cNvSpPr txBox="1"/>
          <p:nvPr/>
        </p:nvSpPr>
        <p:spPr>
          <a:xfrm>
            <a:off x="1488440" y="288290"/>
            <a:ext cx="7903845" cy="2368550"/>
          </a:xfrm>
          <a:prstGeom prst="rect">
            <a:avLst/>
          </a:prstGeom>
          <a:noFill/>
        </p:spPr>
        <p:txBody>
          <a:bodyPr wrap="square" rtlCol="0">
            <a:spAutoFit/>
          </a:bodyPr>
          <a:lstStyle/>
          <a:p>
            <a:r>
              <a:rPr lang="en-US" altLang="en-US" sz="2000" b="1" dirty="0">
                <a:solidFill>
                  <a:srgbClr val="C00000"/>
                </a:solidFill>
                <a:latin typeface="Times New Roman" panose="02020603050405020304" pitchFamily="18" charset="0"/>
                <a:cs typeface="Times New Roman" panose="02020603050405020304" pitchFamily="18" charset="0"/>
              </a:rPr>
              <a:t>Өзіңді тексер!</a:t>
            </a:r>
            <a:endParaRPr lang="en-US" altLang="en-US" sz="2000" b="1" dirty="0">
              <a:solidFill>
                <a:srgbClr val="C00000"/>
              </a:solidFill>
              <a:latin typeface="Times New Roman" panose="02020603050405020304" pitchFamily="18" charset="0"/>
              <a:cs typeface="Times New Roman" panose="02020603050405020304" pitchFamily="18" charset="0"/>
            </a:endParaRPr>
          </a:p>
          <a:p>
            <a:endParaRPr lang="en-US" altLang="en-US" sz="2000" b="1" dirty="0">
              <a:solidFill>
                <a:srgbClr val="002060"/>
              </a:solidFill>
              <a:latin typeface="Times New Roman" panose="02020603050405020304" pitchFamily="18" charset="0"/>
              <a:cs typeface="Times New Roman" panose="02020603050405020304" pitchFamily="18" charset="0"/>
            </a:endParaRPr>
          </a:p>
          <a:p>
            <a:r>
              <a:rPr lang="en-US" altLang="en-US" sz="2000" dirty="0">
                <a:solidFill>
                  <a:srgbClr val="0070C0"/>
                </a:solidFill>
                <a:latin typeface="Times New Roman" panose="02020603050405020304" pitchFamily="18" charset="0"/>
                <a:cs typeface="Times New Roman" panose="02020603050405020304" pitchFamily="18" charset="0"/>
              </a:rPr>
              <a:t>Дескриптор:</a:t>
            </a:r>
            <a:endParaRPr lang="en-US" altLang="en-US" sz="2000" dirty="0">
              <a:solidFill>
                <a:srgbClr val="0070C0"/>
              </a:solidFill>
              <a:latin typeface="Times New Roman" panose="02020603050405020304" pitchFamily="18" charset="0"/>
              <a:cs typeface="Times New Roman" panose="02020603050405020304" pitchFamily="18" charset="0"/>
            </a:endParaRPr>
          </a:p>
          <a:p>
            <a:r>
              <a:rPr lang="en-US" altLang="en-US" dirty="0">
                <a:solidFill>
                  <a:srgbClr val="0070C0"/>
                </a:solidFill>
                <a:latin typeface="Times New Roman" panose="02020603050405020304" pitchFamily="18" charset="0"/>
                <a:cs typeface="Times New Roman" panose="02020603050405020304" pitchFamily="18" charset="0"/>
              </a:rPr>
              <a:t>-  ақпараттардың мазмұнын біледі;</a:t>
            </a:r>
            <a:endParaRPr lang="en-US" altLang="en-US" dirty="0">
              <a:solidFill>
                <a:srgbClr val="0070C0"/>
              </a:solidFill>
              <a:latin typeface="Times New Roman" panose="02020603050405020304" pitchFamily="18" charset="0"/>
              <a:cs typeface="Times New Roman" panose="02020603050405020304" pitchFamily="18" charset="0"/>
            </a:endParaRPr>
          </a:p>
          <a:p>
            <a:r>
              <a:rPr lang="en-US" altLang="en-US" dirty="0">
                <a:solidFill>
                  <a:srgbClr val="0070C0"/>
                </a:solidFill>
                <a:latin typeface="Times New Roman" panose="02020603050405020304" pitchFamily="18" charset="0"/>
                <a:cs typeface="Times New Roman" panose="02020603050405020304" pitchFamily="18" charset="0"/>
              </a:rPr>
              <a:t>-  берілген ақпараттардың дұрыс, бұрыстығын ажыратады.</a:t>
            </a:r>
            <a:endParaRPr lang="en-US" dirty="0">
              <a:solidFill>
                <a:srgbClr val="0070C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b="1" dirty="0">
              <a:solidFill>
                <a:srgbClr val="002060"/>
              </a:solidFill>
              <a:latin typeface="Times New Roman" panose="02020603050405020304" pitchFamily="18" charset="0"/>
              <a:cs typeface="Times New Roman" panose="02020603050405020304" pitchFamily="18" charset="0"/>
            </a:endParaRPr>
          </a:p>
          <a:p>
            <a:endParaRPr lang="en-US" sz="1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6" name="Таблица 5"/>
          <p:cNvGraphicFramePr/>
          <p:nvPr/>
        </p:nvGraphicFramePr>
        <p:xfrm>
          <a:off x="1012825" y="2245360"/>
          <a:ext cx="8532495" cy="2894965"/>
        </p:xfrm>
        <a:graphic>
          <a:graphicData uri="http://schemas.openxmlformats.org/drawingml/2006/table">
            <a:tbl>
              <a:tblPr firstRow="1" bandRow="1">
                <a:tableStyleId>{5C22544A-7EE6-4342-B048-85BDC9FD1C3A}</a:tableStyleId>
              </a:tblPr>
              <a:tblGrid>
                <a:gridCol w="5950585"/>
                <a:gridCol w="1274445"/>
                <a:gridCol w="1307465"/>
              </a:tblGrid>
              <a:tr h="381000">
                <a:tc>
                  <a:txBody>
                    <a:bodyPr/>
                    <a:p>
                      <a:pPr algn="ctr">
                        <a:buNone/>
                      </a:pPr>
                      <a:r>
                        <a:rPr lang="en-US" altLang="en-US" sz="2000">
                          <a:solidFill>
                            <a:srgbClr val="002060"/>
                          </a:solidFill>
                          <a:latin typeface="Times New Roman" panose="02020603050405020304" pitchFamily="18" charset="0"/>
                          <a:cs typeface="Times New Roman" panose="02020603050405020304" pitchFamily="18" charset="0"/>
                          <a:sym typeface="+mn-ea"/>
                        </a:rPr>
                        <a:t>А</a:t>
                      </a:r>
                      <a:r>
                        <a:rPr lang="en-US" altLang="ru-RU" sz="2000">
                          <a:solidFill>
                            <a:srgbClr val="002060"/>
                          </a:solidFill>
                          <a:latin typeface="Times New Roman" panose="02020603050405020304" pitchFamily="18" charset="0"/>
                          <a:cs typeface="Times New Roman" panose="02020603050405020304" pitchFamily="18" charset="0"/>
                          <a:sym typeface="+mn-ea"/>
                        </a:rPr>
                        <a:t>қпараттар</a:t>
                      </a:r>
                      <a:endParaRPr lang="en-US" altLang="ru-RU" sz="200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дұрыс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бұрыс</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Поэма қаһарманы  </a:t>
                      </a:r>
                      <a:r>
                        <a:rPr lang="ru-RU" sz="2000" i="1" dirty="0">
                          <a:solidFill>
                            <a:srgbClr val="002060"/>
                          </a:solidFill>
                          <a:latin typeface="Times New Roman" panose="02020603050405020304" pitchFamily="18" charset="0"/>
                          <a:cs typeface="Times New Roman" panose="02020603050405020304" pitchFamily="18" charset="0"/>
                          <a:sym typeface="+mn-ea"/>
                        </a:rPr>
                        <a:t>–</a:t>
                      </a: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en-US" sz="2000" dirty="0">
                          <a:solidFill>
                            <a:srgbClr val="002060"/>
                          </a:solidFill>
                          <a:latin typeface="Times New Roman" panose="02020603050405020304" pitchFamily="18" charset="0"/>
                          <a:cs typeface="Times New Roman" panose="02020603050405020304" pitchFamily="18" charset="0"/>
                          <a:sym typeface="+mn-ea"/>
                        </a:rPr>
                        <a:t> Манас  батыр</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Кәуірдің ханы батыр Жолай ас кезінде өзіне қарсы шыққан Манасқа қатты өштес</a:t>
                      </a:r>
                      <a:r>
                        <a:rPr lang="en-US" altLang="en-US" sz="2000" dirty="0">
                          <a:solidFill>
                            <a:srgbClr val="002060"/>
                          </a:solidFill>
                          <a:latin typeface="Times New Roman" panose="02020603050405020304" pitchFamily="18" charset="0"/>
                          <a:cs typeface="Times New Roman" panose="02020603050405020304" pitchFamily="18" charset="0"/>
                          <a:sym typeface="+mn-ea"/>
                        </a:rPr>
                        <a:t>еді</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608965">
                <a:tc>
                  <a:txBody>
                    <a:bodyPr/>
                    <a:p>
                      <a:pPr>
                        <a:buNone/>
                      </a:pPr>
                      <a:r>
                        <a:rPr lang="en-US" altLang="ru-RU" sz="2000" dirty="0">
                          <a:solidFill>
                            <a:srgbClr val="002060"/>
                          </a:solidFill>
                          <a:latin typeface="Times New Roman" panose="02020603050405020304" pitchFamily="18" charset="0"/>
                          <a:cs typeface="Times New Roman" panose="02020603050405020304" pitchFamily="18" charset="0"/>
                          <a:sym typeface="+mn-ea"/>
                        </a:rPr>
                        <a:t> </a:t>
                      </a:r>
                      <a:r>
                        <a:rPr lang="en-US" altLang="ru-RU" sz="2000" dirty="0">
                          <a:solidFill>
                            <a:srgbClr val="002060"/>
                          </a:solidFill>
                          <a:latin typeface="Times New Roman" panose="02020603050405020304" pitchFamily="18" charset="0"/>
                          <a:cs typeface="Times New Roman" panose="02020603050405020304" pitchFamily="18" charset="0"/>
                          <a:sym typeface="+mn-ea"/>
                        </a:rPr>
                        <a:t>Манас бұдан кейін жорықтарға қатыс</a:t>
                      </a:r>
                      <a:r>
                        <a:rPr lang="en-US" altLang="en-US" sz="2000" dirty="0">
                          <a:solidFill>
                            <a:srgbClr val="002060"/>
                          </a:solidFill>
                          <a:latin typeface="Times New Roman" panose="02020603050405020304" pitchFamily="18" charset="0"/>
                          <a:cs typeface="Times New Roman" panose="02020603050405020304" pitchFamily="18" charset="0"/>
                          <a:sym typeface="+mn-ea"/>
                        </a:rPr>
                        <a:t>пайды</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 Шайқас қызған тұста Манастың кеңесшісі Бақай қытай қолындағы тамырлас тайпаларға </a:t>
                      </a:r>
                      <a:r>
                        <a:rPr lang="en-US" altLang="en-US" sz="2000" dirty="0">
                          <a:solidFill>
                            <a:srgbClr val="002060"/>
                          </a:solidFill>
                          <a:latin typeface="Times New Roman" panose="02020603050405020304" pitchFamily="18" charset="0"/>
                          <a:cs typeface="Times New Roman" panose="02020603050405020304" pitchFamily="18" charset="0"/>
                          <a:sym typeface="+mn-ea"/>
                        </a:rPr>
                        <a:t>қарсы шығады</a:t>
                      </a:r>
                      <a:endParaRPr lang="en-US" altLang="en-US"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r h="381000">
                <a:tc>
                  <a:txBody>
                    <a:bodyPr/>
                    <a:p>
                      <a:pPr>
                        <a:buNone/>
                      </a:pPr>
                      <a:r>
                        <a:rPr lang="en-US" altLang="en-US" sz="2000" dirty="0">
                          <a:solidFill>
                            <a:srgbClr val="002060"/>
                          </a:solidFill>
                          <a:latin typeface="Times New Roman" panose="02020603050405020304" pitchFamily="18" charset="0"/>
                          <a:cs typeface="Times New Roman" panose="02020603050405020304" pitchFamily="18" charset="0"/>
                          <a:sym typeface="+mn-ea"/>
                        </a:rPr>
                        <a:t>Осылайша Ташкенттен жеткен жаужүрек жауынгерлер Манастың баһадүрлерімен бірігіп, жауды қоршайды</a:t>
                      </a:r>
                      <a:endParaRPr lang="en-US" altLang="ru-RU" sz="2000" dirty="0">
                        <a:solidFill>
                          <a:srgbClr val="002060"/>
                        </a:solidFill>
                        <a:latin typeface="Times New Roman" panose="02020603050405020304" pitchFamily="18" charset="0"/>
                        <a:cs typeface="Times New Roman" panose="02020603050405020304" pitchFamily="18" charset="0"/>
                        <a:sym typeface="+mn-ea"/>
                      </a:endParaRPr>
                    </a:p>
                  </a:txBody>
                  <a:tcPr>
                    <a:solidFill>
                      <a:schemeClr val="accent2">
                        <a:lumMod val="20000"/>
                        <a:lumOff val="80000"/>
                      </a:schemeClr>
                    </a:solidFill>
                  </a:tcPr>
                </a:tc>
                <a:tc>
                  <a:txBody>
                    <a:bodyPr/>
                    <a:p>
                      <a:pPr algn="ctr">
                        <a:buNone/>
                      </a:pPr>
                      <a:r>
                        <a:rPr lang="en-US" altLang="ru-RU" sz="2000">
                          <a:solidFill>
                            <a:srgbClr val="002060"/>
                          </a:solidFill>
                          <a:latin typeface="Times New Roman" panose="02020603050405020304" pitchFamily="18" charset="0"/>
                          <a:cs typeface="Times New Roman" panose="02020603050405020304" pitchFamily="18" charset="0"/>
                        </a:rPr>
                        <a:t>+</a:t>
                      </a:r>
                      <a:endParaRPr lang="en-US" altLang="ru-RU"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c>
                  <a:txBody>
                    <a:bodyPr/>
                    <a:p>
                      <a:pPr algn="ctr">
                        <a:buNone/>
                      </a:pPr>
                      <a:endParaRPr lang="ru-RU" altLang="en-US" sz="2000">
                        <a:solidFill>
                          <a:srgbClr val="002060"/>
                        </a:solidFill>
                        <a:latin typeface="Times New Roman" panose="02020603050405020304" pitchFamily="18" charset="0"/>
                        <a:cs typeface="Times New Roman" panose="02020603050405020304" pitchFamily="18" charset="0"/>
                      </a:endParaRPr>
                    </a:p>
                  </a:txBody>
                  <a:tcPr>
                    <a:solidFill>
                      <a:schemeClr val="accent2">
                        <a:lumMod val="20000"/>
                        <a:lumOff val="80000"/>
                      </a:schemeClr>
                    </a:solidFill>
                  </a:tcPr>
                </a:tc>
              </a:tr>
            </a:tbl>
          </a:graphicData>
        </a:graphic>
      </p:graphicFrame>
    </p:spTree>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0</TotalTime>
  <Words>6488</Words>
  <Application>WPS Presentation</Application>
  <PresentationFormat>Широкоэкранный</PresentationFormat>
  <Paragraphs>254</Paragraphs>
  <Slides>15</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Arial</vt:lpstr>
      <vt:lpstr>SimSun</vt:lpstr>
      <vt:lpstr>Wingdings</vt:lpstr>
      <vt:lpstr>Wingdings 3</vt:lpstr>
      <vt:lpstr>Symbol</vt:lpstr>
      <vt:lpstr>Arial</vt:lpstr>
      <vt:lpstr>Times New Roman</vt:lpstr>
      <vt:lpstr>Times New Roman</vt:lpstr>
      <vt:lpstr>Microsoft YaHei</vt:lpstr>
      <vt:lpstr/>
      <vt:lpstr>Arial Unicode MS</vt:lpstr>
      <vt:lpstr>Trebuchet MS</vt:lpstr>
      <vt:lpstr>Calibri</vt:lpstr>
      <vt:lpstr>Аспект</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balzhan</dc:creator>
  <cp:lastModifiedBy>hp-pc</cp:lastModifiedBy>
  <cp:revision>86</cp:revision>
  <dcterms:created xsi:type="dcterms:W3CDTF">2020-06-24T18:02:00Z</dcterms:created>
  <dcterms:modified xsi:type="dcterms:W3CDTF">2020-10-20T18:02:15Z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1049-11.2.0.9718</vt:lpwstr>
  </property>
</Properties>
</file>