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64" r:id="rId3"/>
    <p:sldId id="256" r:id="rId4"/>
    <p:sldId id="258" r:id="rId5"/>
    <p:sldId id="265" r:id="rId6"/>
    <p:sldId id="266" r:id="rId7"/>
    <p:sldId id="267" r:id="rId8"/>
    <p:sldId id="268" r:id="rId9"/>
    <p:sldId id="269" r:id="rId10"/>
    <p:sldId id="270" r:id="rId11"/>
    <p:sldId id="274" r:id="rId12"/>
    <p:sldId id="273" r:id="rId13"/>
    <p:sldId id="271" r:id="rId14"/>
    <p:sldId id="272" r:id="rId15"/>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9" d="100"/>
          <a:sy n="69" d="100"/>
        </p:scale>
        <p:origin x="75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 Type="http://schemas.openxmlformats.org/officeDocument/2006/relationships/slide" Target="slides/slide1.xml"/><Relationship Id="rId2" Type="http://schemas.openxmlformats.org/officeDocument/2006/relationships/theme" Target="theme/theme1.xml"/><Relationship Id="rId18" Type="http://schemas.openxmlformats.org/officeDocument/2006/relationships/tableStyles" Target="tableStyles.xml"/><Relationship Id="rId17" Type="http://schemas.openxmlformats.org/officeDocument/2006/relationships/viewProps" Target="viewProps.xml"/><Relationship Id="rId16" Type="http://schemas.openxmlformats.org/officeDocument/2006/relationships/presProps" Target="presProps.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ru-RU" smtClean="0"/>
              <a:t>Образец заголовка</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54E5DBA9-620B-478B-8879-351B9859973E}" type="datetimeFigureOut">
              <a:rPr lang="ru-RU" smtClean="0"/>
            </a:fld>
            <a:endParaRPr lang="ru-RU"/>
          </a:p>
        </p:txBody>
      </p:sp>
      <p:sp>
        <p:nvSpPr>
          <p:cNvPr id="5" name="Footer Placeholder 4"/>
          <p:cNvSpPr>
            <a:spLocks noGrp="1"/>
          </p:cNvSpPr>
          <p:nvPr>
            <p:ph type="ftr" sz="quarter" idx="11"/>
          </p:nvPr>
        </p:nvSpPr>
        <p:spPr/>
        <p:txBody>
          <a:bodyPr/>
          <a:lstStyle/>
          <a:p>
            <a:endParaRPr lang="ru-RU"/>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5D553C59-30EB-4249-8504-3CAB9517F991}" type="slidenum">
              <a:rPr lang="ru-RU" smtClean="0"/>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endParaRPr lang="ru-RU" smtClean="0"/>
          </a:p>
        </p:txBody>
      </p:sp>
      <p:sp>
        <p:nvSpPr>
          <p:cNvPr id="4" name="Date Placeholder 3"/>
          <p:cNvSpPr>
            <a:spLocks noGrp="1"/>
          </p:cNvSpPr>
          <p:nvPr>
            <p:ph type="dt" sz="half" idx="10"/>
          </p:nvPr>
        </p:nvSpPr>
        <p:spPr/>
        <p:txBody>
          <a:bodyPr/>
          <a:lstStyle/>
          <a:p>
            <a:fld id="{54E5DBA9-620B-478B-8879-351B9859973E}" type="datetimeFigureOut">
              <a:rPr lang="ru-RU" smtClean="0"/>
            </a:fld>
            <a:endParaRPr lang="ru-RU"/>
          </a:p>
        </p:txBody>
      </p:sp>
      <p:sp>
        <p:nvSpPr>
          <p:cNvPr id="5" name="Footer Placeholder 4"/>
          <p:cNvSpPr>
            <a:spLocks noGrp="1"/>
          </p:cNvSpPr>
          <p:nvPr>
            <p:ph type="ftr" sz="quarter" idx="11"/>
          </p:nvPr>
        </p:nvSpPr>
        <p:spPr/>
        <p:txBody>
          <a:bodyPr/>
          <a:lstStyle/>
          <a:p>
            <a:endParaRPr lang="ru-RU"/>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5D553C59-30EB-4249-8504-3CAB9517F991}" type="slidenum">
              <a:rPr lang="ru-RU" smtClean="0"/>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ru-RU" smtClean="0"/>
              <a:t>Образец заголовка</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endParaRPr lang="ru-RU" smtClean="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endParaRPr lang="ru-RU" smtClean="0"/>
          </a:p>
        </p:txBody>
      </p:sp>
      <p:sp>
        <p:nvSpPr>
          <p:cNvPr id="4" name="Date Placeholder 3"/>
          <p:cNvSpPr>
            <a:spLocks noGrp="1"/>
          </p:cNvSpPr>
          <p:nvPr>
            <p:ph type="dt" sz="half" idx="10"/>
          </p:nvPr>
        </p:nvSpPr>
        <p:spPr/>
        <p:txBody>
          <a:bodyPr/>
          <a:lstStyle/>
          <a:p>
            <a:fld id="{54E5DBA9-620B-478B-8879-351B9859973E}" type="datetimeFigureOut">
              <a:rPr lang="ru-RU" smtClean="0"/>
            </a:fld>
            <a:endParaRPr lang="ru-RU"/>
          </a:p>
        </p:txBody>
      </p:sp>
      <p:sp>
        <p:nvSpPr>
          <p:cNvPr id="5" name="Footer Placeholder 4"/>
          <p:cNvSpPr>
            <a:spLocks noGrp="1"/>
          </p:cNvSpPr>
          <p:nvPr>
            <p:ph type="ftr" sz="quarter" idx="11"/>
          </p:nvPr>
        </p:nvSpPr>
        <p:spPr/>
        <p:txBody>
          <a:bodyPr/>
          <a:lstStyle/>
          <a:p>
            <a:endParaRPr lang="ru-RU"/>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5D553C59-30EB-4249-8504-3CAB9517F991}" type="slidenum">
              <a:rPr lang="ru-RU" smtClean="0"/>
            </a:fld>
            <a:endParaRPr lang="ru-RU"/>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panose="020B0604020202020204"/>
              </a:rPr>
              <a:t>“</a:t>
            </a:r>
            <a:endParaRPr lang="en-US" sz="8000" baseline="0" dirty="0">
              <a:ln w="3175" cmpd="sng">
                <a:noFill/>
              </a:ln>
              <a:solidFill>
                <a:schemeClr val="accent1"/>
              </a:solidFill>
              <a:effectLst/>
              <a:latin typeface="Arial" panose="020B0604020202020204"/>
            </a:endParaRP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panose="020B0604020202020204"/>
              </a:rPr>
              <a:t>”</a:t>
            </a:r>
            <a:endParaRPr lang="en-US" sz="8000" baseline="0" dirty="0">
              <a:ln w="3175" cmpd="sng">
                <a:noFill/>
              </a:ln>
              <a:solidFill>
                <a:schemeClr val="accent1"/>
              </a:solidFill>
              <a:effectLst/>
              <a:latin typeface="Arial" panose="020B0604020202020204"/>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ru-RU" smtClean="0"/>
              <a:t>Образец заголовка</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ru-RU" smtClean="0"/>
              <a:t>Образец текста</a:t>
            </a:r>
            <a:endParaRPr lang="ru-RU" smtClean="0"/>
          </a:p>
        </p:txBody>
      </p:sp>
      <p:sp>
        <p:nvSpPr>
          <p:cNvPr id="5" name="Date Placeholder 4"/>
          <p:cNvSpPr>
            <a:spLocks noGrp="1"/>
          </p:cNvSpPr>
          <p:nvPr>
            <p:ph type="dt" sz="half" idx="10"/>
          </p:nvPr>
        </p:nvSpPr>
        <p:spPr/>
        <p:txBody>
          <a:bodyPr/>
          <a:lstStyle/>
          <a:p>
            <a:fld id="{54E5DBA9-620B-478B-8879-351B9859973E}" type="datetimeFigureOut">
              <a:rPr lang="ru-RU" smtClean="0"/>
            </a:fld>
            <a:endParaRPr lang="ru-RU"/>
          </a:p>
        </p:txBody>
      </p:sp>
      <p:sp>
        <p:nvSpPr>
          <p:cNvPr id="6" name="Footer Placeholder 5"/>
          <p:cNvSpPr>
            <a:spLocks noGrp="1"/>
          </p:cNvSpPr>
          <p:nvPr>
            <p:ph type="ftr" sz="quarter" idx="11"/>
          </p:nvPr>
        </p:nvSpPr>
        <p:spPr/>
        <p:txBody>
          <a:bodyPr/>
          <a:lstStyle/>
          <a:p>
            <a:endParaRPr lang="ru-RU"/>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5D553C59-30EB-4249-8504-3CAB9517F991}" type="slidenum">
              <a:rPr lang="ru-RU" smtClean="0"/>
            </a:fld>
            <a:endParaRPr lang="ru-RU"/>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Цитата карточки имени">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ru-RU" smtClean="0"/>
              <a:t>Образец заголовка</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endParaRPr lang="ru-RU" smtClean="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ru-RU" smtClean="0"/>
              <a:t>Образец текста</a:t>
            </a:r>
            <a:endParaRPr lang="ru-RU" smtClean="0"/>
          </a:p>
        </p:txBody>
      </p:sp>
      <p:sp>
        <p:nvSpPr>
          <p:cNvPr id="5" name="Date Placeholder 4"/>
          <p:cNvSpPr>
            <a:spLocks noGrp="1"/>
          </p:cNvSpPr>
          <p:nvPr>
            <p:ph type="dt" sz="half" idx="10"/>
          </p:nvPr>
        </p:nvSpPr>
        <p:spPr/>
        <p:txBody>
          <a:bodyPr/>
          <a:lstStyle/>
          <a:p>
            <a:fld id="{54E5DBA9-620B-478B-8879-351B9859973E}" type="datetimeFigureOut">
              <a:rPr lang="ru-RU" smtClean="0"/>
            </a:fld>
            <a:endParaRPr lang="ru-RU"/>
          </a:p>
        </p:txBody>
      </p:sp>
      <p:sp>
        <p:nvSpPr>
          <p:cNvPr id="6" name="Footer Placeholder 5"/>
          <p:cNvSpPr>
            <a:spLocks noGrp="1"/>
          </p:cNvSpPr>
          <p:nvPr>
            <p:ph type="ftr" sz="quarter" idx="11"/>
          </p:nvPr>
        </p:nvSpPr>
        <p:spPr/>
        <p:txBody>
          <a:bodyPr/>
          <a:lstStyle/>
          <a:p>
            <a:endParaRPr lang="ru-RU"/>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5D553C59-30EB-4249-8504-3CAB9517F991}" type="slidenum">
              <a:rPr lang="ru-RU" smtClean="0"/>
            </a:fld>
            <a:endParaRPr lang="ru-RU"/>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panose="020B0604020202020204"/>
              </a:rPr>
              <a:t>“</a:t>
            </a:r>
            <a:endParaRPr lang="en-US" sz="8000" baseline="0" dirty="0">
              <a:ln w="3175" cmpd="sng">
                <a:noFill/>
              </a:ln>
              <a:solidFill>
                <a:schemeClr val="accent1"/>
              </a:solidFill>
              <a:effectLst/>
              <a:latin typeface="Arial" panose="020B0604020202020204"/>
            </a:endParaRP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panose="020B0604020202020204"/>
              </a:rPr>
              <a:t>”</a:t>
            </a:r>
            <a:endParaRPr lang="en-US" sz="8000" baseline="0" dirty="0">
              <a:ln w="3175" cmpd="sng">
                <a:noFill/>
              </a:ln>
              <a:solidFill>
                <a:schemeClr val="accent1"/>
              </a:solidFill>
              <a:effectLst/>
              <a:latin typeface="Arial" panose="020B0604020202020204"/>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Истина или ложь">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ru-RU" smtClean="0"/>
              <a:t>Образец заголовка</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endParaRPr lang="ru-RU" smtClean="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ru-RU" smtClean="0"/>
              <a:t>Образец текста</a:t>
            </a:r>
            <a:endParaRPr lang="ru-RU" smtClean="0"/>
          </a:p>
        </p:txBody>
      </p:sp>
      <p:sp>
        <p:nvSpPr>
          <p:cNvPr id="5" name="Date Placeholder 4"/>
          <p:cNvSpPr>
            <a:spLocks noGrp="1"/>
          </p:cNvSpPr>
          <p:nvPr>
            <p:ph type="dt" sz="half" idx="10"/>
          </p:nvPr>
        </p:nvSpPr>
        <p:spPr/>
        <p:txBody>
          <a:bodyPr/>
          <a:lstStyle/>
          <a:p>
            <a:fld id="{54E5DBA9-620B-478B-8879-351B9859973E}" type="datetimeFigureOut">
              <a:rPr lang="ru-RU" smtClean="0"/>
            </a:fld>
            <a:endParaRPr lang="ru-RU"/>
          </a:p>
        </p:txBody>
      </p:sp>
      <p:sp>
        <p:nvSpPr>
          <p:cNvPr id="6" name="Footer Placeholder 5"/>
          <p:cNvSpPr>
            <a:spLocks noGrp="1"/>
          </p:cNvSpPr>
          <p:nvPr>
            <p:ph type="ftr" sz="quarter" idx="11"/>
          </p:nvPr>
        </p:nvSpPr>
        <p:spPr/>
        <p:txBody>
          <a:bodyPr/>
          <a:lstStyle/>
          <a:p>
            <a:endParaRPr lang="ru-RU"/>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5D553C59-30EB-4249-8504-3CAB9517F991}" type="slidenum">
              <a:rPr lang="ru-RU" smtClean="0"/>
            </a:fld>
            <a:endParaRPr lang="ru-RU"/>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anchor="t"/>
          <a:lstStyle/>
          <a:p>
            <a:pPr lvl="0"/>
            <a:r>
              <a:rPr lang="ru-RU" smtClean="0"/>
              <a:t>Образец текста</a:t>
            </a:r>
            <a:endParaRPr lang="ru-RU" smtClean="0"/>
          </a:p>
          <a:p>
            <a:pPr lvl="1"/>
            <a:r>
              <a:rPr lang="ru-RU" smtClean="0"/>
              <a:t>Второй уровень</a:t>
            </a:r>
            <a:endParaRPr lang="ru-RU" smtClean="0"/>
          </a:p>
          <a:p>
            <a:pPr lvl="2"/>
            <a:r>
              <a:rPr lang="ru-RU" smtClean="0"/>
              <a:t>Третий уровень</a:t>
            </a:r>
            <a:endParaRPr lang="ru-RU" smtClean="0"/>
          </a:p>
          <a:p>
            <a:pPr lvl="3"/>
            <a:r>
              <a:rPr lang="ru-RU" smtClean="0"/>
              <a:t>Четвертый уровень</a:t>
            </a:r>
            <a:endParaRPr lang="ru-RU" smtClean="0"/>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54E5DBA9-620B-478B-8879-351B9859973E}" type="datetimeFigureOut">
              <a:rPr lang="ru-RU" smtClean="0"/>
            </a:fld>
            <a:endParaRPr lang="ru-RU"/>
          </a:p>
        </p:txBody>
      </p:sp>
      <p:sp>
        <p:nvSpPr>
          <p:cNvPr id="5" name="Footer Placeholder 4"/>
          <p:cNvSpPr>
            <a:spLocks noGrp="1"/>
          </p:cNvSpPr>
          <p:nvPr>
            <p:ph type="ftr" sz="quarter" idx="11"/>
          </p:nvPr>
        </p:nvSpPr>
        <p:spPr/>
        <p:txBody>
          <a:bodyPr/>
          <a:lstStyle/>
          <a:p>
            <a:endParaRPr lang="ru-RU"/>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5D553C59-30EB-4249-8504-3CAB9517F991}" type="slidenum">
              <a:rPr lang="ru-RU" smtClean="0"/>
            </a:fld>
            <a:endParaRPr lang="ru-RU"/>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ru-RU" smtClean="0"/>
              <a:t>Образец текста</a:t>
            </a:r>
            <a:endParaRPr lang="ru-RU" smtClean="0"/>
          </a:p>
          <a:p>
            <a:pPr lvl="1"/>
            <a:r>
              <a:rPr lang="ru-RU" smtClean="0"/>
              <a:t>Второй уровень</a:t>
            </a:r>
            <a:endParaRPr lang="ru-RU" smtClean="0"/>
          </a:p>
          <a:p>
            <a:pPr lvl="2"/>
            <a:r>
              <a:rPr lang="ru-RU" smtClean="0"/>
              <a:t>Третий уровень</a:t>
            </a:r>
            <a:endParaRPr lang="ru-RU" smtClean="0"/>
          </a:p>
          <a:p>
            <a:pPr lvl="3"/>
            <a:r>
              <a:rPr lang="ru-RU" smtClean="0"/>
              <a:t>Четвертый уровень</a:t>
            </a:r>
            <a:endParaRPr lang="ru-RU" smtClean="0"/>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54E5DBA9-620B-478B-8879-351B9859973E}" type="datetimeFigureOut">
              <a:rPr lang="ru-RU" smtClean="0"/>
            </a:fld>
            <a:endParaRPr lang="ru-RU"/>
          </a:p>
        </p:txBody>
      </p:sp>
      <p:sp>
        <p:nvSpPr>
          <p:cNvPr id="5" name="Footer Placeholder 4"/>
          <p:cNvSpPr>
            <a:spLocks noGrp="1"/>
          </p:cNvSpPr>
          <p:nvPr>
            <p:ph type="ftr" sz="quarter" idx="11"/>
          </p:nvPr>
        </p:nvSpPr>
        <p:spPr/>
        <p:txBody>
          <a:bodyPr/>
          <a:lstStyle/>
          <a:p>
            <a:endParaRPr lang="ru-RU"/>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5D553C59-30EB-4249-8504-3CAB9517F991}" type="slidenum">
              <a:rPr lang="ru-RU" smtClean="0"/>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ru-RU" smtClean="0"/>
              <a:t>Образец заголовка</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ru-RU" smtClean="0"/>
              <a:t>Образец текста</a:t>
            </a:r>
            <a:endParaRPr lang="ru-RU" smtClean="0"/>
          </a:p>
          <a:p>
            <a:pPr lvl="1"/>
            <a:r>
              <a:rPr lang="ru-RU" smtClean="0"/>
              <a:t>Второй уровень</a:t>
            </a:r>
            <a:endParaRPr lang="ru-RU" smtClean="0"/>
          </a:p>
          <a:p>
            <a:pPr lvl="2"/>
            <a:r>
              <a:rPr lang="ru-RU" smtClean="0"/>
              <a:t>Третий уровень</a:t>
            </a:r>
            <a:endParaRPr lang="ru-RU" smtClean="0"/>
          </a:p>
          <a:p>
            <a:pPr lvl="3"/>
            <a:r>
              <a:rPr lang="ru-RU" smtClean="0"/>
              <a:t>Четвертый уровень</a:t>
            </a:r>
            <a:endParaRPr lang="ru-RU" smtClean="0"/>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54E5DBA9-620B-478B-8879-351B9859973E}" type="datetimeFigureOut">
              <a:rPr lang="ru-RU" smtClean="0"/>
            </a:fld>
            <a:endParaRPr lang="ru-RU"/>
          </a:p>
        </p:txBody>
      </p:sp>
      <p:sp>
        <p:nvSpPr>
          <p:cNvPr id="5" name="Footer Placeholder 4"/>
          <p:cNvSpPr>
            <a:spLocks noGrp="1"/>
          </p:cNvSpPr>
          <p:nvPr>
            <p:ph type="ftr" sz="quarter" idx="11"/>
          </p:nvPr>
        </p:nvSpPr>
        <p:spPr/>
        <p:txBody>
          <a:bodyPr/>
          <a:lstStyle/>
          <a:p>
            <a:endParaRPr lang="ru-RU"/>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5D553C59-30EB-4249-8504-3CAB9517F991}" type="slidenum">
              <a:rPr lang="ru-RU" smtClean="0"/>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endParaRPr lang="ru-RU" smtClean="0"/>
          </a:p>
        </p:txBody>
      </p:sp>
      <p:sp>
        <p:nvSpPr>
          <p:cNvPr id="4" name="Date Placeholder 3"/>
          <p:cNvSpPr>
            <a:spLocks noGrp="1"/>
          </p:cNvSpPr>
          <p:nvPr>
            <p:ph type="dt" sz="half" idx="10"/>
          </p:nvPr>
        </p:nvSpPr>
        <p:spPr/>
        <p:txBody>
          <a:bodyPr/>
          <a:lstStyle/>
          <a:p>
            <a:fld id="{54E5DBA9-620B-478B-8879-351B9859973E}" type="datetimeFigureOut">
              <a:rPr lang="ru-RU" smtClean="0"/>
            </a:fld>
            <a:endParaRPr lang="ru-RU"/>
          </a:p>
        </p:txBody>
      </p:sp>
      <p:sp>
        <p:nvSpPr>
          <p:cNvPr id="5" name="Footer Placeholder 4"/>
          <p:cNvSpPr>
            <a:spLocks noGrp="1"/>
          </p:cNvSpPr>
          <p:nvPr>
            <p:ph type="ftr" sz="quarter" idx="11"/>
          </p:nvPr>
        </p:nvSpPr>
        <p:spPr/>
        <p:txBody>
          <a:bodyPr/>
          <a:lstStyle/>
          <a:p>
            <a:endParaRPr lang="ru-RU"/>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5D553C59-30EB-4249-8504-3CAB9517F991}" type="slidenum">
              <a:rPr lang="ru-RU" smtClean="0"/>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ru-RU" smtClean="0"/>
              <a:t>Образец текста</a:t>
            </a:r>
            <a:endParaRPr lang="ru-RU" smtClean="0"/>
          </a:p>
          <a:p>
            <a:pPr lvl="1"/>
            <a:r>
              <a:rPr lang="ru-RU" smtClean="0"/>
              <a:t>Второй уровень</a:t>
            </a:r>
            <a:endParaRPr lang="ru-RU" smtClean="0"/>
          </a:p>
          <a:p>
            <a:pPr lvl="2"/>
            <a:r>
              <a:rPr lang="ru-RU" smtClean="0"/>
              <a:t>Третий уровень</a:t>
            </a:r>
            <a:endParaRPr lang="ru-RU" smtClean="0"/>
          </a:p>
          <a:p>
            <a:pPr lvl="3"/>
            <a:r>
              <a:rPr lang="ru-RU" smtClean="0"/>
              <a:t>Четвертый уровень</a:t>
            </a:r>
            <a:endParaRPr lang="ru-RU" smtClean="0"/>
          </a:p>
          <a:p>
            <a:pPr lvl="4"/>
            <a:r>
              <a:rPr lang="ru-RU" smtClean="0"/>
              <a:t>Пятый уровень</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ru-RU" smtClean="0"/>
              <a:t>Образец текста</a:t>
            </a:r>
            <a:endParaRPr lang="ru-RU" smtClean="0"/>
          </a:p>
          <a:p>
            <a:pPr lvl="1"/>
            <a:r>
              <a:rPr lang="ru-RU" smtClean="0"/>
              <a:t>Второй уровень</a:t>
            </a:r>
            <a:endParaRPr lang="ru-RU" smtClean="0"/>
          </a:p>
          <a:p>
            <a:pPr lvl="2"/>
            <a:r>
              <a:rPr lang="ru-RU" smtClean="0"/>
              <a:t>Третий уровень</a:t>
            </a:r>
            <a:endParaRPr lang="ru-RU" smtClean="0"/>
          </a:p>
          <a:p>
            <a:pPr lvl="3"/>
            <a:r>
              <a:rPr lang="ru-RU" smtClean="0"/>
              <a:t>Четвертый уровень</a:t>
            </a:r>
            <a:endParaRPr lang="ru-RU" smtClean="0"/>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54E5DBA9-620B-478B-8879-351B9859973E}" type="datetimeFigureOut">
              <a:rPr lang="ru-RU" smtClean="0"/>
            </a:fld>
            <a:endParaRPr lang="ru-RU"/>
          </a:p>
        </p:txBody>
      </p:sp>
      <p:sp>
        <p:nvSpPr>
          <p:cNvPr id="6" name="Footer Placeholder 5"/>
          <p:cNvSpPr>
            <a:spLocks noGrp="1"/>
          </p:cNvSpPr>
          <p:nvPr>
            <p:ph type="ftr" sz="quarter" idx="11"/>
          </p:nvPr>
        </p:nvSpPr>
        <p:spPr/>
        <p:txBody>
          <a:bodyPr/>
          <a:lstStyle/>
          <a:p>
            <a:endParaRPr lang="ru-RU"/>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5D553C59-30EB-4249-8504-3CAB9517F991}" type="slidenum">
              <a:rPr lang="ru-RU" smtClean="0"/>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ru-RU" smtClean="0"/>
              <a:t>Образец заголовка</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endParaRPr lang="ru-RU" smtClean="0"/>
          </a:p>
        </p:txBody>
      </p:sp>
      <p:sp>
        <p:nvSpPr>
          <p:cNvPr id="4" name="Content Placeholder 3"/>
          <p:cNvSpPr>
            <a:spLocks noGrp="1"/>
          </p:cNvSpPr>
          <p:nvPr>
            <p:ph sz="half" idx="2"/>
          </p:nvPr>
        </p:nvSpPr>
        <p:spPr>
          <a:xfrm>
            <a:off x="2589212" y="2548966"/>
            <a:ext cx="4342893" cy="3354060"/>
          </a:xfrm>
        </p:spPr>
        <p:txBody>
          <a:bodyPr>
            <a:normAutofit/>
          </a:bodyPr>
          <a:lstStyle/>
          <a:p>
            <a:pPr lvl="0"/>
            <a:r>
              <a:rPr lang="ru-RU" smtClean="0"/>
              <a:t>Образец текста</a:t>
            </a:r>
            <a:endParaRPr lang="ru-RU" smtClean="0"/>
          </a:p>
          <a:p>
            <a:pPr lvl="1"/>
            <a:r>
              <a:rPr lang="ru-RU" smtClean="0"/>
              <a:t>Второй уровень</a:t>
            </a:r>
            <a:endParaRPr lang="ru-RU" smtClean="0"/>
          </a:p>
          <a:p>
            <a:pPr lvl="2"/>
            <a:r>
              <a:rPr lang="ru-RU" smtClean="0"/>
              <a:t>Третий уровень</a:t>
            </a:r>
            <a:endParaRPr lang="ru-RU" smtClean="0"/>
          </a:p>
          <a:p>
            <a:pPr lvl="3"/>
            <a:r>
              <a:rPr lang="ru-RU" smtClean="0"/>
              <a:t>Четвертый уровень</a:t>
            </a:r>
            <a:endParaRPr lang="ru-RU" smtClean="0"/>
          </a:p>
          <a:p>
            <a:pPr lvl="4"/>
            <a:r>
              <a:rPr lang="ru-RU" smtClean="0"/>
              <a:t>Пятый уровень</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endParaRPr lang="ru-RU" smtClean="0"/>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ru-RU" smtClean="0"/>
              <a:t>Образец текста</a:t>
            </a:r>
            <a:endParaRPr lang="ru-RU" smtClean="0"/>
          </a:p>
          <a:p>
            <a:pPr lvl="1"/>
            <a:r>
              <a:rPr lang="ru-RU" smtClean="0"/>
              <a:t>Второй уровень</a:t>
            </a:r>
            <a:endParaRPr lang="ru-RU" smtClean="0"/>
          </a:p>
          <a:p>
            <a:pPr lvl="2"/>
            <a:r>
              <a:rPr lang="ru-RU" smtClean="0"/>
              <a:t>Третий уровень</a:t>
            </a:r>
            <a:endParaRPr lang="ru-RU" smtClean="0"/>
          </a:p>
          <a:p>
            <a:pPr lvl="3"/>
            <a:r>
              <a:rPr lang="ru-RU" smtClean="0"/>
              <a:t>Четвертый уровень</a:t>
            </a:r>
            <a:endParaRPr lang="ru-RU" smtClean="0"/>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54E5DBA9-620B-478B-8879-351B9859973E}" type="datetimeFigureOut">
              <a:rPr lang="ru-RU" smtClean="0"/>
            </a:fld>
            <a:endParaRPr lang="ru-RU"/>
          </a:p>
        </p:txBody>
      </p:sp>
      <p:sp>
        <p:nvSpPr>
          <p:cNvPr id="8" name="Footer Placeholder 7"/>
          <p:cNvSpPr>
            <a:spLocks noGrp="1"/>
          </p:cNvSpPr>
          <p:nvPr>
            <p:ph type="ftr" sz="quarter" idx="11"/>
          </p:nvPr>
        </p:nvSpPr>
        <p:spPr/>
        <p:txBody>
          <a:bodyPr/>
          <a:lstStyle/>
          <a:p>
            <a:endParaRPr lang="ru-RU"/>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5D553C59-30EB-4249-8504-3CAB9517F991}" type="slidenum">
              <a:rPr lang="ru-RU" smtClean="0"/>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54E5DBA9-620B-478B-8879-351B9859973E}" type="datetimeFigureOut">
              <a:rPr lang="ru-RU" smtClean="0"/>
            </a:fld>
            <a:endParaRPr lang="ru-RU"/>
          </a:p>
        </p:txBody>
      </p:sp>
      <p:sp>
        <p:nvSpPr>
          <p:cNvPr id="4" name="Footer Placeholder 3"/>
          <p:cNvSpPr>
            <a:spLocks noGrp="1"/>
          </p:cNvSpPr>
          <p:nvPr>
            <p:ph type="ftr" sz="quarter" idx="11"/>
          </p:nvPr>
        </p:nvSpPr>
        <p:spPr/>
        <p:txBody>
          <a:bodyPr/>
          <a:lstStyle/>
          <a:p>
            <a:endParaRPr lang="ru-RU"/>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5D553C59-30EB-4249-8504-3CAB9517F991}" type="slidenum">
              <a:rPr lang="ru-RU" smtClean="0"/>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4E5DBA9-620B-478B-8879-351B9859973E}" type="datetimeFigureOut">
              <a:rPr lang="ru-RU" smtClean="0"/>
            </a:fld>
            <a:endParaRPr lang="ru-RU"/>
          </a:p>
        </p:txBody>
      </p:sp>
      <p:sp>
        <p:nvSpPr>
          <p:cNvPr id="3" name="Footer Placeholder 2"/>
          <p:cNvSpPr>
            <a:spLocks noGrp="1"/>
          </p:cNvSpPr>
          <p:nvPr>
            <p:ph type="ftr" sz="quarter" idx="11"/>
          </p:nvPr>
        </p:nvSpPr>
        <p:spPr/>
        <p:txBody>
          <a:bodyPr/>
          <a:lstStyle/>
          <a:p>
            <a:endParaRPr lang="ru-RU"/>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5D553C59-30EB-4249-8504-3CAB9517F991}" type="slidenum">
              <a:rPr lang="ru-RU" smtClean="0"/>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ru-RU" smtClean="0"/>
              <a:t>Образец заголовка</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ru-RU" smtClean="0"/>
              <a:t>Образец текста</a:t>
            </a:r>
            <a:endParaRPr lang="ru-RU" smtClean="0"/>
          </a:p>
          <a:p>
            <a:pPr lvl="1"/>
            <a:r>
              <a:rPr lang="ru-RU" smtClean="0"/>
              <a:t>Второй уровень</a:t>
            </a:r>
            <a:endParaRPr lang="ru-RU" smtClean="0"/>
          </a:p>
          <a:p>
            <a:pPr lvl="2"/>
            <a:r>
              <a:rPr lang="ru-RU" smtClean="0"/>
              <a:t>Третий уровень</a:t>
            </a:r>
            <a:endParaRPr lang="ru-RU" smtClean="0"/>
          </a:p>
          <a:p>
            <a:pPr lvl="3"/>
            <a:r>
              <a:rPr lang="ru-RU" smtClean="0"/>
              <a:t>Четвертый уровень</a:t>
            </a:r>
            <a:endParaRPr lang="ru-RU" smtClean="0"/>
          </a:p>
          <a:p>
            <a:pPr lvl="4"/>
            <a:r>
              <a:rPr lang="ru-RU" smtClean="0"/>
              <a:t>Пятый уровень</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endParaRPr lang="ru-RU" smtClean="0"/>
          </a:p>
        </p:txBody>
      </p:sp>
      <p:sp>
        <p:nvSpPr>
          <p:cNvPr id="5" name="Date Placeholder 4"/>
          <p:cNvSpPr>
            <a:spLocks noGrp="1"/>
          </p:cNvSpPr>
          <p:nvPr>
            <p:ph type="dt" sz="half" idx="10"/>
          </p:nvPr>
        </p:nvSpPr>
        <p:spPr/>
        <p:txBody>
          <a:bodyPr/>
          <a:lstStyle/>
          <a:p>
            <a:fld id="{54E5DBA9-620B-478B-8879-351B9859973E}" type="datetimeFigureOut">
              <a:rPr lang="ru-RU" smtClean="0"/>
            </a:fld>
            <a:endParaRPr lang="ru-RU"/>
          </a:p>
        </p:txBody>
      </p:sp>
      <p:sp>
        <p:nvSpPr>
          <p:cNvPr id="6" name="Footer Placeholder 5"/>
          <p:cNvSpPr>
            <a:spLocks noGrp="1"/>
          </p:cNvSpPr>
          <p:nvPr>
            <p:ph type="ftr" sz="quarter" idx="11"/>
          </p:nvPr>
        </p:nvSpPr>
        <p:spPr/>
        <p:txBody>
          <a:bodyPr/>
          <a:lstStyle/>
          <a:p>
            <a:endParaRPr lang="ru-RU"/>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5D553C59-30EB-4249-8504-3CAB9517F991}" type="slidenum">
              <a:rPr lang="ru-RU" smtClean="0"/>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endParaRPr lang="ru-RU" smtClean="0"/>
          </a:p>
        </p:txBody>
      </p:sp>
      <p:sp>
        <p:nvSpPr>
          <p:cNvPr id="5" name="Date Placeholder 4"/>
          <p:cNvSpPr>
            <a:spLocks noGrp="1"/>
          </p:cNvSpPr>
          <p:nvPr>
            <p:ph type="dt" sz="half" idx="10"/>
          </p:nvPr>
        </p:nvSpPr>
        <p:spPr/>
        <p:txBody>
          <a:bodyPr/>
          <a:lstStyle/>
          <a:p>
            <a:fld id="{54E5DBA9-620B-478B-8879-351B9859973E}" type="datetimeFigureOut">
              <a:rPr lang="ru-RU" smtClean="0"/>
            </a:fld>
            <a:endParaRPr lang="ru-RU"/>
          </a:p>
        </p:txBody>
      </p:sp>
      <p:sp>
        <p:nvSpPr>
          <p:cNvPr id="6" name="Footer Placeholder 5"/>
          <p:cNvSpPr>
            <a:spLocks noGrp="1"/>
          </p:cNvSpPr>
          <p:nvPr>
            <p:ph type="ftr" sz="quarter" idx="11"/>
          </p:nvPr>
        </p:nvSpPr>
        <p:spPr/>
        <p:txBody>
          <a:bodyPr/>
          <a:lstStyle/>
          <a:p>
            <a:endParaRPr lang="ru-RU"/>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5D553C59-30EB-4249-8504-3CAB9517F991}" type="slidenum">
              <a:rPr lang="ru-RU" smtClean="0"/>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7" Type="http://schemas.openxmlformats.org/officeDocument/2006/relationships/theme" Target="../theme/theme1.xml"/><Relationship Id="rId16" Type="http://schemas.openxmlformats.org/officeDocument/2006/relationships/slideLayout" Target="../slideLayouts/slideLayout16.xml"/><Relationship Id="rId15" Type="http://schemas.openxmlformats.org/officeDocument/2006/relationships/slideLayout" Target="../slideLayouts/slideLayout15.xml"/><Relationship Id="rId14" Type="http://schemas.openxmlformats.org/officeDocument/2006/relationships/slideLayout" Target="../slideLayouts/slideLayout14.xml"/><Relationship Id="rId13" Type="http://schemas.openxmlformats.org/officeDocument/2006/relationships/slideLayout" Target="../slideLayouts/slideLayout13.xml"/><Relationship Id="rId12" Type="http://schemas.openxmlformats.org/officeDocument/2006/relationships/slideLayout" Target="../slideLayouts/slideLayout12.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ru-RU" smtClean="0"/>
              <a:t>Образец текста</a:t>
            </a:r>
            <a:endParaRPr lang="ru-RU" smtClean="0"/>
          </a:p>
          <a:p>
            <a:pPr lvl="1"/>
            <a:r>
              <a:rPr lang="ru-RU" smtClean="0"/>
              <a:t>Второй уровень</a:t>
            </a:r>
            <a:endParaRPr lang="ru-RU" smtClean="0"/>
          </a:p>
          <a:p>
            <a:pPr lvl="2"/>
            <a:r>
              <a:rPr lang="ru-RU" smtClean="0"/>
              <a:t>Третий уровень</a:t>
            </a:r>
            <a:endParaRPr lang="ru-RU" smtClean="0"/>
          </a:p>
          <a:p>
            <a:pPr lvl="3"/>
            <a:r>
              <a:rPr lang="ru-RU" smtClean="0"/>
              <a:t>Четвертый уровень</a:t>
            </a:r>
            <a:endParaRPr lang="ru-RU" smtClean="0"/>
          </a:p>
          <a:p>
            <a:pPr lvl="4"/>
            <a:r>
              <a:rPr lang="ru-RU" smtClean="0"/>
              <a:t>Пятый уровень</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54E5DBA9-620B-478B-8879-351B9859973E}" type="datetimeFigureOut">
              <a:rPr lang="ru-RU" smtClean="0"/>
            </a:fld>
            <a:endParaRPr lang="ru-RU"/>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ru-RU"/>
          </a:p>
        </p:txBody>
      </p:sp>
      <p:sp>
        <p:nvSpPr>
          <p:cNvPr id="6" name="Slide Number Placeholder 5"/>
          <p:cNvSpPr>
            <a:spLocks noGrp="1"/>
          </p:cNvSpPr>
          <p:nvPr>
            <p:ph type="sldNum" sz="quarter" idx="4"/>
          </p:nvPr>
        </p:nvSpPr>
        <p:spPr>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5D553C59-30EB-4249-8504-3CAB9517F991}" type="slidenum">
              <a:rPr lang="ru-RU" smtClean="0"/>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 id="2147483664"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1.jpeg"/></Relationships>
</file>

<file path=ppt/slides/_rels/slide11.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1.jpeg"/></Relationships>
</file>

<file path=ppt/slides/_rels/slide12.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1.jpeg"/></Relationships>
</file>

<file path=ppt/slides/_rels/slide13.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1.jpeg"/></Relationships>
</file>

<file path=ppt/slides/_rels/slide2.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1.jpeg"/></Relationships>
</file>

<file path=ppt/slides/_rels/slide3.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1.jpeg"/></Relationships>
</file>

<file path=ppt/slides/_rels/slide4.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1.jpeg"/></Relationships>
</file>

<file path=ppt/slides/_rels/slide5.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1.jpeg"/></Relationships>
</file>

<file path=ppt/slides/_rels/slide6.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1.jpeg"/></Relationships>
</file>

<file path=ppt/slides/_rels/slide7.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1.jpeg"/></Relationships>
</file>

<file path=ppt/slides/_rels/slide8.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1.jpeg"/></Relationships>
</file>

<file path=ppt/slides/_rels/slide9.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1.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496289" y="659702"/>
            <a:ext cx="9005455" cy="4031873"/>
          </a:xfrm>
          <a:prstGeom prst="rect">
            <a:avLst/>
          </a:prstGeom>
        </p:spPr>
        <p:txBody>
          <a:bodyPr wrap="square">
            <a:spAutoFit/>
          </a:bodyPr>
          <a:lstStyle/>
          <a:p>
            <a:pPr algn="ctr"/>
            <a:r>
              <a:rPr lang="en-US" sz="3200" b="1" i="0" dirty="0" smtClean="0">
                <a:solidFill>
                  <a:srgbClr val="002060"/>
                </a:solidFill>
                <a:effectLst/>
                <a:latin typeface="Times New Roman" panose="02020603050405020304" pitchFamily="18" charset="0"/>
                <a:cs typeface="Times New Roman" panose="02020603050405020304" pitchFamily="18" charset="0"/>
              </a:rPr>
              <a:t>ІІ БӨЛІМ</a:t>
            </a:r>
            <a:endParaRPr lang="en-US" sz="3200" b="1" i="0" dirty="0" smtClean="0">
              <a:solidFill>
                <a:srgbClr val="002060"/>
              </a:solidFill>
              <a:effectLst/>
              <a:latin typeface="Times New Roman" panose="02020603050405020304" pitchFamily="18" charset="0"/>
              <a:cs typeface="Times New Roman" panose="02020603050405020304" pitchFamily="18" charset="0"/>
            </a:endParaRPr>
          </a:p>
          <a:p>
            <a:pPr algn="ctr"/>
            <a:endParaRPr lang="en-US" sz="3200" b="1" i="0" dirty="0" smtClean="0">
              <a:solidFill>
                <a:srgbClr val="002060"/>
              </a:solidFill>
              <a:effectLst/>
              <a:latin typeface="Times New Roman" panose="02020603050405020304" pitchFamily="18" charset="0"/>
              <a:cs typeface="Times New Roman" panose="02020603050405020304" pitchFamily="18" charset="0"/>
            </a:endParaRPr>
          </a:p>
          <a:p>
            <a:pPr algn="ctr"/>
            <a:r>
              <a:rPr lang="en-US" sz="3200" b="1" dirty="0" smtClean="0">
                <a:solidFill>
                  <a:srgbClr val="002060"/>
                </a:solidFill>
                <a:latin typeface="Times New Roman" panose="02020603050405020304" pitchFamily="18" charset="0"/>
                <a:cs typeface="Times New Roman" panose="02020603050405020304" pitchFamily="18" charset="0"/>
              </a:rPr>
              <a:t>ТАРИХИ ШЫНДЫҚ ПЕН КӨРКЕМДІК ШЕШІМ</a:t>
            </a:r>
            <a:endParaRPr lang="en-US" sz="3200" b="1" dirty="0" smtClean="0">
              <a:solidFill>
                <a:srgbClr val="002060"/>
              </a:solidFill>
              <a:latin typeface="Times New Roman" panose="02020603050405020304" pitchFamily="18" charset="0"/>
              <a:cs typeface="Times New Roman" panose="02020603050405020304" pitchFamily="18" charset="0"/>
            </a:endParaRPr>
          </a:p>
          <a:p>
            <a:pPr algn="ctr"/>
            <a:endParaRPr lang="en-US" sz="3200" b="1" i="0" dirty="0">
              <a:solidFill>
                <a:srgbClr val="002060"/>
              </a:solidFill>
              <a:effectLst/>
              <a:latin typeface="Times New Roman" panose="02020603050405020304" pitchFamily="18" charset="0"/>
              <a:cs typeface="Times New Roman" panose="02020603050405020304" pitchFamily="18" charset="0"/>
            </a:endParaRPr>
          </a:p>
          <a:p>
            <a:pPr algn="ctr"/>
            <a:r>
              <a:rPr lang="en-US" sz="3200" b="1" i="0" dirty="0" smtClean="0">
                <a:solidFill>
                  <a:srgbClr val="002060"/>
                </a:solidFill>
                <a:effectLst/>
                <a:latin typeface="Times New Roman" panose="02020603050405020304" pitchFamily="18" charset="0"/>
                <a:cs typeface="Times New Roman" panose="02020603050405020304" pitchFamily="18" charset="0"/>
              </a:rPr>
              <a:t>САБАҚТЫҢ ТАҚЫРЫБЫ:</a:t>
            </a:r>
            <a:endParaRPr lang="en-US" sz="3200" b="1" i="0" dirty="0" smtClean="0">
              <a:solidFill>
                <a:srgbClr val="002060"/>
              </a:solidFill>
              <a:effectLst/>
              <a:latin typeface="Times New Roman" panose="02020603050405020304" pitchFamily="18" charset="0"/>
              <a:cs typeface="Times New Roman" panose="02020603050405020304" pitchFamily="18" charset="0"/>
            </a:endParaRPr>
          </a:p>
          <a:p>
            <a:pPr algn="ctr"/>
            <a:endParaRPr lang="en-US" sz="3200" b="1" i="0" dirty="0" smtClean="0">
              <a:solidFill>
                <a:srgbClr val="002060"/>
              </a:solidFill>
              <a:effectLst/>
              <a:latin typeface="Times New Roman" panose="02020603050405020304" pitchFamily="18" charset="0"/>
              <a:cs typeface="Times New Roman" panose="02020603050405020304" pitchFamily="18" charset="0"/>
            </a:endParaRPr>
          </a:p>
          <a:p>
            <a:pPr algn="ctr"/>
            <a:r>
              <a:rPr lang="en-US" sz="3200" b="1" dirty="0" smtClean="0">
                <a:solidFill>
                  <a:srgbClr val="002060"/>
                </a:solidFill>
                <a:latin typeface="Times New Roman" panose="02020603050405020304" pitchFamily="18" charset="0"/>
                <a:cs typeface="Times New Roman" panose="02020603050405020304" pitchFamily="18" charset="0"/>
              </a:rPr>
              <a:t>Шоқан Уәлиханов «Ыстықкөл күнделігі»</a:t>
            </a:r>
            <a:endParaRPr lang="ru-RU" sz="2800" b="1" i="0" dirty="0">
              <a:solidFill>
                <a:srgbClr val="002060"/>
              </a:solidFill>
              <a:effectLst/>
              <a:latin typeface="Times New Roman" panose="02020603050405020304" pitchFamily="18" charset="0"/>
              <a:cs typeface="Times New Roman" panose="02020603050405020304" pitchFamily="18" charset="0"/>
            </a:endParaRPr>
          </a:p>
        </p:txBody>
      </p:sp>
      <p:sp>
        <p:nvSpPr>
          <p:cNvPr id="3" name="Прямоугольник 2"/>
          <p:cNvSpPr/>
          <p:nvPr/>
        </p:nvSpPr>
        <p:spPr>
          <a:xfrm>
            <a:off x="9123217" y="5184017"/>
            <a:ext cx="2757054" cy="830997"/>
          </a:xfrm>
          <a:prstGeom prst="rect">
            <a:avLst/>
          </a:prstGeom>
        </p:spPr>
        <p:txBody>
          <a:bodyPr wrap="square">
            <a:spAutoFit/>
          </a:bodyPr>
          <a:lstStyle/>
          <a:p>
            <a:r>
              <a:rPr lang="ru-RU" sz="2400" b="1" dirty="0" err="1" smtClean="0">
                <a:solidFill>
                  <a:srgbClr val="002060"/>
                </a:solidFill>
                <a:latin typeface="Times New Roman" panose="02020603050405020304" pitchFamily="18" charset="0"/>
                <a:cs typeface="Times New Roman" panose="02020603050405020304" pitchFamily="18" charset="0"/>
              </a:rPr>
              <a:t>Қазақ</a:t>
            </a:r>
            <a:r>
              <a:rPr lang="ru-RU" sz="2400" b="1" dirty="0" smtClean="0">
                <a:solidFill>
                  <a:srgbClr val="002060"/>
                </a:solidFill>
                <a:latin typeface="Times New Roman" panose="02020603050405020304" pitchFamily="18" charset="0"/>
                <a:cs typeface="Times New Roman" panose="02020603050405020304" pitchFamily="18" charset="0"/>
              </a:rPr>
              <a:t> </a:t>
            </a:r>
            <a:r>
              <a:rPr lang="ru-RU" sz="2400" b="1" dirty="0" err="1" smtClean="0">
                <a:solidFill>
                  <a:srgbClr val="002060"/>
                </a:solidFill>
                <a:latin typeface="Times New Roman" panose="02020603050405020304" pitchFamily="18" charset="0"/>
                <a:cs typeface="Times New Roman" panose="02020603050405020304" pitchFamily="18" charset="0"/>
              </a:rPr>
              <a:t>әдебиеті</a:t>
            </a:r>
            <a:endParaRPr lang="ru-RU" sz="2400" b="1" dirty="0" smtClean="0">
              <a:solidFill>
                <a:srgbClr val="002060"/>
              </a:solidFill>
              <a:latin typeface="Times New Roman" panose="02020603050405020304" pitchFamily="18" charset="0"/>
              <a:cs typeface="Times New Roman" panose="02020603050405020304" pitchFamily="18" charset="0"/>
            </a:endParaRPr>
          </a:p>
          <a:p>
            <a:r>
              <a:rPr lang="en-US" sz="2400" b="1" i="0" dirty="0" smtClean="0">
                <a:solidFill>
                  <a:srgbClr val="002060"/>
                </a:solidFill>
                <a:effectLst/>
                <a:latin typeface="Times New Roman" panose="02020603050405020304" pitchFamily="18" charset="0"/>
                <a:cs typeface="Times New Roman" panose="02020603050405020304" pitchFamily="18" charset="0"/>
              </a:rPr>
              <a:t>9-сынып</a:t>
            </a:r>
            <a:endParaRPr lang="ru-RU" sz="2400" b="1" i="0" dirty="0">
              <a:solidFill>
                <a:srgbClr val="002060"/>
              </a:solidFill>
              <a:effectLst/>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Шоқан Шыңғысұлы Уәлиханов — Уикипедия"/>
          <p:cNvPicPr>
            <a:picLocks noChangeAspect="1" noChangeArrowheads="1"/>
          </p:cNvPicPr>
          <p:nvPr/>
        </p:nvPicPr>
        <p:blipFill>
          <a:blip r:embed="rId1">
            <a:extLst>
              <a:ext uri="{28A0092B-C50C-407E-A947-70E740481C1C}">
                <a14:useLocalDpi xmlns:a14="http://schemas.microsoft.com/office/drawing/2010/main" val="0"/>
              </a:ext>
            </a:extLst>
          </a:blip>
          <a:srcRect/>
          <a:stretch>
            <a:fillRect/>
          </a:stretch>
        </p:blipFill>
        <p:spPr bwMode="auto">
          <a:xfrm>
            <a:off x="10404764" y="0"/>
            <a:ext cx="1787236" cy="2124075"/>
          </a:xfrm>
          <a:prstGeom prst="rect">
            <a:avLst/>
          </a:prstGeom>
          <a:noFill/>
          <a:extLst>
            <a:ext uri="{909E8E84-426E-40DD-AFC4-6F175D3DCCD1}">
              <a14:hiddenFill xmlns:a14="http://schemas.microsoft.com/office/drawing/2010/main">
                <a:solidFill>
                  <a:srgbClr val="FFFFFF"/>
                </a:solidFill>
              </a14:hiddenFill>
            </a:ext>
          </a:extLst>
        </p:spPr>
      </p:pic>
      <p:sp>
        <p:nvSpPr>
          <p:cNvPr id="2" name="Прямоугольник 1"/>
          <p:cNvSpPr/>
          <p:nvPr/>
        </p:nvSpPr>
        <p:spPr>
          <a:xfrm>
            <a:off x="946440" y="627688"/>
            <a:ext cx="9269124" cy="6125908"/>
          </a:xfrm>
          <a:prstGeom prst="rect">
            <a:avLst/>
          </a:prstGeom>
        </p:spPr>
        <p:txBody>
          <a:bodyPr wrap="square">
            <a:spAutoFit/>
          </a:bodyPr>
          <a:lstStyle/>
          <a:p>
            <a:pPr indent="449580" algn="just">
              <a:lnSpc>
                <a:spcPct val="107000"/>
              </a:lnSpc>
              <a:spcAft>
                <a:spcPts val="0"/>
              </a:spcAft>
            </a:pPr>
            <a:r>
              <a:rPr lang="en-US" sz="23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Кешке біз Аягөзді артқа тастадық, сосын Аягөз өзенінің Тумырза деп аталатын саласынан өтіп, өзеннің оң жақ таулы-тасты жағалауымен өрлей отырып, түнге жақын Қапал жолының бірінші бекеті - Ескі Аягөзге келіп жеттік.</a:t>
            </a:r>
            <a:endParaRPr lang="ru-RU" sz="23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endParaRPr>
          </a:p>
          <a:p>
            <a:pPr indent="449580" algn="just">
              <a:lnSpc>
                <a:spcPct val="107000"/>
              </a:lnSpc>
              <a:spcAft>
                <a:spcPts val="0"/>
              </a:spcAft>
            </a:pPr>
            <a:r>
              <a:rPr lang="en-US" sz="23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Аягөз өзенінің бойынан біз анағұрлым жанданған табиғатты көрдік. Дала тұтасымен жасыл желектің ашық түсті кілеміне ораныпты. Қараған, тобылғы, тал терек жапырақтар жайып, күннің көзі де біршама жылынып, оңтүстікке тән алаумен қыздырып тұр. Жабайы аскөк тау бөктерін жауып тұр, бойы ұзарып өскен. Қалың өскен ырғай, тал, мойылмен көмкерілген, арасынан теректер сорайып көрінген өзен жағалауы шидің ақ басы және сирек қара топырақты шұраттарда қараған мен тобылғыдан басқа ештеңе жоқ сортаң жермен жүрген үш күндік сапардан кейін өте жағымды әсер қалдырды. Жағалауға жақын жерлер жайылымдық және шабындық шөпке бай, ал жағадағы орман қысқы боран мен дауылға жақсы қалқан. Қазақ аңыздарында Аягөздің жайлы ағысы мадақталатыны бекер болмаса керек</a:t>
            </a:r>
            <a:r>
              <a:rPr lang="en-US" sz="2200" dirty="0" smtClean="0">
                <a:solidFill>
                  <a:srgbClr val="002060"/>
                </a:solidFill>
                <a:latin typeface="Times New Roman" panose="02020603050405020304" pitchFamily="18" charset="0"/>
                <a:ea typeface="Calibri" panose="020F0502020204030204" pitchFamily="34" charset="0"/>
                <a:cs typeface="Times New Roman" panose="02020603050405020304" pitchFamily="18" charset="0"/>
              </a:rPr>
              <a:t>.</a:t>
            </a:r>
            <a:endParaRPr lang="ru-RU" sz="22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Шоқан Шыңғысұлы Уәлиханов — Уикипедия"/>
          <p:cNvPicPr>
            <a:picLocks noChangeAspect="1" noChangeArrowheads="1"/>
          </p:cNvPicPr>
          <p:nvPr/>
        </p:nvPicPr>
        <p:blipFill>
          <a:blip r:embed="rId1">
            <a:extLst>
              <a:ext uri="{28A0092B-C50C-407E-A947-70E740481C1C}">
                <a14:useLocalDpi xmlns:a14="http://schemas.microsoft.com/office/drawing/2010/main" val="0"/>
              </a:ext>
            </a:extLst>
          </a:blip>
          <a:srcRect/>
          <a:stretch>
            <a:fillRect/>
          </a:stretch>
        </p:blipFill>
        <p:spPr bwMode="auto">
          <a:xfrm>
            <a:off x="10404764" y="0"/>
            <a:ext cx="1787236" cy="2124075"/>
          </a:xfrm>
          <a:prstGeom prst="rect">
            <a:avLst/>
          </a:prstGeom>
          <a:noFill/>
          <a:extLst>
            <a:ext uri="{909E8E84-426E-40DD-AFC4-6F175D3DCCD1}">
              <a14:hiddenFill xmlns:a14="http://schemas.microsoft.com/office/drawing/2010/main">
                <a:solidFill>
                  <a:srgbClr val="FFFFFF"/>
                </a:solidFill>
              </a14:hiddenFill>
            </a:ext>
          </a:extLst>
        </p:spPr>
      </p:pic>
      <p:sp>
        <p:nvSpPr>
          <p:cNvPr id="2" name="Прямоугольник 1"/>
          <p:cNvSpPr/>
          <p:nvPr/>
        </p:nvSpPr>
        <p:spPr>
          <a:xfrm>
            <a:off x="1160751" y="899150"/>
            <a:ext cx="9054812" cy="3854517"/>
          </a:xfrm>
          <a:prstGeom prst="rect">
            <a:avLst/>
          </a:prstGeom>
        </p:spPr>
        <p:txBody>
          <a:bodyPr wrap="square">
            <a:spAutoFit/>
          </a:bodyPr>
          <a:lstStyle/>
          <a:p>
            <a:pPr indent="449580" algn="just">
              <a:lnSpc>
                <a:spcPct val="107000"/>
              </a:lnSpc>
              <a:spcAft>
                <a:spcPts val="0"/>
              </a:spcAft>
            </a:pPr>
            <a:r>
              <a:rPr lang="en-US" sz="2300" dirty="0" smtClean="0">
                <a:solidFill>
                  <a:srgbClr val="002060"/>
                </a:solidFill>
                <a:latin typeface="Times New Roman" panose="02020603050405020304" pitchFamily="18" charset="0"/>
                <a:ea typeface="Calibri" panose="020F0502020204030204" pitchFamily="34" charset="0"/>
                <a:cs typeface="Times New Roman" panose="02020603050405020304" pitchFamily="18" charset="0"/>
              </a:rPr>
              <a:t>Өзін </a:t>
            </a:r>
            <a:r>
              <a:rPr lang="en-US" sz="23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қоршаған иен дала мен сусыз шөл далаға қарағанда, Аягөз расымен-ақ жұмақ болып көрінеді. Оның көк шөп пен шалғынға толған солтүстік жағалауы орыстар мен олардың бекеттері болмаған кезде, қазақтардың үнемі көшіп-қонып жүретін қонысы болғаны анық. Қазақтар казактармен көрші болудан қорқады. Бұл әлденеге негізделген бе, жоқ па белгісіз, бірақ сақтық мақтауға тұрарлық қасиет. Мен Аягөзді өте жақсы көремін және сүйсінемін, Баян Сұлудың алтын айдарлы Қозы Көрпешке деген махаббаты туралы аңыздың оқиғасы осы жерде өткені де бұған аз себеп болмаса керек.</a:t>
            </a:r>
            <a:endParaRPr lang="ru-RU" sz="2300" dirty="0">
              <a:solidFill>
                <a:srgbClr val="002060"/>
              </a:solidFill>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US" sz="2300" dirty="0">
                <a:solidFill>
                  <a:srgbClr val="002060"/>
                </a:solidFill>
                <a:latin typeface="Times New Roman" panose="02020603050405020304" pitchFamily="18" charset="0"/>
                <a:ea typeface="Times New Roman" panose="02020603050405020304" pitchFamily="18" charset="0"/>
              </a:rPr>
              <a:t> </a:t>
            </a:r>
            <a:endParaRPr lang="ru-RU" sz="2300" dirty="0">
              <a:solidFill>
                <a:srgbClr val="002060"/>
              </a:solidFill>
              <a:effectLst/>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Шоқан Шыңғысұлы Уәлиханов — Уикипедия"/>
          <p:cNvPicPr>
            <a:picLocks noChangeAspect="1" noChangeArrowheads="1"/>
          </p:cNvPicPr>
          <p:nvPr/>
        </p:nvPicPr>
        <p:blipFill>
          <a:blip r:embed="rId1">
            <a:extLst>
              <a:ext uri="{28A0092B-C50C-407E-A947-70E740481C1C}">
                <a14:useLocalDpi xmlns:a14="http://schemas.microsoft.com/office/drawing/2010/main" val="0"/>
              </a:ext>
            </a:extLst>
          </a:blip>
          <a:srcRect/>
          <a:stretch>
            <a:fillRect/>
          </a:stretch>
        </p:blipFill>
        <p:spPr bwMode="auto">
          <a:xfrm>
            <a:off x="10404764" y="0"/>
            <a:ext cx="1787236" cy="2124075"/>
          </a:xfrm>
          <a:prstGeom prst="rect">
            <a:avLst/>
          </a:prstGeom>
          <a:noFill/>
          <a:extLst>
            <a:ext uri="{909E8E84-426E-40DD-AFC4-6F175D3DCCD1}">
              <a14:hiddenFill xmlns:a14="http://schemas.microsoft.com/office/drawing/2010/main">
                <a:solidFill>
                  <a:srgbClr val="FFFFFF"/>
                </a:solidFill>
              </a14:hiddenFill>
            </a:ext>
          </a:extLst>
        </p:spPr>
      </p:pic>
      <p:sp>
        <p:nvSpPr>
          <p:cNvPr id="3" name="Прямоугольник 2"/>
          <p:cNvSpPr/>
          <p:nvPr/>
        </p:nvSpPr>
        <p:spPr>
          <a:xfrm>
            <a:off x="803564" y="471125"/>
            <a:ext cx="9601200" cy="6186309"/>
          </a:xfrm>
          <a:prstGeom prst="rect">
            <a:avLst/>
          </a:prstGeom>
        </p:spPr>
        <p:txBody>
          <a:bodyPr wrap="square">
            <a:spAutoFit/>
          </a:bodyPr>
          <a:lstStyle/>
          <a:p>
            <a:r>
              <a:rPr lang="en-US" sz="2800" b="1" dirty="0" smtClean="0">
                <a:solidFill>
                  <a:srgbClr val="002060"/>
                </a:solidFill>
                <a:latin typeface="Times New Roman" panose="02020603050405020304" pitchFamily="18" charset="0"/>
                <a:cs typeface="Times New Roman" panose="02020603050405020304" pitchFamily="18" charset="0"/>
              </a:rPr>
              <a:t>         Өзіңді тексер!</a:t>
            </a:r>
            <a:endParaRPr lang="en-US" sz="2800" b="1" dirty="0" smtClean="0">
              <a:solidFill>
                <a:srgbClr val="002060"/>
              </a:solidFill>
              <a:latin typeface="Times New Roman" panose="02020603050405020304" pitchFamily="18" charset="0"/>
              <a:cs typeface="Times New Roman" panose="02020603050405020304" pitchFamily="18" charset="0"/>
            </a:endParaRPr>
          </a:p>
          <a:p>
            <a:r>
              <a:rPr lang="en-US" sz="2300" b="1" dirty="0" smtClean="0">
                <a:solidFill>
                  <a:srgbClr val="002060"/>
                </a:solidFill>
                <a:latin typeface="Times New Roman" panose="02020603050405020304" pitchFamily="18" charset="0"/>
                <a:cs typeface="Times New Roman" panose="02020603050405020304" pitchFamily="18" charset="0"/>
              </a:rPr>
              <a:t> </a:t>
            </a:r>
            <a:endParaRPr lang="en-US" sz="2300" b="1" dirty="0" smtClean="0">
              <a:solidFill>
                <a:srgbClr val="002060"/>
              </a:solidFill>
              <a:latin typeface="Times New Roman" panose="02020603050405020304" pitchFamily="18" charset="0"/>
              <a:cs typeface="Times New Roman" panose="02020603050405020304" pitchFamily="18" charset="0"/>
            </a:endParaRPr>
          </a:p>
          <a:p>
            <a:r>
              <a:rPr lang="en-US" sz="2300" b="1" dirty="0" smtClean="0">
                <a:solidFill>
                  <a:srgbClr val="002060"/>
                </a:solidFill>
                <a:latin typeface="Times New Roman" panose="02020603050405020304" pitchFamily="18" charset="0"/>
                <a:cs typeface="Times New Roman" panose="02020603050405020304" pitchFamily="18" charset="0"/>
              </a:rPr>
              <a:t>Сюжет</a:t>
            </a:r>
            <a:r>
              <a:rPr lang="en-US" sz="2300" b="1" dirty="0">
                <a:solidFill>
                  <a:srgbClr val="002060"/>
                </a:solidFill>
                <a:latin typeface="Times New Roman" panose="02020603050405020304" pitchFamily="18" charset="0"/>
                <a:cs typeface="Times New Roman" panose="02020603050405020304" pitchFamily="18" charset="0"/>
              </a:rPr>
              <a:t>: </a:t>
            </a:r>
            <a:r>
              <a:rPr lang="en-US" sz="2300" dirty="0">
                <a:solidFill>
                  <a:srgbClr val="002060"/>
                </a:solidFill>
                <a:latin typeface="Times New Roman" panose="02020603050405020304" pitchFamily="18" charset="0"/>
                <a:cs typeface="Times New Roman" panose="02020603050405020304" pitchFamily="18" charset="0"/>
              </a:rPr>
              <a:t>Әңгімелеуші Шоқан Уәлиханов. Аягөздің Тумырза саласынан өтіп, ескі Аягөзге жетіп, сол жердің табиғатын теңеулер қолдана отырып, керемет суреттеуде.</a:t>
            </a:r>
            <a:endParaRPr lang="ru-RU" sz="2300" dirty="0">
              <a:solidFill>
                <a:srgbClr val="002060"/>
              </a:solidFill>
              <a:latin typeface="Times New Roman" panose="02020603050405020304" pitchFamily="18" charset="0"/>
              <a:cs typeface="Times New Roman" panose="02020603050405020304" pitchFamily="18" charset="0"/>
            </a:endParaRPr>
          </a:p>
          <a:p>
            <a:r>
              <a:rPr lang="en-US" sz="2300" b="1" dirty="0">
                <a:solidFill>
                  <a:srgbClr val="002060"/>
                </a:solidFill>
                <a:latin typeface="Times New Roman" panose="02020603050405020304" pitchFamily="18" charset="0"/>
                <a:cs typeface="Times New Roman" panose="02020603050405020304" pitchFamily="18" charset="0"/>
              </a:rPr>
              <a:t>Интерпретация: </a:t>
            </a:r>
            <a:r>
              <a:rPr lang="en-US" sz="2300" dirty="0">
                <a:solidFill>
                  <a:srgbClr val="002060"/>
                </a:solidFill>
                <a:latin typeface="Times New Roman" panose="02020603050405020304" pitchFamily="18" charset="0"/>
                <a:cs typeface="Times New Roman" panose="02020603050405020304" pitchFamily="18" charset="0"/>
              </a:rPr>
              <a:t>Менің </a:t>
            </a:r>
            <a:r>
              <a:rPr lang="en-US" sz="2300" dirty="0" smtClean="0">
                <a:solidFill>
                  <a:srgbClr val="002060"/>
                </a:solidFill>
                <a:latin typeface="Times New Roman" panose="02020603050405020304" pitchFamily="18" charset="0"/>
                <a:cs typeface="Times New Roman" panose="02020603050405020304" pitchFamily="18" charset="0"/>
              </a:rPr>
              <a:t>ойымша, </a:t>
            </a:r>
            <a:r>
              <a:rPr lang="en-US" sz="2300" dirty="0">
                <a:solidFill>
                  <a:srgbClr val="002060"/>
                </a:solidFill>
                <a:latin typeface="Times New Roman" panose="02020603050405020304" pitchFamily="18" charset="0"/>
                <a:cs typeface="Times New Roman" panose="02020603050405020304" pitchFamily="18" charset="0"/>
              </a:rPr>
              <a:t>бұл үзіндінің маңызы Қазақстанның табиғатын ерекше әсерлеп суреттеуінде. Аягөзге деген сүйіспеншілігі, Қозы мен Баянның махаббаты осы жерде өткені туралы айтылады.</a:t>
            </a:r>
            <a:endParaRPr lang="ru-RU" sz="2300" dirty="0">
              <a:solidFill>
                <a:srgbClr val="002060"/>
              </a:solidFill>
              <a:latin typeface="Times New Roman" panose="02020603050405020304" pitchFamily="18" charset="0"/>
              <a:cs typeface="Times New Roman" panose="02020603050405020304" pitchFamily="18" charset="0"/>
            </a:endParaRPr>
          </a:p>
          <a:p>
            <a:r>
              <a:rPr lang="en-US" sz="2300" b="1" dirty="0">
                <a:solidFill>
                  <a:srgbClr val="002060"/>
                </a:solidFill>
                <a:latin typeface="Times New Roman" panose="02020603050405020304" pitchFamily="18" charset="0"/>
                <a:cs typeface="Times New Roman" panose="02020603050405020304" pitchFamily="18" charset="0"/>
              </a:rPr>
              <a:t>Анализ: </a:t>
            </a:r>
            <a:r>
              <a:rPr lang="en-US" sz="2300" dirty="0">
                <a:solidFill>
                  <a:srgbClr val="002060"/>
                </a:solidFill>
                <a:latin typeface="Times New Roman" panose="02020603050405020304" pitchFamily="18" charset="0"/>
                <a:cs typeface="Times New Roman" panose="02020603050405020304" pitchFamily="18" charset="0"/>
              </a:rPr>
              <a:t>Автор Шоқан Уәлиханов</a:t>
            </a:r>
            <a:r>
              <a:rPr lang="en-US" sz="2300" b="1" dirty="0">
                <a:solidFill>
                  <a:srgbClr val="002060"/>
                </a:solidFill>
                <a:latin typeface="Times New Roman" panose="02020603050405020304" pitchFamily="18" charset="0"/>
                <a:cs typeface="Times New Roman" panose="02020603050405020304" pitchFamily="18" charset="0"/>
              </a:rPr>
              <a:t> </a:t>
            </a:r>
            <a:r>
              <a:rPr lang="en-US" sz="2300" dirty="0">
                <a:solidFill>
                  <a:srgbClr val="002060"/>
                </a:solidFill>
                <a:latin typeface="Times New Roman" panose="02020603050405020304" pitchFamily="18" charset="0"/>
                <a:cs typeface="Times New Roman" panose="02020603050405020304" pitchFamily="18" charset="0"/>
              </a:rPr>
              <a:t>портрет, пейзажды, суреттеуді шебер қолданған</a:t>
            </a:r>
            <a:r>
              <a:rPr lang="en-US" sz="2300" b="1" dirty="0">
                <a:solidFill>
                  <a:srgbClr val="002060"/>
                </a:solidFill>
                <a:latin typeface="Times New Roman" panose="02020603050405020304" pitchFamily="18" charset="0"/>
                <a:cs typeface="Times New Roman" panose="02020603050405020304" pitchFamily="18" charset="0"/>
              </a:rPr>
              <a:t>. </a:t>
            </a:r>
            <a:r>
              <a:rPr lang="en-US" sz="2300" dirty="0">
                <a:solidFill>
                  <a:srgbClr val="002060"/>
                </a:solidFill>
                <a:latin typeface="Times New Roman" panose="02020603050405020304" pitchFamily="18" charset="0"/>
                <a:cs typeface="Times New Roman" panose="02020603050405020304" pitchFamily="18" charset="0"/>
              </a:rPr>
              <a:t>Оған дәлел ретінде үзіндідегі табиғатты суреттеуін алуға болады.</a:t>
            </a:r>
            <a:endParaRPr lang="ru-RU" sz="2300" dirty="0">
              <a:solidFill>
                <a:srgbClr val="002060"/>
              </a:solidFill>
              <a:latin typeface="Times New Roman" panose="02020603050405020304" pitchFamily="18" charset="0"/>
              <a:cs typeface="Times New Roman" panose="02020603050405020304" pitchFamily="18" charset="0"/>
            </a:endParaRPr>
          </a:p>
          <a:p>
            <a:r>
              <a:rPr lang="en-US" sz="2300" dirty="0">
                <a:solidFill>
                  <a:srgbClr val="002060"/>
                </a:solidFill>
                <a:latin typeface="Times New Roman" panose="02020603050405020304" pitchFamily="18" charset="0"/>
                <a:cs typeface="Times New Roman" panose="02020603050405020304" pitchFamily="18" charset="0"/>
              </a:rPr>
              <a:t>(Мыс: Дала тұтасымен жасыл желектің ашық түсті кілеміне ораныпты. Жабайы аскөк тау бөктерін жауып тұр, бойы ұзарып өскен. Қалың өскен ырғай, тал, мойылмен көмкерілген, арасынан теректер сорайып көрінген өзен жағалауы шидің ақ басы және сирек қара топырақты шұраттарда қараған мен тобылғыдан басқа ештеңе жоқ сортаң жермен жүрген үш күндік сапардан кейін өте жағымды әсер қалдырды.)</a:t>
            </a:r>
            <a:endParaRPr lang="ru-RU" sz="2300" dirty="0">
              <a:solidFill>
                <a:srgbClr val="002060"/>
              </a:solidFill>
              <a:effectLst/>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593272" y="364796"/>
            <a:ext cx="9171709" cy="5324535"/>
          </a:xfrm>
          <a:prstGeom prst="rect">
            <a:avLst/>
          </a:prstGeom>
        </p:spPr>
        <p:txBody>
          <a:bodyPr wrap="square">
            <a:spAutoFit/>
          </a:bodyPr>
          <a:lstStyle/>
          <a:p>
            <a:pPr>
              <a:spcAft>
                <a:spcPts val="0"/>
              </a:spcAft>
            </a:pPr>
            <a:r>
              <a:rPr lang="en-US" sz="3200" b="1" dirty="0" smtClean="0">
                <a:solidFill>
                  <a:srgbClr val="002060"/>
                </a:solidFill>
                <a:latin typeface="Times New Roman" panose="02020603050405020304" pitchFamily="18" charset="0"/>
                <a:cs typeface="Times New Roman" panose="02020603050405020304" pitchFamily="18" charset="0"/>
              </a:rPr>
              <a:t>Бүгінгі сабақта:</a:t>
            </a:r>
            <a:endParaRPr lang="en-US" sz="3200" b="1" dirty="0" smtClean="0">
              <a:solidFill>
                <a:srgbClr val="002060"/>
              </a:solidFill>
              <a:latin typeface="Times New Roman" panose="02020603050405020304" pitchFamily="18" charset="0"/>
              <a:cs typeface="Times New Roman" panose="02020603050405020304" pitchFamily="18" charset="0"/>
            </a:endParaRPr>
          </a:p>
          <a:p>
            <a:pPr>
              <a:spcAft>
                <a:spcPts val="0"/>
              </a:spcAft>
            </a:pPr>
            <a:endParaRPr lang="en-US" sz="3200" dirty="0" smtClean="0">
              <a:solidFill>
                <a:srgbClr val="002060"/>
              </a:solidFill>
              <a:latin typeface="Times New Roman" panose="02020603050405020304" pitchFamily="18" charset="0"/>
              <a:cs typeface="Times New Roman" panose="02020603050405020304" pitchFamily="18" charset="0"/>
            </a:endParaRPr>
          </a:p>
          <a:p>
            <a:pPr lvl="0"/>
            <a:r>
              <a:rPr lang="en-US" sz="2800" dirty="0" smtClean="0">
                <a:solidFill>
                  <a:srgbClr val="002060"/>
                </a:solidFill>
                <a:latin typeface="Times New Roman" panose="02020603050405020304" pitchFamily="18" charset="0"/>
                <a:cs typeface="Times New Roman" panose="02020603050405020304" pitchFamily="18" charset="0"/>
              </a:rPr>
              <a:t>- әдеби </a:t>
            </a:r>
            <a:r>
              <a:rPr lang="en-US" sz="2800" dirty="0">
                <a:solidFill>
                  <a:srgbClr val="002060"/>
                </a:solidFill>
                <a:latin typeface="Times New Roman" panose="02020603050405020304" pitchFamily="18" charset="0"/>
                <a:cs typeface="Times New Roman" panose="02020603050405020304" pitchFamily="18" charset="0"/>
              </a:rPr>
              <a:t>шығармаға сюжеттік-композициялық талдау </a:t>
            </a:r>
            <a:r>
              <a:rPr lang="en-US" sz="2800" dirty="0" smtClean="0">
                <a:solidFill>
                  <a:srgbClr val="002060"/>
                </a:solidFill>
                <a:latin typeface="Times New Roman" panose="02020603050405020304" pitchFamily="18" charset="0"/>
                <a:cs typeface="Times New Roman" panose="02020603050405020304" pitchFamily="18" charset="0"/>
              </a:rPr>
              <a:t>жасауды;</a:t>
            </a:r>
            <a:endParaRPr lang="ru-RU" sz="2800" dirty="0">
              <a:solidFill>
                <a:srgbClr val="002060"/>
              </a:solidFill>
              <a:latin typeface="Times New Roman" panose="02020603050405020304" pitchFamily="18" charset="0"/>
              <a:cs typeface="Times New Roman" panose="02020603050405020304" pitchFamily="18" charset="0"/>
            </a:endParaRPr>
          </a:p>
          <a:p>
            <a:pPr lvl="0"/>
            <a:r>
              <a:rPr lang="en-US" sz="2800" dirty="0" smtClean="0">
                <a:solidFill>
                  <a:srgbClr val="002060"/>
                </a:solidFill>
                <a:latin typeface="Times New Roman" panose="02020603050405020304" pitchFamily="18" charset="0"/>
                <a:cs typeface="Times New Roman" panose="02020603050405020304" pitchFamily="18" charset="0"/>
              </a:rPr>
              <a:t>- шығарма </a:t>
            </a:r>
            <a:r>
              <a:rPr lang="en-US" sz="2800" dirty="0">
                <a:solidFill>
                  <a:srgbClr val="002060"/>
                </a:solidFill>
                <a:latin typeface="Times New Roman" panose="02020603050405020304" pitchFamily="18" charset="0"/>
                <a:cs typeface="Times New Roman" panose="02020603050405020304" pitchFamily="18" charset="0"/>
              </a:rPr>
              <a:t>үзіндісінен композициялық амалдарды </a:t>
            </a:r>
            <a:r>
              <a:rPr lang="en-US" sz="2800" dirty="0" smtClean="0">
                <a:solidFill>
                  <a:srgbClr val="002060"/>
                </a:solidFill>
                <a:latin typeface="Times New Roman" panose="02020603050405020304" pitchFamily="18" charset="0"/>
                <a:cs typeface="Times New Roman" panose="02020603050405020304" pitchFamily="18" charset="0"/>
              </a:rPr>
              <a:t>анықтауды; </a:t>
            </a:r>
            <a:endParaRPr lang="ru-RU" sz="2800" dirty="0">
              <a:solidFill>
                <a:srgbClr val="002060"/>
              </a:solidFill>
              <a:latin typeface="Times New Roman" panose="02020603050405020304" pitchFamily="18" charset="0"/>
              <a:cs typeface="Times New Roman" panose="02020603050405020304" pitchFamily="18" charset="0"/>
            </a:endParaRPr>
          </a:p>
          <a:p>
            <a:r>
              <a:rPr lang="en-US" sz="2800" dirty="0" smtClean="0">
                <a:solidFill>
                  <a:srgbClr val="002060"/>
                </a:solidFill>
                <a:latin typeface="Times New Roman" panose="02020603050405020304" pitchFamily="18" charset="0"/>
                <a:cs typeface="Times New Roman" panose="02020603050405020304" pitchFamily="18" charset="0"/>
              </a:rPr>
              <a:t>- шығармадан </a:t>
            </a:r>
            <a:r>
              <a:rPr lang="en-US" sz="2800" dirty="0">
                <a:solidFill>
                  <a:srgbClr val="002060"/>
                </a:solidFill>
                <a:latin typeface="Times New Roman" panose="02020603050405020304" pitchFamily="18" charset="0"/>
                <a:cs typeface="Times New Roman" panose="02020603050405020304" pitchFamily="18" charset="0"/>
              </a:rPr>
              <a:t>дәлел келтіре отырып </a:t>
            </a:r>
            <a:r>
              <a:rPr lang="en-US" sz="2800" dirty="0" smtClean="0">
                <a:solidFill>
                  <a:srgbClr val="002060"/>
                </a:solidFill>
                <a:latin typeface="Times New Roman" panose="02020603050405020304" pitchFamily="18" charset="0"/>
                <a:cs typeface="Times New Roman" panose="02020603050405020304" pitchFamily="18" charset="0"/>
              </a:rPr>
              <a:t>талдауды үйрендім.</a:t>
            </a:r>
            <a:endParaRPr lang="en-US" sz="2800" dirty="0" smtClean="0">
              <a:solidFill>
                <a:srgbClr val="002060"/>
              </a:solidFill>
              <a:latin typeface="Times New Roman" panose="02020603050405020304" pitchFamily="18" charset="0"/>
              <a:cs typeface="Times New Roman" panose="02020603050405020304" pitchFamily="18" charset="0"/>
            </a:endParaRPr>
          </a:p>
          <a:p>
            <a:pPr marL="571500" indent="-571500">
              <a:buFontTx/>
              <a:buChar char="-"/>
            </a:pPr>
            <a:endParaRPr lang="en-US" sz="4400" dirty="0" smtClean="0">
              <a:solidFill>
                <a:srgbClr val="002060"/>
              </a:solidFill>
              <a:latin typeface="Times New Roman" panose="02020603050405020304" pitchFamily="18" charset="0"/>
              <a:cs typeface="Times New Roman" panose="02020603050405020304" pitchFamily="18" charset="0"/>
            </a:endParaRPr>
          </a:p>
          <a:p>
            <a:pPr>
              <a:spcAft>
                <a:spcPts val="0"/>
              </a:spcAft>
            </a:pPr>
            <a:r>
              <a:rPr lang="en-US" sz="3200" b="1" dirty="0" smtClean="0">
                <a:solidFill>
                  <a:srgbClr val="002060"/>
                </a:solidFill>
                <a:latin typeface="Times New Roman" panose="02020603050405020304" pitchFamily="18" charset="0"/>
                <a:cs typeface="Times New Roman" panose="02020603050405020304" pitchFamily="18" charset="0"/>
              </a:rPr>
              <a:t>Қосымша тапсырма:</a:t>
            </a:r>
            <a:endParaRPr lang="en-US" sz="3200" b="1" dirty="0" smtClean="0">
              <a:solidFill>
                <a:srgbClr val="002060"/>
              </a:solidFill>
              <a:latin typeface="Times New Roman" panose="02020603050405020304" pitchFamily="18" charset="0"/>
              <a:cs typeface="Times New Roman" panose="02020603050405020304" pitchFamily="18" charset="0"/>
            </a:endParaRPr>
          </a:p>
          <a:p>
            <a:r>
              <a:rPr lang="en-US" sz="2800" dirty="0" smtClean="0">
                <a:solidFill>
                  <a:srgbClr val="002060"/>
                </a:solidFill>
                <a:latin typeface="Times New Roman" panose="02020603050405020304" pitchFamily="18" charset="0"/>
                <a:cs typeface="Times New Roman" panose="02020603050405020304" pitchFamily="18" charset="0"/>
              </a:rPr>
              <a:t>Шығарма </a:t>
            </a:r>
            <a:r>
              <a:rPr lang="en-US" sz="2800" dirty="0">
                <a:solidFill>
                  <a:srgbClr val="002060"/>
                </a:solidFill>
                <a:latin typeface="Times New Roman" panose="02020603050405020304" pitchFamily="18" charset="0"/>
                <a:cs typeface="Times New Roman" panose="02020603050405020304" pitchFamily="18" charset="0"/>
              </a:rPr>
              <a:t>бөліктерін толық оқу.</a:t>
            </a:r>
            <a:endParaRPr lang="ru-RU" sz="2800" dirty="0">
              <a:solidFill>
                <a:srgbClr val="002060"/>
              </a:solidFill>
              <a:latin typeface="Times New Roman" panose="02020603050405020304" pitchFamily="18" charset="0"/>
              <a:cs typeface="Times New Roman" panose="02020603050405020304" pitchFamily="18" charset="0"/>
            </a:endParaRPr>
          </a:p>
          <a:p>
            <a:pPr>
              <a:spcAft>
                <a:spcPts val="0"/>
              </a:spcAft>
            </a:pPr>
            <a:endParaRPr lang="ru-RU" sz="3200" dirty="0">
              <a:solidFill>
                <a:srgbClr val="002060"/>
              </a:solidFill>
              <a:latin typeface="Times New Roman" panose="02020603050405020304" pitchFamily="18" charset="0"/>
              <a:cs typeface="Times New Roman" panose="02020603050405020304" pitchFamily="18" charset="0"/>
            </a:endParaRPr>
          </a:p>
        </p:txBody>
      </p:sp>
      <p:pic>
        <p:nvPicPr>
          <p:cNvPr id="4" name="Picture 2" descr="Шоқан Шыңғысұлы Уәлиханов — Уикипедия"/>
          <p:cNvPicPr>
            <a:picLocks noChangeAspect="1" noChangeArrowheads="1"/>
          </p:cNvPicPr>
          <p:nvPr/>
        </p:nvPicPr>
        <p:blipFill>
          <a:blip r:embed="rId1">
            <a:extLst>
              <a:ext uri="{28A0092B-C50C-407E-A947-70E740481C1C}">
                <a14:useLocalDpi xmlns:a14="http://schemas.microsoft.com/office/drawing/2010/main" val="0"/>
              </a:ext>
            </a:extLst>
          </a:blip>
          <a:srcRect/>
          <a:stretch>
            <a:fillRect/>
          </a:stretch>
        </p:blipFill>
        <p:spPr bwMode="auto">
          <a:xfrm>
            <a:off x="10404764" y="0"/>
            <a:ext cx="1787236" cy="2124075"/>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923240" y="723691"/>
            <a:ext cx="10465196" cy="2800767"/>
          </a:xfrm>
          <a:prstGeom prst="rect">
            <a:avLst/>
          </a:prstGeom>
        </p:spPr>
        <p:txBody>
          <a:bodyPr wrap="square">
            <a:spAutoFit/>
          </a:bodyPr>
          <a:lstStyle/>
          <a:p>
            <a:endParaRPr lang="en-US" sz="2800" dirty="0" smtClean="0">
              <a:effectLst/>
              <a:latin typeface="Times New Roman" panose="02020603050405020304" pitchFamily="18" charset="0"/>
              <a:ea typeface="Calibri" panose="020F0502020204030204" pitchFamily="34" charset="0"/>
            </a:endParaRPr>
          </a:p>
          <a:p>
            <a:r>
              <a:rPr lang="en-US" sz="3200" b="1" dirty="0" smtClean="0">
                <a:solidFill>
                  <a:srgbClr val="002060"/>
                </a:solidFill>
                <a:effectLst/>
                <a:latin typeface="Times New Roman" panose="02020603050405020304" pitchFamily="18" charset="0"/>
                <a:ea typeface="Calibri" panose="020F0502020204030204" pitchFamily="34" charset="0"/>
              </a:rPr>
              <a:t>Оқу мақсаты:</a:t>
            </a:r>
            <a:endParaRPr lang="en-US" sz="3200" b="1" dirty="0" smtClean="0">
              <a:solidFill>
                <a:srgbClr val="002060"/>
              </a:solidFill>
              <a:effectLst/>
              <a:latin typeface="Times New Roman" panose="02020603050405020304" pitchFamily="18" charset="0"/>
              <a:ea typeface="Calibri" panose="020F0502020204030204" pitchFamily="34" charset="0"/>
            </a:endParaRPr>
          </a:p>
          <a:p>
            <a:endParaRPr lang="en-US" sz="3200" b="1" dirty="0" smtClean="0">
              <a:solidFill>
                <a:srgbClr val="002060"/>
              </a:solidFill>
              <a:effectLst/>
              <a:latin typeface="Times New Roman" panose="02020603050405020304" pitchFamily="18" charset="0"/>
              <a:ea typeface="Calibri" panose="020F0502020204030204" pitchFamily="34" charset="0"/>
            </a:endParaRPr>
          </a:p>
          <a:p>
            <a:r>
              <a:rPr lang="en-US" sz="2800" dirty="0">
                <a:solidFill>
                  <a:srgbClr val="002060"/>
                </a:solidFill>
                <a:latin typeface="Times New Roman" panose="02020603050405020304" pitchFamily="18" charset="0"/>
                <a:cs typeface="Times New Roman" panose="02020603050405020304" pitchFamily="18" charset="0"/>
              </a:rPr>
              <a:t>9</a:t>
            </a:r>
            <a:r>
              <a:rPr lang="en-US" sz="2800" dirty="0" smtClean="0">
                <a:solidFill>
                  <a:srgbClr val="002060"/>
                </a:solidFill>
                <a:latin typeface="Times New Roman" panose="02020603050405020304" pitchFamily="18" charset="0"/>
                <a:cs typeface="Times New Roman" panose="02020603050405020304" pitchFamily="18" charset="0"/>
              </a:rPr>
              <a:t>. Т/Ж1. әдеби </a:t>
            </a:r>
            <a:r>
              <a:rPr lang="en-US" sz="2800" dirty="0">
                <a:solidFill>
                  <a:srgbClr val="002060"/>
                </a:solidFill>
                <a:latin typeface="Times New Roman" panose="02020603050405020304" pitchFamily="18" charset="0"/>
                <a:cs typeface="Times New Roman" panose="02020603050405020304" pitchFamily="18" charset="0"/>
              </a:rPr>
              <a:t>шығармаға сюжеттік-композициялық талдау жасау.</a:t>
            </a:r>
            <a:endParaRPr lang="ru-RU" sz="2800" dirty="0">
              <a:solidFill>
                <a:srgbClr val="002060"/>
              </a:solidFill>
              <a:latin typeface="Times New Roman" panose="02020603050405020304" pitchFamily="18" charset="0"/>
              <a:cs typeface="Times New Roman" panose="02020603050405020304" pitchFamily="18" charset="0"/>
            </a:endParaRPr>
          </a:p>
          <a:p>
            <a:r>
              <a:rPr lang="en-US" sz="2800" dirty="0" smtClean="0">
                <a:solidFill>
                  <a:srgbClr val="002060"/>
                </a:solidFill>
                <a:latin typeface="Times New Roman" panose="02020603050405020304" pitchFamily="18" charset="0"/>
                <a:cs typeface="Times New Roman" panose="02020603050405020304" pitchFamily="18" charset="0"/>
              </a:rPr>
              <a:t>9. А/И1. </a:t>
            </a:r>
            <a:r>
              <a:rPr lang="en-US" sz="2800" dirty="0">
                <a:solidFill>
                  <a:srgbClr val="002060"/>
                </a:solidFill>
                <a:latin typeface="Times New Roman" panose="02020603050405020304" pitchFamily="18" charset="0"/>
                <a:cs typeface="Times New Roman" panose="02020603050405020304" pitchFamily="18" charset="0"/>
              </a:rPr>
              <a:t>эпикалық, поэтикалық, драмалық мәтіндердегі</a:t>
            </a:r>
            <a:endParaRPr lang="ru-RU" sz="2800" dirty="0">
              <a:solidFill>
                <a:srgbClr val="002060"/>
              </a:solidFill>
              <a:latin typeface="Times New Roman" panose="02020603050405020304" pitchFamily="18" charset="0"/>
              <a:cs typeface="Times New Roman" panose="02020603050405020304" pitchFamily="18" charset="0"/>
            </a:endParaRPr>
          </a:p>
          <a:p>
            <a:r>
              <a:rPr lang="en-US" sz="2800" dirty="0">
                <a:solidFill>
                  <a:srgbClr val="002060"/>
                </a:solidFill>
                <a:latin typeface="Times New Roman" panose="02020603050405020304" pitchFamily="18" charset="0"/>
                <a:cs typeface="Times New Roman" panose="02020603050405020304" pitchFamily="18" charset="0"/>
              </a:rPr>
              <a:t>композициялық амалдарды </a:t>
            </a:r>
            <a:r>
              <a:rPr lang="en-US" sz="2800" dirty="0" smtClean="0">
                <a:solidFill>
                  <a:srgbClr val="002060"/>
                </a:solidFill>
                <a:latin typeface="Times New Roman" panose="02020603050405020304" pitchFamily="18" charset="0"/>
                <a:cs typeface="Times New Roman" panose="02020603050405020304" pitchFamily="18" charset="0"/>
              </a:rPr>
              <a:t>талдау.</a:t>
            </a:r>
            <a:endParaRPr lang="ru-RU" sz="2800" dirty="0">
              <a:solidFill>
                <a:srgbClr val="002060"/>
              </a:solidFill>
              <a:latin typeface="Times New Roman" panose="02020603050405020304" pitchFamily="18" charset="0"/>
              <a:cs typeface="Times New Roman" panose="02020603050405020304" pitchFamily="18" charset="0"/>
            </a:endParaRPr>
          </a:p>
        </p:txBody>
      </p:sp>
      <p:sp>
        <p:nvSpPr>
          <p:cNvPr id="3" name="Прямоугольник 2"/>
          <p:cNvSpPr/>
          <p:nvPr/>
        </p:nvSpPr>
        <p:spPr>
          <a:xfrm>
            <a:off x="923240" y="3840127"/>
            <a:ext cx="9952578" cy="2369880"/>
          </a:xfrm>
          <a:prstGeom prst="rect">
            <a:avLst/>
          </a:prstGeom>
        </p:spPr>
        <p:txBody>
          <a:bodyPr wrap="square">
            <a:spAutoFit/>
          </a:bodyPr>
          <a:lstStyle/>
          <a:p>
            <a:r>
              <a:rPr lang="en-US" sz="3200" b="1" dirty="0" smtClean="0">
                <a:solidFill>
                  <a:srgbClr val="002060"/>
                </a:solidFill>
                <a:effectLst/>
                <a:latin typeface="Times New Roman" panose="02020603050405020304" pitchFamily="18" charset="0"/>
                <a:ea typeface="Calibri" panose="020F0502020204030204" pitchFamily="34" charset="0"/>
              </a:rPr>
              <a:t>Бағалау критерийі: </a:t>
            </a:r>
            <a:endParaRPr lang="en-US" sz="3200" b="1" dirty="0" smtClean="0">
              <a:solidFill>
                <a:srgbClr val="002060"/>
              </a:solidFill>
              <a:effectLst/>
              <a:latin typeface="Times New Roman" panose="02020603050405020304" pitchFamily="18" charset="0"/>
              <a:ea typeface="Calibri" panose="020F0502020204030204" pitchFamily="34" charset="0"/>
            </a:endParaRPr>
          </a:p>
          <a:p>
            <a:endParaRPr lang="en-US" sz="3200" b="1" dirty="0" smtClean="0">
              <a:solidFill>
                <a:srgbClr val="002060"/>
              </a:solidFill>
              <a:effectLst/>
              <a:latin typeface="Times New Roman" panose="02020603050405020304" pitchFamily="18" charset="0"/>
              <a:ea typeface="Calibri" panose="020F0502020204030204" pitchFamily="34" charset="0"/>
            </a:endParaRPr>
          </a:p>
          <a:p>
            <a:pPr lvl="0"/>
            <a:r>
              <a:rPr lang="en-US" sz="2800" dirty="0" smtClean="0">
                <a:solidFill>
                  <a:srgbClr val="002060"/>
                </a:solidFill>
                <a:latin typeface="Times New Roman" panose="02020603050405020304" pitchFamily="18" charset="0"/>
                <a:cs typeface="Times New Roman" panose="02020603050405020304" pitchFamily="18" charset="0"/>
              </a:rPr>
              <a:t>- әдеби </a:t>
            </a:r>
            <a:r>
              <a:rPr lang="en-US" sz="2800" dirty="0">
                <a:solidFill>
                  <a:srgbClr val="002060"/>
                </a:solidFill>
                <a:latin typeface="Times New Roman" panose="02020603050405020304" pitchFamily="18" charset="0"/>
                <a:cs typeface="Times New Roman" panose="02020603050405020304" pitchFamily="18" charset="0"/>
              </a:rPr>
              <a:t>шығармаға сюжеттік-композициялық талдау жасайды;</a:t>
            </a:r>
            <a:endParaRPr lang="ru-RU" sz="2800" dirty="0">
              <a:solidFill>
                <a:srgbClr val="002060"/>
              </a:solidFill>
              <a:latin typeface="Times New Roman" panose="02020603050405020304" pitchFamily="18" charset="0"/>
              <a:cs typeface="Times New Roman" panose="02020603050405020304" pitchFamily="18" charset="0"/>
            </a:endParaRPr>
          </a:p>
          <a:p>
            <a:pPr lvl="0"/>
            <a:r>
              <a:rPr lang="en-US" sz="2800" dirty="0" smtClean="0">
                <a:solidFill>
                  <a:srgbClr val="002060"/>
                </a:solidFill>
                <a:latin typeface="Times New Roman" panose="02020603050405020304" pitchFamily="18" charset="0"/>
                <a:cs typeface="Times New Roman" panose="02020603050405020304" pitchFamily="18" charset="0"/>
              </a:rPr>
              <a:t>- шығарма </a:t>
            </a:r>
            <a:r>
              <a:rPr lang="en-US" sz="2800" dirty="0">
                <a:solidFill>
                  <a:srgbClr val="002060"/>
                </a:solidFill>
                <a:latin typeface="Times New Roman" panose="02020603050405020304" pitchFamily="18" charset="0"/>
                <a:cs typeface="Times New Roman" panose="02020603050405020304" pitchFamily="18" charset="0"/>
              </a:rPr>
              <a:t>үзіндісінен композициялық амалдарды анықтайды; </a:t>
            </a:r>
            <a:endParaRPr lang="ru-RU" sz="2800" dirty="0">
              <a:solidFill>
                <a:srgbClr val="002060"/>
              </a:solidFill>
              <a:latin typeface="Times New Roman" panose="02020603050405020304" pitchFamily="18" charset="0"/>
              <a:cs typeface="Times New Roman" panose="02020603050405020304" pitchFamily="18" charset="0"/>
            </a:endParaRPr>
          </a:p>
          <a:p>
            <a:r>
              <a:rPr lang="en-US" sz="2800" dirty="0" smtClean="0">
                <a:solidFill>
                  <a:srgbClr val="002060"/>
                </a:solidFill>
                <a:latin typeface="Times New Roman" panose="02020603050405020304" pitchFamily="18" charset="0"/>
                <a:cs typeface="Times New Roman" panose="02020603050405020304" pitchFamily="18" charset="0"/>
              </a:rPr>
              <a:t>- шығармадан </a:t>
            </a:r>
            <a:r>
              <a:rPr lang="en-US" sz="2800" dirty="0">
                <a:solidFill>
                  <a:srgbClr val="002060"/>
                </a:solidFill>
                <a:latin typeface="Times New Roman" panose="02020603050405020304" pitchFamily="18" charset="0"/>
                <a:cs typeface="Times New Roman" panose="02020603050405020304" pitchFamily="18" charset="0"/>
              </a:rPr>
              <a:t>дәлел келтіре отырып талдайды.</a:t>
            </a:r>
            <a:endParaRPr lang="ru-RU" sz="4400" dirty="0">
              <a:solidFill>
                <a:srgbClr val="002060"/>
              </a:solidFill>
              <a:latin typeface="Times New Roman" panose="02020603050405020304" pitchFamily="18" charset="0"/>
              <a:cs typeface="Times New Roman" panose="02020603050405020304" pitchFamily="18" charset="0"/>
            </a:endParaRPr>
          </a:p>
        </p:txBody>
      </p:sp>
      <p:pic>
        <p:nvPicPr>
          <p:cNvPr id="1026" name="Picture 2" descr="Шоқан Шыңғысұлы Уәлиханов — Уикипедия"/>
          <p:cNvPicPr>
            <a:picLocks noChangeAspect="1" noChangeArrowheads="1"/>
          </p:cNvPicPr>
          <p:nvPr/>
        </p:nvPicPr>
        <p:blipFill>
          <a:blip r:embed="rId1">
            <a:extLst>
              <a:ext uri="{28A0092B-C50C-407E-A947-70E740481C1C}">
                <a14:useLocalDpi xmlns:a14="http://schemas.microsoft.com/office/drawing/2010/main" val="0"/>
              </a:ext>
            </a:extLst>
          </a:blip>
          <a:srcRect/>
          <a:stretch>
            <a:fillRect/>
          </a:stretch>
        </p:blipFill>
        <p:spPr bwMode="auto">
          <a:xfrm>
            <a:off x="10404764" y="0"/>
            <a:ext cx="1787236" cy="2124075"/>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706582" y="99309"/>
            <a:ext cx="11028218" cy="8043099"/>
          </a:xfrm>
          <a:prstGeom prst="rect">
            <a:avLst/>
          </a:prstGeom>
        </p:spPr>
        <p:txBody>
          <a:bodyPr wrap="square">
            <a:spAutoFit/>
          </a:bodyPr>
          <a:lstStyle/>
          <a:p>
            <a:pPr>
              <a:lnSpc>
                <a:spcPct val="107000"/>
              </a:lnSpc>
              <a:spcAft>
                <a:spcPts val="0"/>
              </a:spcAft>
            </a:pPr>
            <a:r>
              <a:rPr lang="en-US" sz="3200" b="1" dirty="0" smtClean="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800" b="1" dirty="0" smtClean="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rPr>
              <a:t>1-тапсырма.</a:t>
            </a:r>
            <a:endParaRPr lang="en-US" sz="2800" b="1" dirty="0" smtClean="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a:p>
            <a:pPr>
              <a:lnSpc>
                <a:spcPct val="107000"/>
              </a:lnSpc>
              <a:spcAft>
                <a:spcPts val="0"/>
              </a:spcAft>
            </a:pPr>
            <a:r>
              <a:rPr lang="en-US" sz="2800" b="1" dirty="0" smtClean="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Мәтінді оқып, негізгі ойын анықта.</a:t>
            </a:r>
            <a:endParaRPr lang="en-US" sz="2800" b="1" dirty="0" smtClean="0">
              <a:solidFill>
                <a:srgbClr val="002060"/>
              </a:solidFill>
              <a:latin typeface="Times New Roman" panose="02020603050405020304" pitchFamily="18" charset="0"/>
              <a:ea typeface="Calibri" panose="020F0502020204030204" pitchFamily="34" charset="0"/>
              <a:cs typeface="Times New Roman" panose="02020603050405020304" pitchFamily="18" charset="0"/>
            </a:endParaRPr>
          </a:p>
          <a:p>
            <a:r>
              <a:rPr lang="en-US" sz="2400" b="1" dirty="0" smtClean="0">
                <a:solidFill>
                  <a:srgbClr val="002060"/>
                </a:solidFill>
                <a:latin typeface="Times New Roman" panose="02020603050405020304" pitchFamily="18" charset="0"/>
                <a:cs typeface="Times New Roman" panose="02020603050405020304" pitchFamily="18" charset="0"/>
              </a:rPr>
              <a:t>            </a:t>
            </a:r>
            <a:r>
              <a:rPr lang="en-US" sz="2300" b="1" dirty="0" smtClean="0">
                <a:solidFill>
                  <a:srgbClr val="002060"/>
                </a:solidFill>
                <a:latin typeface="Times New Roman" panose="02020603050405020304" pitchFamily="18" charset="0"/>
                <a:cs typeface="Times New Roman" panose="02020603050405020304" pitchFamily="18" charset="0"/>
              </a:rPr>
              <a:t>Дескриптор</a:t>
            </a:r>
            <a:r>
              <a:rPr lang="en-US" sz="2300" b="1" dirty="0">
                <a:solidFill>
                  <a:srgbClr val="002060"/>
                </a:solidFill>
                <a:latin typeface="Times New Roman" panose="02020603050405020304" pitchFamily="18" charset="0"/>
                <a:cs typeface="Times New Roman" panose="02020603050405020304" pitchFamily="18" charset="0"/>
              </a:rPr>
              <a:t>:</a:t>
            </a:r>
            <a:endParaRPr lang="ru-RU" sz="2300" dirty="0">
              <a:solidFill>
                <a:srgbClr val="002060"/>
              </a:solidFill>
              <a:latin typeface="Times New Roman" panose="02020603050405020304" pitchFamily="18" charset="0"/>
              <a:cs typeface="Times New Roman" panose="02020603050405020304" pitchFamily="18" charset="0"/>
            </a:endParaRPr>
          </a:p>
          <a:p>
            <a:pPr lvl="0"/>
            <a:r>
              <a:rPr lang="en-US" sz="2300" dirty="0" smtClean="0">
                <a:solidFill>
                  <a:srgbClr val="002060"/>
                </a:solidFill>
                <a:latin typeface="Times New Roman" panose="02020603050405020304" pitchFamily="18" charset="0"/>
                <a:cs typeface="Times New Roman" panose="02020603050405020304" pitchFamily="18" charset="0"/>
              </a:rPr>
              <a:t>             - мәтінді </a:t>
            </a:r>
            <a:r>
              <a:rPr lang="en-US" sz="2300" dirty="0">
                <a:solidFill>
                  <a:srgbClr val="002060"/>
                </a:solidFill>
                <a:latin typeface="Times New Roman" panose="02020603050405020304" pitchFamily="18" charset="0"/>
                <a:cs typeface="Times New Roman" panose="02020603050405020304" pitchFamily="18" charset="0"/>
              </a:rPr>
              <a:t>түсініп оқиды;</a:t>
            </a:r>
            <a:endParaRPr lang="ru-RU" sz="2300" dirty="0">
              <a:solidFill>
                <a:srgbClr val="002060"/>
              </a:solidFill>
              <a:latin typeface="Times New Roman" panose="02020603050405020304" pitchFamily="18" charset="0"/>
              <a:cs typeface="Times New Roman" panose="02020603050405020304" pitchFamily="18" charset="0"/>
            </a:endParaRPr>
          </a:p>
          <a:p>
            <a:pPr lvl="0"/>
            <a:r>
              <a:rPr lang="en-US" sz="2300" dirty="0" smtClean="0">
                <a:solidFill>
                  <a:srgbClr val="002060"/>
                </a:solidFill>
                <a:latin typeface="Times New Roman" panose="02020603050405020304" pitchFamily="18" charset="0"/>
                <a:cs typeface="Times New Roman" panose="02020603050405020304" pitchFamily="18" charset="0"/>
              </a:rPr>
              <a:t>             - көтерілген </a:t>
            </a:r>
            <a:r>
              <a:rPr lang="en-US" sz="2300" dirty="0">
                <a:solidFill>
                  <a:srgbClr val="002060"/>
                </a:solidFill>
                <a:latin typeface="Times New Roman" panose="02020603050405020304" pitchFamily="18" charset="0"/>
                <a:cs typeface="Times New Roman" panose="02020603050405020304" pitchFamily="18" charset="0"/>
              </a:rPr>
              <a:t>мәселені анықтайды;</a:t>
            </a:r>
            <a:endParaRPr lang="ru-RU" sz="2300" dirty="0">
              <a:solidFill>
                <a:srgbClr val="002060"/>
              </a:solidFill>
              <a:latin typeface="Times New Roman" panose="02020603050405020304" pitchFamily="18" charset="0"/>
              <a:cs typeface="Times New Roman" panose="02020603050405020304" pitchFamily="18" charset="0"/>
            </a:endParaRPr>
          </a:p>
          <a:p>
            <a:pPr lvl="0"/>
            <a:r>
              <a:rPr lang="en-US" sz="2300" dirty="0" smtClean="0">
                <a:solidFill>
                  <a:srgbClr val="002060"/>
                </a:solidFill>
                <a:latin typeface="Times New Roman" panose="02020603050405020304" pitchFamily="18" charset="0"/>
                <a:cs typeface="Times New Roman" panose="02020603050405020304" pitchFamily="18" charset="0"/>
              </a:rPr>
              <a:t>             - ойын </a:t>
            </a:r>
            <a:r>
              <a:rPr lang="en-US" sz="2300" dirty="0">
                <a:solidFill>
                  <a:srgbClr val="002060"/>
                </a:solidFill>
                <a:latin typeface="Times New Roman" panose="02020603050405020304" pitchFamily="18" charset="0"/>
                <a:cs typeface="Times New Roman" panose="02020603050405020304" pitchFamily="18" charset="0"/>
              </a:rPr>
              <a:t>дәлелдейді</a:t>
            </a:r>
            <a:r>
              <a:rPr lang="en-US" sz="2300" dirty="0" smtClean="0">
                <a:solidFill>
                  <a:srgbClr val="002060"/>
                </a:solidFill>
                <a:latin typeface="Times New Roman" panose="02020603050405020304" pitchFamily="18" charset="0"/>
                <a:cs typeface="Times New Roman" panose="02020603050405020304" pitchFamily="18" charset="0"/>
              </a:rPr>
              <a:t>.</a:t>
            </a:r>
            <a:endParaRPr lang="en-US" sz="2300" dirty="0" smtClean="0">
              <a:solidFill>
                <a:srgbClr val="002060"/>
              </a:solidFill>
              <a:latin typeface="Times New Roman" panose="02020603050405020304" pitchFamily="18" charset="0"/>
              <a:cs typeface="Times New Roman" panose="02020603050405020304" pitchFamily="18" charset="0"/>
            </a:endParaRPr>
          </a:p>
          <a:p>
            <a:r>
              <a:rPr lang="en-US" sz="2300" dirty="0" smtClean="0">
                <a:solidFill>
                  <a:srgbClr val="002060"/>
                </a:solidFill>
                <a:latin typeface="Times New Roman" panose="02020603050405020304" pitchFamily="18" charset="0"/>
                <a:cs typeface="Times New Roman" panose="02020603050405020304" pitchFamily="18" charset="0"/>
              </a:rPr>
              <a:t>	</a:t>
            </a:r>
            <a:endParaRPr lang="en-US" sz="2300" dirty="0" smtClean="0">
              <a:solidFill>
                <a:srgbClr val="002060"/>
              </a:solidFill>
              <a:latin typeface="Times New Roman" panose="02020603050405020304" pitchFamily="18" charset="0"/>
              <a:cs typeface="Times New Roman" panose="02020603050405020304" pitchFamily="18" charset="0"/>
            </a:endParaRPr>
          </a:p>
          <a:p>
            <a:r>
              <a:rPr lang="en-US" sz="2300" dirty="0" smtClean="0">
                <a:solidFill>
                  <a:srgbClr val="002060"/>
                </a:solidFill>
                <a:latin typeface="Times New Roman" panose="02020603050405020304" pitchFamily="18" charset="0"/>
                <a:cs typeface="Times New Roman" panose="02020603050405020304" pitchFamily="18" charset="0"/>
              </a:rPr>
              <a:t>	XIX </a:t>
            </a:r>
            <a:r>
              <a:rPr lang="en-US" sz="2300" dirty="0">
                <a:solidFill>
                  <a:srgbClr val="002060"/>
                </a:solidFill>
                <a:latin typeface="Times New Roman" panose="02020603050405020304" pitchFamily="18" charset="0"/>
                <a:cs typeface="Times New Roman" panose="02020603050405020304" pitchFamily="18" charset="0"/>
              </a:rPr>
              <a:t>ғасырда Ресей империясы Орта Азия, Шығыс Түркістан өлкелеріндегі мемлекеттермен сауда және саяси қатынастарды орнату мақсатында зерттеу экспедицияларын ұйымдастырып отырды. Орыс Географиялық Қоғамының зерттеушілері аталған өлкелерге жасаған саяхаттары туралы құнды еңбектер қалдырған.</a:t>
            </a:r>
            <a:endParaRPr lang="ru-RU" sz="2300" dirty="0">
              <a:solidFill>
                <a:srgbClr val="002060"/>
              </a:solidFill>
              <a:latin typeface="Times New Roman" panose="02020603050405020304" pitchFamily="18" charset="0"/>
              <a:cs typeface="Times New Roman" panose="02020603050405020304" pitchFamily="18" charset="0"/>
            </a:endParaRPr>
          </a:p>
          <a:p>
            <a:r>
              <a:rPr lang="en-US" sz="2300" dirty="0" smtClean="0">
                <a:solidFill>
                  <a:srgbClr val="002060"/>
                </a:solidFill>
                <a:latin typeface="Times New Roman" panose="02020603050405020304" pitchFamily="18" charset="0"/>
                <a:cs typeface="Times New Roman" panose="02020603050405020304" pitchFamily="18" charset="0"/>
              </a:rPr>
              <a:t>	Ресей </a:t>
            </a:r>
            <a:r>
              <a:rPr lang="en-US" sz="2300" dirty="0">
                <a:solidFill>
                  <a:srgbClr val="002060"/>
                </a:solidFill>
                <a:latin typeface="Times New Roman" panose="02020603050405020304" pitchFamily="18" charset="0"/>
                <a:cs typeface="Times New Roman" panose="02020603050405020304" pitchFamily="18" charset="0"/>
              </a:rPr>
              <a:t>империясының офицері, қазақ халқының ғалым ұлы Шоқан Уәлиханов жазған «Ыстықкөл күнделігі» сол кездегі ең бағалы ғылыми еңбек болып табылады. Ғалым осы еңбегінде Тарбағатай, Жетісу, Жоңғар Алатауы, Қырғызстан жерлеріне жасаған сапарлары жайында, сол жерлердің климаты, халқының тұрмыс-тіршілігі, салт-дәстүрі, көптеген тарихи ескерткіштері туралы толық мәлімет береді.</a:t>
            </a:r>
            <a:endParaRPr lang="ru-RU" sz="2300" dirty="0">
              <a:solidFill>
                <a:srgbClr val="002060"/>
              </a:solidFill>
              <a:latin typeface="Times New Roman" panose="02020603050405020304" pitchFamily="18" charset="0"/>
              <a:cs typeface="Times New Roman" panose="02020603050405020304" pitchFamily="18" charset="0"/>
            </a:endParaRPr>
          </a:p>
          <a:p>
            <a:r>
              <a:rPr lang="en-US" sz="2300" dirty="0">
                <a:solidFill>
                  <a:srgbClr val="002060"/>
                </a:solidFill>
                <a:latin typeface="Times New Roman" panose="02020603050405020304" pitchFamily="18" charset="0"/>
                <a:cs typeface="Times New Roman" panose="02020603050405020304" pitchFamily="18" charset="0"/>
              </a:rPr>
              <a:t>Кейбір көңіл аударарлық тарихи ескерткіштердің суреттерін өз қолымен салады.</a:t>
            </a:r>
            <a:endParaRPr lang="ru-RU" sz="2300" dirty="0">
              <a:solidFill>
                <a:srgbClr val="002060"/>
              </a:solidFill>
              <a:latin typeface="Times New Roman" panose="02020603050405020304" pitchFamily="18" charset="0"/>
              <a:cs typeface="Times New Roman" panose="02020603050405020304" pitchFamily="18" charset="0"/>
            </a:endParaRPr>
          </a:p>
          <a:p>
            <a:pPr>
              <a:lnSpc>
                <a:spcPct val="107000"/>
              </a:lnSpc>
              <a:spcAft>
                <a:spcPts val="0"/>
              </a:spcAft>
            </a:pPr>
            <a:endParaRPr lang="ru-RU" sz="3200" dirty="0" smtClean="0">
              <a:solidFill>
                <a:srgbClr val="002060"/>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US" sz="2800" dirty="0" smtClean="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rPr>
              <a:t> </a:t>
            </a:r>
            <a:endParaRPr lang="ru-RU" sz="2800" dirty="0" smtClean="0">
              <a:solidFill>
                <a:srgbClr val="002060"/>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US" dirty="0" smtClean="0">
                <a:effectLst/>
                <a:latin typeface="Times New Roman" panose="02020603050405020304" pitchFamily="18" charset="0"/>
                <a:ea typeface="Calibri" panose="020F0502020204030204" pitchFamily="34" charset="0"/>
                <a:cs typeface="Times New Roman" panose="02020603050405020304" pitchFamily="18" charset="0"/>
              </a:rPr>
              <a:t> </a:t>
            </a:r>
            <a:endParaRPr lang="ru-RU" sz="16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4" name="Picture 2" descr="Шоқан Шыңғысұлы Уәлиханов — Уикипедия"/>
          <p:cNvPicPr>
            <a:picLocks noChangeAspect="1" noChangeArrowheads="1"/>
          </p:cNvPicPr>
          <p:nvPr/>
        </p:nvPicPr>
        <p:blipFill>
          <a:blip r:embed="rId1">
            <a:extLst>
              <a:ext uri="{28A0092B-C50C-407E-A947-70E740481C1C}">
                <a14:useLocalDpi xmlns:a14="http://schemas.microsoft.com/office/drawing/2010/main" val="0"/>
              </a:ext>
            </a:extLst>
          </a:blip>
          <a:srcRect/>
          <a:stretch>
            <a:fillRect/>
          </a:stretch>
        </p:blipFill>
        <p:spPr bwMode="auto">
          <a:xfrm>
            <a:off x="10404764" y="0"/>
            <a:ext cx="1787236" cy="2124075"/>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рямоугольник 2"/>
          <p:cNvSpPr/>
          <p:nvPr/>
        </p:nvSpPr>
        <p:spPr>
          <a:xfrm>
            <a:off x="1094509" y="756929"/>
            <a:ext cx="9448801" cy="5186035"/>
          </a:xfrm>
          <a:prstGeom prst="rect">
            <a:avLst/>
          </a:prstGeom>
        </p:spPr>
        <p:txBody>
          <a:bodyPr wrap="square">
            <a:spAutoFit/>
          </a:bodyPr>
          <a:lstStyle/>
          <a:p>
            <a:pPr algn="just">
              <a:spcAft>
                <a:spcPts val="0"/>
              </a:spcAft>
            </a:pPr>
            <a:r>
              <a:rPr lang="en-US" sz="2800" b="1" dirty="0" smtClean="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Өзіңді тексер!</a:t>
            </a:r>
            <a:endParaRPr lang="ru-RU" sz="24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endParaRPr>
          </a:p>
          <a:p>
            <a:pPr>
              <a:spcAft>
                <a:spcPts val="0"/>
              </a:spcAft>
            </a:pPr>
            <a:endParaRPr lang="en-US" sz="2800" dirty="0" smtClean="0">
              <a:solidFill>
                <a:srgbClr val="002060"/>
              </a:solidFill>
              <a:latin typeface="Times New Roman" panose="02020603050405020304" pitchFamily="18" charset="0"/>
              <a:ea typeface="Calibri" panose="020F0502020204030204" pitchFamily="34" charset="0"/>
              <a:cs typeface="Times New Roman" panose="02020603050405020304" pitchFamily="18" charset="0"/>
            </a:endParaRPr>
          </a:p>
          <a:p>
            <a:pPr>
              <a:spcAft>
                <a:spcPts val="0"/>
              </a:spcAft>
            </a:pPr>
            <a:r>
              <a:rPr lang="en-US" sz="2400" dirty="0" smtClean="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a:t>
            </a:r>
            <a:r>
              <a:rPr lang="en-US" sz="2500" dirty="0" smtClean="0">
                <a:solidFill>
                  <a:srgbClr val="002060"/>
                </a:solidFill>
                <a:latin typeface="Times New Roman" panose="02020603050405020304" pitchFamily="18" charset="0"/>
                <a:ea typeface="Calibri" panose="020F0502020204030204" pitchFamily="34" charset="0"/>
                <a:cs typeface="Times New Roman" panose="02020603050405020304" pitchFamily="18" charset="0"/>
              </a:rPr>
              <a:t>Шоқан </a:t>
            </a:r>
            <a:r>
              <a:rPr lang="en-US" sz="25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Уәлиханов 1856 жылы Ыстықкөл аймағына сапарға шығып, жол бойы көрген-білгенін қағазға түсіріп, күнделік ретінде жазып отырған. </a:t>
            </a:r>
            <a:r>
              <a:rPr lang="en-US" sz="2500" dirty="0" smtClean="0">
                <a:solidFill>
                  <a:srgbClr val="002060"/>
                </a:solidFill>
                <a:latin typeface="Times New Roman" panose="02020603050405020304" pitchFamily="18" charset="0"/>
                <a:ea typeface="Calibri" panose="020F0502020204030204" pitchFamily="34" charset="0"/>
                <a:cs typeface="Times New Roman" panose="02020603050405020304" pitchFamily="18" charset="0"/>
              </a:rPr>
              <a:t>«Ыстықкөл күнделігін» зерттеуші 18 </a:t>
            </a:r>
            <a:r>
              <a:rPr lang="en-US" sz="25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сәуір мен 23 маусым аралығында </a:t>
            </a:r>
            <a:r>
              <a:rPr lang="en-US" sz="2500" dirty="0" smtClean="0">
                <a:solidFill>
                  <a:srgbClr val="002060"/>
                </a:solidFill>
                <a:latin typeface="Times New Roman" panose="02020603050405020304" pitchFamily="18" charset="0"/>
                <a:ea typeface="Calibri" panose="020F0502020204030204" pitchFamily="34" charset="0"/>
                <a:cs typeface="Times New Roman" panose="02020603050405020304" pitchFamily="18" charset="0"/>
              </a:rPr>
              <a:t>жазған. </a:t>
            </a:r>
            <a:r>
              <a:rPr lang="en-US" sz="25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Бұл сол заманға ерекше жаңалық болып енді. Сол заман демей-ақ қазірдің өзінде осындай әрі күнделік, әрі әдебиет, әрі тың зерттеу еңбегі ретінде жарық көрген осындай құнды туынды жоқ десе де болады. Зерттеуші осы еңбегінде Тарбағатай, Жетісу, Жоңғар Алатауы, Қырғызстан жерлеріне жасаған сапарлары жайында, сол жерлердің климаты, халқының тұрмыс-тіршілігі, салт-дәстүрі, көптеген тарихи ескерткіштері туралы толық мәлімет </a:t>
            </a:r>
            <a:r>
              <a:rPr lang="en-US" sz="2500" dirty="0" smtClean="0">
                <a:solidFill>
                  <a:srgbClr val="002060"/>
                </a:solidFill>
                <a:latin typeface="Times New Roman" panose="02020603050405020304" pitchFamily="18" charset="0"/>
                <a:ea typeface="Calibri" panose="020F0502020204030204" pitchFamily="34" charset="0"/>
                <a:cs typeface="Times New Roman" panose="02020603050405020304" pitchFamily="18" charset="0"/>
              </a:rPr>
              <a:t>береді.</a:t>
            </a:r>
            <a:endParaRPr lang="ru-RU" sz="2500" dirty="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p:txBody>
      </p:sp>
      <p:pic>
        <p:nvPicPr>
          <p:cNvPr id="5" name="Picture 2" descr="Шоқан Шыңғысұлы Уәлиханов — Уикипедия"/>
          <p:cNvPicPr>
            <a:picLocks noChangeAspect="1" noChangeArrowheads="1"/>
          </p:cNvPicPr>
          <p:nvPr/>
        </p:nvPicPr>
        <p:blipFill>
          <a:blip r:embed="rId1">
            <a:extLst>
              <a:ext uri="{28A0092B-C50C-407E-A947-70E740481C1C}">
                <a14:useLocalDpi xmlns:a14="http://schemas.microsoft.com/office/drawing/2010/main" val="0"/>
              </a:ext>
            </a:extLst>
          </a:blip>
          <a:srcRect/>
          <a:stretch>
            <a:fillRect/>
          </a:stretch>
        </p:blipFill>
        <p:spPr bwMode="auto">
          <a:xfrm>
            <a:off x="10404764" y="0"/>
            <a:ext cx="1787236" cy="2124075"/>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894785" y="401782"/>
            <a:ext cx="9509979" cy="5755422"/>
          </a:xfrm>
          <a:prstGeom prst="rect">
            <a:avLst/>
          </a:prstGeom>
        </p:spPr>
        <p:txBody>
          <a:bodyPr wrap="square">
            <a:spAutoFit/>
          </a:bodyPr>
          <a:lstStyle/>
          <a:p>
            <a:pPr algn="ctr"/>
            <a:r>
              <a:rPr lang="en-US" sz="2400" b="1" dirty="0" smtClean="0">
                <a:solidFill>
                  <a:srgbClr val="002060"/>
                </a:solidFill>
                <a:latin typeface="Times New Roman" panose="02020603050405020304" pitchFamily="18" charset="0"/>
                <a:cs typeface="Times New Roman" panose="02020603050405020304" pitchFamily="18" charset="0"/>
              </a:rPr>
              <a:t>Шығармаға </a:t>
            </a:r>
            <a:r>
              <a:rPr lang="en-US" sz="2400" b="1" dirty="0">
                <a:solidFill>
                  <a:srgbClr val="002060"/>
                </a:solidFill>
                <a:latin typeface="Times New Roman" panose="02020603050405020304" pitchFamily="18" charset="0"/>
                <a:cs typeface="Times New Roman" panose="02020603050405020304" pitchFamily="18" charset="0"/>
              </a:rPr>
              <a:t>сюжеттік-композициялық талдау жаса. </a:t>
            </a:r>
            <a:endParaRPr lang="en-US" sz="2400" b="1" dirty="0" smtClean="0">
              <a:solidFill>
                <a:srgbClr val="002060"/>
              </a:solidFill>
              <a:latin typeface="Times New Roman" panose="02020603050405020304" pitchFamily="18" charset="0"/>
              <a:cs typeface="Times New Roman" panose="02020603050405020304" pitchFamily="18" charset="0"/>
            </a:endParaRPr>
          </a:p>
          <a:p>
            <a:r>
              <a:rPr lang="en-US" sz="2400" dirty="0">
                <a:solidFill>
                  <a:srgbClr val="002060"/>
                </a:solidFill>
                <a:latin typeface="Times New Roman" panose="02020603050405020304" pitchFamily="18" charset="0"/>
                <a:cs typeface="Times New Roman" panose="02020603050405020304" pitchFamily="18" charset="0"/>
              </a:rPr>
              <a:t>Ш</a:t>
            </a:r>
            <a:r>
              <a:rPr lang="en-US" sz="3200" dirty="0">
                <a:solidFill>
                  <a:srgbClr val="002060"/>
                </a:solidFill>
                <a:latin typeface="Times New Roman" panose="02020603050405020304" pitchFamily="18" charset="0"/>
                <a:cs typeface="Times New Roman" panose="02020603050405020304" pitchFamily="18" charset="0"/>
              </a:rPr>
              <a:t>.</a:t>
            </a:r>
            <a:r>
              <a:rPr lang="en-US" sz="2400" dirty="0">
                <a:solidFill>
                  <a:srgbClr val="002060"/>
                </a:solidFill>
                <a:latin typeface="Times New Roman" panose="02020603050405020304" pitchFamily="18" charset="0"/>
                <a:cs typeface="Times New Roman" panose="02020603050405020304" pitchFamily="18" charset="0"/>
              </a:rPr>
              <a:t> </a:t>
            </a:r>
            <a:r>
              <a:rPr lang="en-US" sz="2400" dirty="0" smtClean="0">
                <a:solidFill>
                  <a:srgbClr val="002060"/>
                </a:solidFill>
                <a:latin typeface="Times New Roman" panose="02020603050405020304" pitchFamily="18" charset="0"/>
                <a:cs typeface="Times New Roman" panose="02020603050405020304" pitchFamily="18" charset="0"/>
              </a:rPr>
              <a:t>Уәлиханов </a:t>
            </a:r>
            <a:r>
              <a:rPr lang="en-US" sz="2400" dirty="0">
                <a:solidFill>
                  <a:srgbClr val="002060"/>
                </a:solidFill>
                <a:latin typeface="Times New Roman" panose="02020603050405020304" pitchFamily="18" charset="0"/>
                <a:cs typeface="Times New Roman" panose="02020603050405020304" pitchFamily="18" charset="0"/>
              </a:rPr>
              <a:t>«Ыстықкөл сапарының </a:t>
            </a:r>
            <a:r>
              <a:rPr lang="en-US" sz="2400" dirty="0" smtClean="0">
                <a:solidFill>
                  <a:srgbClr val="002060"/>
                </a:solidFill>
                <a:latin typeface="Times New Roman" panose="02020603050405020304" pitchFamily="18" charset="0"/>
                <a:cs typeface="Times New Roman" panose="02020603050405020304" pitchFamily="18" charset="0"/>
              </a:rPr>
              <a:t>күнделігі» </a:t>
            </a:r>
            <a:r>
              <a:rPr lang="en-US" sz="2400" dirty="0">
                <a:solidFill>
                  <a:srgbClr val="002060"/>
                </a:solidFill>
                <a:latin typeface="Times New Roman" panose="02020603050405020304" pitchFamily="18" charset="0"/>
                <a:cs typeface="Times New Roman" panose="02020603050405020304" pitchFamily="18" charset="0"/>
              </a:rPr>
              <a:t>30 мамыр күнгі </a:t>
            </a:r>
            <a:r>
              <a:rPr lang="en-US" sz="2400" dirty="0" smtClean="0">
                <a:solidFill>
                  <a:srgbClr val="002060"/>
                </a:solidFill>
                <a:latin typeface="Times New Roman" panose="02020603050405020304" pitchFamily="18" charset="0"/>
                <a:cs typeface="Times New Roman" panose="02020603050405020304" pitchFamily="18" charset="0"/>
              </a:rPr>
              <a:t>үзіндісі. </a:t>
            </a:r>
            <a:endParaRPr lang="en-US" sz="2400" dirty="0" smtClean="0">
              <a:solidFill>
                <a:srgbClr val="002060"/>
              </a:solidFill>
              <a:latin typeface="Times New Roman" panose="02020603050405020304" pitchFamily="18" charset="0"/>
              <a:cs typeface="Times New Roman" panose="02020603050405020304" pitchFamily="18" charset="0"/>
            </a:endParaRPr>
          </a:p>
          <a:p>
            <a:endParaRPr lang="en-US" sz="2400" b="1" dirty="0" smtClean="0">
              <a:solidFill>
                <a:srgbClr val="002060"/>
              </a:solidFill>
              <a:latin typeface="Times New Roman" panose="02020603050405020304" pitchFamily="18" charset="0"/>
              <a:cs typeface="Times New Roman" panose="02020603050405020304" pitchFamily="18" charset="0"/>
            </a:endParaRPr>
          </a:p>
          <a:p>
            <a:r>
              <a:rPr lang="en-US" sz="2400" b="1" dirty="0" smtClean="0">
                <a:solidFill>
                  <a:srgbClr val="002060"/>
                </a:solidFill>
                <a:latin typeface="Times New Roman" panose="02020603050405020304" pitchFamily="18" charset="0"/>
                <a:cs typeface="Times New Roman" panose="02020603050405020304" pitchFamily="18" charset="0"/>
              </a:rPr>
              <a:t>Шығарманың </a:t>
            </a:r>
            <a:r>
              <a:rPr lang="en-US" sz="2400" b="1" dirty="0">
                <a:solidFill>
                  <a:srgbClr val="002060"/>
                </a:solidFill>
                <a:latin typeface="Times New Roman" panose="02020603050405020304" pitchFamily="18" charset="0"/>
                <a:cs typeface="Times New Roman" panose="02020603050405020304" pitchFamily="18" charset="0"/>
              </a:rPr>
              <a:t>сюжеттік-композициялық құрылымы:</a:t>
            </a:r>
            <a:endParaRPr lang="ru-RU" sz="2400" dirty="0">
              <a:solidFill>
                <a:srgbClr val="002060"/>
              </a:solidFill>
              <a:latin typeface="Times New Roman" panose="02020603050405020304" pitchFamily="18" charset="0"/>
              <a:cs typeface="Times New Roman" panose="02020603050405020304" pitchFamily="18" charset="0"/>
            </a:endParaRPr>
          </a:p>
          <a:p>
            <a:r>
              <a:rPr lang="en-US" sz="2400" dirty="0">
                <a:solidFill>
                  <a:srgbClr val="002060"/>
                </a:solidFill>
                <a:latin typeface="Times New Roman" panose="02020603050405020304" pitchFamily="18" charset="0"/>
                <a:cs typeface="Times New Roman" panose="02020603050405020304" pitchFamily="18" charset="0"/>
              </a:rPr>
              <a:t>1.Оқиғаның басталуы </a:t>
            </a:r>
            <a:endParaRPr lang="ru-RU" sz="2400" dirty="0">
              <a:solidFill>
                <a:srgbClr val="002060"/>
              </a:solidFill>
              <a:latin typeface="Times New Roman" panose="02020603050405020304" pitchFamily="18" charset="0"/>
              <a:cs typeface="Times New Roman" panose="02020603050405020304" pitchFamily="18" charset="0"/>
            </a:endParaRPr>
          </a:p>
          <a:p>
            <a:r>
              <a:rPr lang="en-US" sz="2400" dirty="0">
                <a:solidFill>
                  <a:srgbClr val="002060"/>
                </a:solidFill>
                <a:latin typeface="Times New Roman" panose="02020603050405020304" pitchFamily="18" charset="0"/>
                <a:cs typeface="Times New Roman" panose="02020603050405020304" pitchFamily="18" charset="0"/>
              </a:rPr>
              <a:t>2.Оқиғаның дамуы</a:t>
            </a:r>
            <a:endParaRPr lang="ru-RU" sz="2400" dirty="0">
              <a:solidFill>
                <a:srgbClr val="002060"/>
              </a:solidFill>
              <a:latin typeface="Times New Roman" panose="02020603050405020304" pitchFamily="18" charset="0"/>
              <a:cs typeface="Times New Roman" panose="02020603050405020304" pitchFamily="18" charset="0"/>
            </a:endParaRPr>
          </a:p>
          <a:p>
            <a:r>
              <a:rPr lang="en-US" sz="2400" dirty="0">
                <a:solidFill>
                  <a:srgbClr val="002060"/>
                </a:solidFill>
                <a:latin typeface="Times New Roman" panose="02020603050405020304" pitchFamily="18" charset="0"/>
                <a:cs typeface="Times New Roman" panose="02020603050405020304" pitchFamily="18" charset="0"/>
              </a:rPr>
              <a:t>3.Оқиғаның шиеленісуі</a:t>
            </a:r>
            <a:endParaRPr lang="ru-RU" sz="2400" dirty="0">
              <a:solidFill>
                <a:srgbClr val="002060"/>
              </a:solidFill>
              <a:latin typeface="Times New Roman" panose="02020603050405020304" pitchFamily="18" charset="0"/>
              <a:cs typeface="Times New Roman" panose="02020603050405020304" pitchFamily="18" charset="0"/>
            </a:endParaRPr>
          </a:p>
          <a:p>
            <a:r>
              <a:rPr lang="en-US" sz="2400" dirty="0">
                <a:solidFill>
                  <a:srgbClr val="002060"/>
                </a:solidFill>
                <a:latin typeface="Times New Roman" panose="02020603050405020304" pitchFamily="18" charset="0"/>
                <a:cs typeface="Times New Roman" panose="02020603050405020304" pitchFamily="18" charset="0"/>
              </a:rPr>
              <a:t>4.Оқиғаның шарықтау шегі</a:t>
            </a:r>
            <a:endParaRPr lang="ru-RU" sz="2400" dirty="0">
              <a:solidFill>
                <a:srgbClr val="002060"/>
              </a:solidFill>
              <a:latin typeface="Times New Roman" panose="02020603050405020304" pitchFamily="18" charset="0"/>
              <a:cs typeface="Times New Roman" panose="02020603050405020304" pitchFamily="18" charset="0"/>
            </a:endParaRPr>
          </a:p>
          <a:p>
            <a:r>
              <a:rPr lang="en-US" sz="2400" dirty="0">
                <a:solidFill>
                  <a:srgbClr val="002060"/>
                </a:solidFill>
                <a:latin typeface="Times New Roman" panose="02020603050405020304" pitchFamily="18" charset="0"/>
                <a:cs typeface="Times New Roman" panose="02020603050405020304" pitchFamily="18" charset="0"/>
              </a:rPr>
              <a:t>5.Оқиғаның шешімі</a:t>
            </a:r>
            <a:endParaRPr lang="ru-RU" sz="2400" dirty="0">
              <a:solidFill>
                <a:srgbClr val="002060"/>
              </a:solidFill>
              <a:latin typeface="Times New Roman" panose="02020603050405020304" pitchFamily="18" charset="0"/>
              <a:cs typeface="Times New Roman" panose="02020603050405020304" pitchFamily="18" charset="0"/>
            </a:endParaRPr>
          </a:p>
          <a:p>
            <a:r>
              <a:rPr lang="en-US" sz="2400" dirty="0">
                <a:solidFill>
                  <a:srgbClr val="002060"/>
                </a:solidFill>
                <a:latin typeface="Times New Roman" panose="02020603050405020304" pitchFamily="18" charset="0"/>
                <a:cs typeface="Times New Roman" panose="02020603050405020304" pitchFamily="18" charset="0"/>
              </a:rPr>
              <a:t> </a:t>
            </a:r>
            <a:endParaRPr lang="ru-RU" sz="2400" dirty="0">
              <a:solidFill>
                <a:srgbClr val="002060"/>
              </a:solidFill>
              <a:latin typeface="Times New Roman" panose="02020603050405020304" pitchFamily="18" charset="0"/>
              <a:cs typeface="Times New Roman" panose="02020603050405020304" pitchFamily="18" charset="0"/>
            </a:endParaRPr>
          </a:p>
          <a:p>
            <a:r>
              <a:rPr lang="en-US" sz="2400" dirty="0">
                <a:solidFill>
                  <a:srgbClr val="002060"/>
                </a:solidFill>
                <a:latin typeface="Times New Roman" panose="02020603050405020304" pitchFamily="18" charset="0"/>
                <a:cs typeface="Times New Roman" panose="02020603050405020304" pitchFamily="18" charset="0"/>
              </a:rPr>
              <a:t> </a:t>
            </a:r>
            <a:r>
              <a:rPr lang="en-US" sz="2400" b="1" dirty="0">
                <a:solidFill>
                  <a:srgbClr val="002060"/>
                </a:solidFill>
                <a:latin typeface="Times New Roman" panose="02020603050405020304" pitchFamily="18" charset="0"/>
                <a:cs typeface="Times New Roman" panose="02020603050405020304" pitchFamily="18" charset="0"/>
              </a:rPr>
              <a:t>Дескриптор:</a:t>
            </a:r>
            <a:endParaRPr lang="ru-RU" sz="2400" dirty="0">
              <a:solidFill>
                <a:srgbClr val="002060"/>
              </a:solidFill>
              <a:latin typeface="Times New Roman" panose="02020603050405020304" pitchFamily="18" charset="0"/>
              <a:cs typeface="Times New Roman" panose="02020603050405020304" pitchFamily="18" charset="0"/>
            </a:endParaRPr>
          </a:p>
          <a:p>
            <a:pPr lvl="0"/>
            <a:r>
              <a:rPr lang="en-US" sz="2400" dirty="0" smtClean="0">
                <a:solidFill>
                  <a:srgbClr val="002060"/>
                </a:solidFill>
                <a:latin typeface="Times New Roman" panose="02020603050405020304" pitchFamily="18" charset="0"/>
                <a:cs typeface="Times New Roman" panose="02020603050405020304" pitchFamily="18" charset="0"/>
              </a:rPr>
              <a:t>- сюжеттік-композициялық </a:t>
            </a:r>
            <a:r>
              <a:rPr lang="en-US" sz="2400" dirty="0">
                <a:solidFill>
                  <a:srgbClr val="002060"/>
                </a:solidFill>
                <a:latin typeface="Times New Roman" panose="02020603050405020304" pitchFamily="18" charset="0"/>
                <a:cs typeface="Times New Roman" panose="02020603050405020304" pitchFamily="18" charset="0"/>
              </a:rPr>
              <a:t>талдау жасайды;</a:t>
            </a:r>
            <a:endParaRPr lang="ru-RU" sz="2400" dirty="0">
              <a:solidFill>
                <a:srgbClr val="002060"/>
              </a:solidFill>
              <a:latin typeface="Times New Roman" panose="02020603050405020304" pitchFamily="18" charset="0"/>
              <a:cs typeface="Times New Roman" panose="02020603050405020304" pitchFamily="18" charset="0"/>
            </a:endParaRPr>
          </a:p>
          <a:p>
            <a:pPr lvl="0"/>
            <a:r>
              <a:rPr lang="en-US" sz="2400" dirty="0" smtClean="0">
                <a:solidFill>
                  <a:srgbClr val="002060"/>
                </a:solidFill>
                <a:latin typeface="Times New Roman" panose="02020603050405020304" pitchFamily="18" charset="0"/>
                <a:cs typeface="Times New Roman" panose="02020603050405020304" pitchFamily="18" charset="0"/>
              </a:rPr>
              <a:t>- ойын дәлелдейді.</a:t>
            </a:r>
            <a:endParaRPr lang="ru-RU" sz="2400" dirty="0">
              <a:solidFill>
                <a:srgbClr val="002060"/>
              </a:solidFill>
              <a:latin typeface="Times New Roman" panose="02020603050405020304" pitchFamily="18" charset="0"/>
              <a:cs typeface="Times New Roman" panose="02020603050405020304" pitchFamily="18" charset="0"/>
            </a:endParaRPr>
          </a:p>
          <a:p>
            <a:endParaRPr lang="ru-RU" sz="2400" dirty="0">
              <a:solidFill>
                <a:srgbClr val="002060"/>
              </a:solidFill>
              <a:latin typeface="Times New Roman" panose="02020603050405020304" pitchFamily="18" charset="0"/>
              <a:cs typeface="Times New Roman" panose="02020603050405020304" pitchFamily="18" charset="0"/>
            </a:endParaRPr>
          </a:p>
        </p:txBody>
      </p:sp>
      <p:pic>
        <p:nvPicPr>
          <p:cNvPr id="4" name="Picture 2" descr="Шоқан Шыңғысұлы Уәлиханов — Уикипедия"/>
          <p:cNvPicPr>
            <a:picLocks noChangeAspect="1" noChangeArrowheads="1"/>
          </p:cNvPicPr>
          <p:nvPr/>
        </p:nvPicPr>
        <p:blipFill>
          <a:blip r:embed="rId1">
            <a:extLst>
              <a:ext uri="{28A0092B-C50C-407E-A947-70E740481C1C}">
                <a14:useLocalDpi xmlns:a14="http://schemas.microsoft.com/office/drawing/2010/main" val="0"/>
              </a:ext>
            </a:extLst>
          </a:blip>
          <a:srcRect/>
          <a:stretch>
            <a:fillRect/>
          </a:stretch>
        </p:blipFill>
        <p:spPr bwMode="auto">
          <a:xfrm>
            <a:off x="10404764" y="0"/>
            <a:ext cx="1787236" cy="2124075"/>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Шоқан Шыңғысұлы Уәлиханов — Уикипедия"/>
          <p:cNvPicPr>
            <a:picLocks noChangeAspect="1" noChangeArrowheads="1"/>
          </p:cNvPicPr>
          <p:nvPr/>
        </p:nvPicPr>
        <p:blipFill>
          <a:blip r:embed="rId1">
            <a:extLst>
              <a:ext uri="{28A0092B-C50C-407E-A947-70E740481C1C}">
                <a14:useLocalDpi xmlns:a14="http://schemas.microsoft.com/office/drawing/2010/main" val="0"/>
              </a:ext>
            </a:extLst>
          </a:blip>
          <a:srcRect/>
          <a:stretch>
            <a:fillRect/>
          </a:stretch>
        </p:blipFill>
        <p:spPr bwMode="auto">
          <a:xfrm>
            <a:off x="10404764" y="0"/>
            <a:ext cx="1787236" cy="2124075"/>
          </a:xfrm>
          <a:prstGeom prst="rect">
            <a:avLst/>
          </a:prstGeom>
          <a:noFill/>
          <a:extLst>
            <a:ext uri="{909E8E84-426E-40DD-AFC4-6F175D3DCCD1}">
              <a14:hiddenFill xmlns:a14="http://schemas.microsoft.com/office/drawing/2010/main">
                <a:solidFill>
                  <a:srgbClr val="FFFFFF"/>
                </a:solidFill>
              </a14:hiddenFill>
            </a:ext>
          </a:extLst>
        </p:spPr>
      </p:pic>
      <p:sp>
        <p:nvSpPr>
          <p:cNvPr id="3" name="Прямоугольник 2"/>
          <p:cNvSpPr/>
          <p:nvPr/>
        </p:nvSpPr>
        <p:spPr>
          <a:xfrm>
            <a:off x="1163782" y="848692"/>
            <a:ext cx="9240982" cy="5570756"/>
          </a:xfrm>
          <a:prstGeom prst="rect">
            <a:avLst/>
          </a:prstGeom>
        </p:spPr>
        <p:txBody>
          <a:bodyPr wrap="square">
            <a:spAutoFit/>
          </a:bodyPr>
          <a:lstStyle/>
          <a:p>
            <a:pPr>
              <a:spcAft>
                <a:spcPts val="0"/>
              </a:spcAft>
            </a:pPr>
            <a:r>
              <a:rPr lang="en-US" sz="2300" b="1" dirty="0" smtClean="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b="1" dirty="0" smtClean="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30 </a:t>
            </a:r>
            <a:r>
              <a:rPr lang="en-US" sz="2400" b="1"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мамыр. </a:t>
            </a:r>
            <a:endParaRPr lang="ru-RU" sz="2400" b="1" dirty="0">
              <a:solidFill>
                <a:srgbClr val="002060"/>
              </a:solidFill>
              <a:latin typeface="Times New Roman" panose="02020603050405020304" pitchFamily="18" charset="0"/>
              <a:ea typeface="Calibri" panose="020F0502020204030204" pitchFamily="34" charset="0"/>
              <a:cs typeface="Times New Roman" panose="02020603050405020304" pitchFamily="18" charset="0"/>
            </a:endParaRPr>
          </a:p>
          <a:p>
            <a:pPr>
              <a:spcAft>
                <a:spcPts val="0"/>
              </a:spcAft>
            </a:pPr>
            <a:r>
              <a:rPr lang="en-US" sz="2400" dirty="0" smtClean="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	Біз </a:t>
            </a:r>
            <a:r>
              <a:rPr lang="en-US" sz="2400"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Түптың сағасына барып, ау тастадық. Қазақтар қарабалық деп атайтын маринканың бірнешеуін, қаңылтыр деп атайтын яздарды, шабақтарды (Ертісте кездесетін кішкентай балық) ауладық.</a:t>
            </a:r>
            <a:endParaRPr lang="ru-RU" sz="24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endParaRPr>
          </a:p>
          <a:p>
            <a:pPr>
              <a:spcAft>
                <a:spcPts val="0"/>
              </a:spcAft>
            </a:pPr>
            <a:r>
              <a:rPr lang="en-US" sz="2400"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            Көлде балықтың көп болғаны соншалықты, қырғыздар қамыс арасында оларды қылышпен ұрып аулады, біздің көз алдымызда қарашайлық қырғыздар осындай әдіспен бірнеше балық ұстады. Сол күні қазақтар жаңа үлкен ау жасады. Түп жағалауы мен көлдің өзінде ұсақ шырғанақтар өте көп болды. Қазақтардың айтуынша, бірнеше жыл бұрын бұл орманнан өту мүмкін болмаған екен. Көлде құстардан қаз, үйрек, қара суқұзғындар мен кішкентай қара патша балықтар бар. Суқұзғындарын қазақтар қарақаз деп атайды, ал патшабалықты қарабай дейді. Маған тігілген киіз үйде үш жылан өлтірдік. Олар да өте көп</a:t>
            </a:r>
            <a:r>
              <a:rPr lang="en-US" sz="2400" dirty="0" smtClean="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a:t>
            </a:r>
            <a:endParaRPr lang="en-US" sz="2400" dirty="0" smtClean="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endParaRPr>
          </a:p>
          <a:p>
            <a:pPr>
              <a:spcAft>
                <a:spcPts val="0"/>
              </a:spcAft>
            </a:pPr>
            <a:endParaRPr lang="ru-RU" sz="20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Шоқан Шыңғысұлы Уәлиханов — Уикипедия"/>
          <p:cNvPicPr>
            <a:picLocks noChangeAspect="1" noChangeArrowheads="1"/>
          </p:cNvPicPr>
          <p:nvPr/>
        </p:nvPicPr>
        <p:blipFill>
          <a:blip r:embed="rId1">
            <a:extLst>
              <a:ext uri="{28A0092B-C50C-407E-A947-70E740481C1C}">
                <a14:useLocalDpi xmlns:a14="http://schemas.microsoft.com/office/drawing/2010/main" val="0"/>
              </a:ext>
            </a:extLst>
          </a:blip>
          <a:srcRect/>
          <a:stretch>
            <a:fillRect/>
          </a:stretch>
        </p:blipFill>
        <p:spPr bwMode="auto">
          <a:xfrm>
            <a:off x="10404764" y="0"/>
            <a:ext cx="1787236" cy="2124075"/>
          </a:xfrm>
          <a:prstGeom prst="rect">
            <a:avLst/>
          </a:prstGeom>
          <a:noFill/>
          <a:extLst>
            <a:ext uri="{909E8E84-426E-40DD-AFC4-6F175D3DCCD1}">
              <a14:hiddenFill xmlns:a14="http://schemas.microsoft.com/office/drawing/2010/main">
                <a:solidFill>
                  <a:srgbClr val="FFFFFF"/>
                </a:solidFill>
              </a14:hiddenFill>
            </a:ext>
          </a:extLst>
        </p:spPr>
      </p:pic>
      <p:sp>
        <p:nvSpPr>
          <p:cNvPr id="3" name="Прямоугольник 2"/>
          <p:cNvSpPr/>
          <p:nvPr/>
        </p:nvSpPr>
        <p:spPr>
          <a:xfrm>
            <a:off x="1385456" y="405347"/>
            <a:ext cx="9240982" cy="7909858"/>
          </a:xfrm>
          <a:prstGeom prst="rect">
            <a:avLst/>
          </a:prstGeom>
        </p:spPr>
        <p:txBody>
          <a:bodyPr wrap="square">
            <a:spAutoFit/>
          </a:bodyPr>
          <a:lstStyle/>
          <a:p>
            <a:r>
              <a:rPr lang="en-US" sz="2800" b="1" dirty="0" smtClean="0">
                <a:solidFill>
                  <a:srgbClr val="002060"/>
                </a:solidFill>
                <a:latin typeface="Times New Roman" panose="02020603050405020304" pitchFamily="18" charset="0"/>
                <a:cs typeface="Times New Roman" panose="02020603050405020304" pitchFamily="18" charset="0"/>
              </a:rPr>
              <a:t>     Өзіңді тексер!</a:t>
            </a:r>
            <a:endParaRPr lang="en-US" sz="2800" b="1" dirty="0" smtClean="0">
              <a:solidFill>
                <a:srgbClr val="002060"/>
              </a:solidFill>
              <a:latin typeface="Times New Roman" panose="02020603050405020304" pitchFamily="18" charset="0"/>
              <a:cs typeface="Times New Roman" panose="02020603050405020304" pitchFamily="18" charset="0"/>
            </a:endParaRPr>
          </a:p>
          <a:p>
            <a:endParaRPr lang="ru-RU" sz="2800" dirty="0">
              <a:solidFill>
                <a:srgbClr val="002060"/>
              </a:solidFill>
              <a:latin typeface="Times New Roman" panose="02020603050405020304" pitchFamily="18" charset="0"/>
              <a:cs typeface="Times New Roman" panose="02020603050405020304" pitchFamily="18" charset="0"/>
            </a:endParaRPr>
          </a:p>
          <a:p>
            <a:r>
              <a:rPr lang="en-US" sz="2800" b="1" dirty="0">
                <a:solidFill>
                  <a:srgbClr val="002060"/>
                </a:solidFill>
                <a:latin typeface="Times New Roman" panose="02020603050405020304" pitchFamily="18" charset="0"/>
                <a:cs typeface="Times New Roman" panose="02020603050405020304" pitchFamily="18" charset="0"/>
              </a:rPr>
              <a:t>1.Оқиғаның басталуы </a:t>
            </a:r>
            <a:endParaRPr lang="ru-RU" sz="2800" b="1" dirty="0">
              <a:solidFill>
                <a:srgbClr val="002060"/>
              </a:solidFill>
              <a:latin typeface="Times New Roman" panose="02020603050405020304" pitchFamily="18" charset="0"/>
              <a:cs typeface="Times New Roman" panose="02020603050405020304" pitchFamily="18" charset="0"/>
            </a:endParaRPr>
          </a:p>
          <a:p>
            <a:r>
              <a:rPr lang="en-US" sz="2800" dirty="0" smtClean="0">
                <a:solidFill>
                  <a:srgbClr val="002060"/>
                </a:solidFill>
                <a:latin typeface="Times New Roman" panose="02020603050405020304" pitchFamily="18" charset="0"/>
                <a:cs typeface="Times New Roman" panose="02020603050405020304" pitchFamily="18" charset="0"/>
              </a:rPr>
              <a:t>30 </a:t>
            </a:r>
            <a:r>
              <a:rPr lang="en-US" sz="2800" dirty="0">
                <a:solidFill>
                  <a:srgbClr val="002060"/>
                </a:solidFill>
                <a:latin typeface="Times New Roman" panose="02020603050405020304" pitchFamily="18" charset="0"/>
                <a:cs typeface="Times New Roman" panose="02020603050405020304" pitchFamily="18" charset="0"/>
              </a:rPr>
              <a:t>мамыр күні Түптың сағасына келуі, балық </a:t>
            </a:r>
            <a:r>
              <a:rPr lang="en-US" sz="2800" dirty="0" smtClean="0">
                <a:solidFill>
                  <a:srgbClr val="002060"/>
                </a:solidFill>
                <a:latin typeface="Times New Roman" panose="02020603050405020304" pitchFamily="18" charset="0"/>
                <a:cs typeface="Times New Roman" panose="02020603050405020304" pitchFamily="18" charset="0"/>
              </a:rPr>
              <a:t>аулауы.</a:t>
            </a:r>
            <a:endParaRPr lang="en-US" sz="2800" dirty="0" smtClean="0">
              <a:solidFill>
                <a:srgbClr val="002060"/>
              </a:solidFill>
              <a:latin typeface="Times New Roman" panose="02020603050405020304" pitchFamily="18" charset="0"/>
              <a:cs typeface="Times New Roman" panose="02020603050405020304" pitchFamily="18" charset="0"/>
            </a:endParaRPr>
          </a:p>
          <a:p>
            <a:r>
              <a:rPr lang="en-US" sz="2800" b="1" dirty="0" smtClean="0">
                <a:solidFill>
                  <a:srgbClr val="002060"/>
                </a:solidFill>
                <a:latin typeface="Times New Roman" panose="02020603050405020304" pitchFamily="18" charset="0"/>
                <a:cs typeface="Times New Roman" panose="02020603050405020304" pitchFamily="18" charset="0"/>
              </a:rPr>
              <a:t>2.Оқиғаның </a:t>
            </a:r>
            <a:r>
              <a:rPr lang="en-US" sz="2800" b="1" dirty="0">
                <a:solidFill>
                  <a:srgbClr val="002060"/>
                </a:solidFill>
                <a:latin typeface="Times New Roman" panose="02020603050405020304" pitchFamily="18" charset="0"/>
                <a:cs typeface="Times New Roman" panose="02020603050405020304" pitchFamily="18" charset="0"/>
              </a:rPr>
              <a:t>дамуы</a:t>
            </a:r>
            <a:endParaRPr lang="ru-RU" sz="2800" b="1" dirty="0">
              <a:solidFill>
                <a:srgbClr val="002060"/>
              </a:solidFill>
              <a:latin typeface="Times New Roman" panose="02020603050405020304" pitchFamily="18" charset="0"/>
              <a:cs typeface="Times New Roman" panose="02020603050405020304" pitchFamily="18" charset="0"/>
            </a:endParaRPr>
          </a:p>
          <a:p>
            <a:r>
              <a:rPr lang="en-US" sz="2800" dirty="0">
                <a:solidFill>
                  <a:srgbClr val="002060"/>
                </a:solidFill>
                <a:latin typeface="Times New Roman" panose="02020603050405020304" pitchFamily="18" charset="0"/>
                <a:cs typeface="Times New Roman" panose="02020603050405020304" pitchFamily="18" charset="0"/>
              </a:rPr>
              <a:t>Қырғыздардың балық аулау </a:t>
            </a:r>
            <a:r>
              <a:rPr lang="en-US" sz="2800" dirty="0" smtClean="0">
                <a:solidFill>
                  <a:srgbClr val="002060"/>
                </a:solidFill>
                <a:latin typeface="Times New Roman" panose="02020603050405020304" pitchFamily="18" charset="0"/>
                <a:cs typeface="Times New Roman" panose="02020603050405020304" pitchFamily="18" charset="0"/>
              </a:rPr>
              <a:t>әдісі.</a:t>
            </a:r>
            <a:endParaRPr lang="en-US" sz="2800" dirty="0" smtClean="0">
              <a:solidFill>
                <a:srgbClr val="002060"/>
              </a:solidFill>
              <a:latin typeface="Times New Roman" panose="02020603050405020304" pitchFamily="18" charset="0"/>
              <a:cs typeface="Times New Roman" panose="02020603050405020304" pitchFamily="18" charset="0"/>
            </a:endParaRPr>
          </a:p>
          <a:p>
            <a:r>
              <a:rPr lang="en-US" sz="2800" b="1" dirty="0" smtClean="0">
                <a:solidFill>
                  <a:srgbClr val="002060"/>
                </a:solidFill>
                <a:latin typeface="Times New Roman" panose="02020603050405020304" pitchFamily="18" charset="0"/>
                <a:cs typeface="Times New Roman" panose="02020603050405020304" pitchFamily="18" charset="0"/>
              </a:rPr>
              <a:t>3.Оқиғаның </a:t>
            </a:r>
            <a:r>
              <a:rPr lang="en-US" sz="2800" b="1" dirty="0">
                <a:solidFill>
                  <a:srgbClr val="002060"/>
                </a:solidFill>
                <a:latin typeface="Times New Roman" panose="02020603050405020304" pitchFamily="18" charset="0"/>
                <a:cs typeface="Times New Roman" panose="02020603050405020304" pitchFamily="18" charset="0"/>
              </a:rPr>
              <a:t>шиеленісуі</a:t>
            </a:r>
            <a:endParaRPr lang="ru-RU" sz="2800" b="1" dirty="0">
              <a:solidFill>
                <a:srgbClr val="002060"/>
              </a:solidFill>
              <a:latin typeface="Times New Roman" panose="02020603050405020304" pitchFamily="18" charset="0"/>
              <a:cs typeface="Times New Roman" panose="02020603050405020304" pitchFamily="18" charset="0"/>
            </a:endParaRPr>
          </a:p>
          <a:p>
            <a:r>
              <a:rPr lang="en-US" sz="2800" dirty="0">
                <a:solidFill>
                  <a:srgbClr val="002060"/>
                </a:solidFill>
                <a:latin typeface="Times New Roman" panose="02020603050405020304" pitchFamily="18" charset="0"/>
                <a:cs typeface="Times New Roman" panose="02020603050405020304" pitchFamily="18" charset="0"/>
              </a:rPr>
              <a:t>Қазақтардың айтуы бойынша орманнан өте </a:t>
            </a:r>
            <a:r>
              <a:rPr lang="en-US" sz="2800" dirty="0" smtClean="0">
                <a:solidFill>
                  <a:srgbClr val="002060"/>
                </a:solidFill>
                <a:latin typeface="Times New Roman" panose="02020603050405020304" pitchFamily="18" charset="0"/>
                <a:cs typeface="Times New Roman" panose="02020603050405020304" pitchFamily="18" charset="0"/>
              </a:rPr>
              <a:t>алмауы.</a:t>
            </a:r>
            <a:endParaRPr lang="en-US" sz="2800" dirty="0" smtClean="0">
              <a:solidFill>
                <a:srgbClr val="002060"/>
              </a:solidFill>
              <a:latin typeface="Times New Roman" panose="02020603050405020304" pitchFamily="18" charset="0"/>
              <a:cs typeface="Times New Roman" panose="02020603050405020304" pitchFamily="18" charset="0"/>
            </a:endParaRPr>
          </a:p>
          <a:p>
            <a:r>
              <a:rPr lang="en-US" sz="2800" b="1" dirty="0" smtClean="0">
                <a:solidFill>
                  <a:srgbClr val="002060"/>
                </a:solidFill>
                <a:latin typeface="Times New Roman" panose="02020603050405020304" pitchFamily="18" charset="0"/>
                <a:cs typeface="Times New Roman" panose="02020603050405020304" pitchFamily="18" charset="0"/>
              </a:rPr>
              <a:t>4. Оқиғаның шарықтау шегі</a:t>
            </a:r>
            <a:endParaRPr lang="en-US" sz="2800" b="1" dirty="0" smtClean="0">
              <a:solidFill>
                <a:srgbClr val="002060"/>
              </a:solidFill>
              <a:latin typeface="Times New Roman" panose="02020603050405020304" pitchFamily="18" charset="0"/>
              <a:cs typeface="Times New Roman" panose="02020603050405020304" pitchFamily="18" charset="0"/>
            </a:endParaRPr>
          </a:p>
          <a:p>
            <a:r>
              <a:rPr lang="en-US" sz="2800"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Суқұзғындарын қазақтар қарақаз деп атайды, ал патшабалықты қарабай </a:t>
            </a:r>
            <a:r>
              <a:rPr lang="en-US" sz="2800" dirty="0" smtClean="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дейді.</a:t>
            </a:r>
            <a:endParaRPr lang="en-US" sz="2800" dirty="0" smtClean="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endParaRPr>
          </a:p>
          <a:p>
            <a:r>
              <a:rPr lang="en-US" sz="2800" b="1" dirty="0" smtClean="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5. Оқиғаның шешімі</a:t>
            </a:r>
            <a:endParaRPr lang="en-US" sz="2800" b="1" dirty="0" smtClean="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endParaRPr>
          </a:p>
          <a:p>
            <a:r>
              <a:rPr lang="en-US" sz="2800" dirty="0" smtClean="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Шоқанға арнап тігілген киіз үй.</a:t>
            </a:r>
            <a:endParaRPr lang="en-US" sz="2800" dirty="0" smtClean="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endParaRPr>
          </a:p>
          <a:p>
            <a:endParaRPr lang="en-US" sz="2800" b="1" dirty="0" smtClean="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endParaRPr>
          </a:p>
          <a:p>
            <a:endParaRPr lang="en-US" sz="2800" b="1" dirty="0" smtClean="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endParaRPr>
          </a:p>
          <a:p>
            <a:endParaRPr lang="en-US" sz="2800" b="1" dirty="0" smtClean="0">
              <a:solidFill>
                <a:srgbClr val="002060"/>
              </a:solidFill>
              <a:latin typeface="Times New Roman" panose="02020603050405020304" pitchFamily="18" charset="0"/>
              <a:cs typeface="Times New Roman" panose="02020603050405020304" pitchFamily="18" charset="0"/>
            </a:endParaRPr>
          </a:p>
          <a:p>
            <a:endParaRPr lang="ru-RU" sz="2800" b="1" dirty="0">
              <a:solidFill>
                <a:srgbClr val="002060"/>
              </a:solidFill>
              <a:latin typeface="Times New Roman" panose="02020603050405020304" pitchFamily="18" charset="0"/>
              <a:cs typeface="Times New Roman" panose="02020603050405020304" pitchFamily="18" charset="0"/>
            </a:endParaRPr>
          </a:p>
          <a:p>
            <a:pPr>
              <a:spcAft>
                <a:spcPts val="0"/>
              </a:spcAft>
            </a:pPr>
            <a:endParaRPr lang="ru-RU" sz="32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Шоқан Шыңғысұлы Уәлиханов — Уикипедия"/>
          <p:cNvPicPr>
            <a:picLocks noChangeAspect="1" noChangeArrowheads="1"/>
          </p:cNvPicPr>
          <p:nvPr/>
        </p:nvPicPr>
        <p:blipFill>
          <a:blip r:embed="rId1">
            <a:extLst>
              <a:ext uri="{28A0092B-C50C-407E-A947-70E740481C1C}">
                <a14:useLocalDpi xmlns:a14="http://schemas.microsoft.com/office/drawing/2010/main" val="0"/>
              </a:ext>
            </a:extLst>
          </a:blip>
          <a:srcRect/>
          <a:stretch>
            <a:fillRect/>
          </a:stretch>
        </p:blipFill>
        <p:spPr bwMode="auto">
          <a:xfrm>
            <a:off x="10404764" y="0"/>
            <a:ext cx="1787236" cy="2124075"/>
          </a:xfrm>
          <a:prstGeom prst="rect">
            <a:avLst/>
          </a:prstGeom>
          <a:noFill/>
          <a:extLst>
            <a:ext uri="{909E8E84-426E-40DD-AFC4-6F175D3DCCD1}">
              <a14:hiddenFill xmlns:a14="http://schemas.microsoft.com/office/drawing/2010/main">
                <a:solidFill>
                  <a:srgbClr val="FFFFFF"/>
                </a:solidFill>
              </a14:hiddenFill>
            </a:ext>
          </a:extLst>
        </p:spPr>
      </p:pic>
      <p:sp>
        <p:nvSpPr>
          <p:cNvPr id="3" name="Прямоугольник 2"/>
          <p:cNvSpPr/>
          <p:nvPr/>
        </p:nvSpPr>
        <p:spPr>
          <a:xfrm>
            <a:off x="1413164" y="831343"/>
            <a:ext cx="9240982" cy="3724096"/>
          </a:xfrm>
          <a:prstGeom prst="rect">
            <a:avLst/>
          </a:prstGeom>
        </p:spPr>
        <p:txBody>
          <a:bodyPr wrap="square">
            <a:spAutoFit/>
          </a:bodyPr>
          <a:lstStyle/>
          <a:p>
            <a:r>
              <a:rPr lang="en-US" sz="2800" b="1" dirty="0" smtClean="0">
                <a:solidFill>
                  <a:srgbClr val="002060"/>
                </a:solidFill>
                <a:latin typeface="Times New Roman" panose="02020603050405020304" pitchFamily="18" charset="0"/>
                <a:cs typeface="Times New Roman" panose="02020603050405020304" pitchFamily="18" charset="0"/>
              </a:rPr>
              <a:t>   3-тапсырма. </a:t>
            </a:r>
            <a:r>
              <a:rPr lang="en-US" sz="2800" b="1" dirty="0">
                <a:solidFill>
                  <a:srgbClr val="002060"/>
                </a:solidFill>
                <a:latin typeface="Times New Roman" panose="02020603050405020304" pitchFamily="18" charset="0"/>
                <a:cs typeface="Times New Roman" panose="02020603050405020304" pitchFamily="18" charset="0"/>
              </a:rPr>
              <a:t>«Дәйексөз» тәсілі</a:t>
            </a:r>
            <a:endParaRPr lang="ru-RU" sz="2800" dirty="0">
              <a:solidFill>
                <a:srgbClr val="002060"/>
              </a:solidFill>
              <a:latin typeface="Times New Roman" panose="02020603050405020304" pitchFamily="18" charset="0"/>
              <a:cs typeface="Times New Roman" panose="02020603050405020304" pitchFamily="18" charset="0"/>
            </a:endParaRPr>
          </a:p>
          <a:p>
            <a:r>
              <a:rPr lang="en-US" sz="2800" dirty="0">
                <a:solidFill>
                  <a:srgbClr val="002060"/>
                </a:solidFill>
                <a:latin typeface="Times New Roman" panose="02020603050405020304" pitchFamily="18" charset="0"/>
                <a:cs typeface="Times New Roman" panose="02020603050405020304" pitchFamily="18" charset="0"/>
              </a:rPr>
              <a:t>Шығармадан  бірнеше  үзінді </a:t>
            </a:r>
            <a:r>
              <a:rPr lang="en-US" sz="2800" dirty="0" smtClean="0">
                <a:solidFill>
                  <a:srgbClr val="002060"/>
                </a:solidFill>
                <a:latin typeface="Times New Roman" panose="02020603050405020304" pitchFamily="18" charset="0"/>
                <a:cs typeface="Times New Roman" panose="02020603050405020304" pitchFamily="18" charset="0"/>
              </a:rPr>
              <a:t>берілген. </a:t>
            </a:r>
            <a:r>
              <a:rPr lang="en-US" sz="2800" dirty="0">
                <a:solidFill>
                  <a:srgbClr val="002060"/>
                </a:solidFill>
                <a:latin typeface="Times New Roman" panose="02020603050405020304" pitchFamily="18" charset="0"/>
                <a:cs typeface="Times New Roman" panose="02020603050405020304" pitchFamily="18" charset="0"/>
              </a:rPr>
              <a:t>Үзінді бойынша талдау </a:t>
            </a:r>
            <a:r>
              <a:rPr lang="en-US" sz="2800" dirty="0" smtClean="0">
                <a:solidFill>
                  <a:srgbClr val="002060"/>
                </a:solidFill>
                <a:latin typeface="Times New Roman" panose="02020603050405020304" pitchFamily="18" charset="0"/>
                <a:cs typeface="Times New Roman" panose="02020603050405020304" pitchFamily="18" charset="0"/>
              </a:rPr>
              <a:t>жаса.</a:t>
            </a:r>
            <a:endParaRPr lang="en-US" sz="2800" dirty="0" smtClean="0">
              <a:solidFill>
                <a:srgbClr val="002060"/>
              </a:solidFill>
              <a:latin typeface="Times New Roman" panose="02020603050405020304" pitchFamily="18" charset="0"/>
              <a:cs typeface="Times New Roman" panose="02020603050405020304" pitchFamily="18" charset="0"/>
            </a:endParaRPr>
          </a:p>
          <a:p>
            <a:endParaRPr lang="ru-RU" sz="4000" dirty="0">
              <a:solidFill>
                <a:srgbClr val="002060"/>
              </a:solidFill>
              <a:latin typeface="Times New Roman" panose="02020603050405020304" pitchFamily="18" charset="0"/>
              <a:cs typeface="Times New Roman" panose="02020603050405020304" pitchFamily="18" charset="0"/>
            </a:endParaRPr>
          </a:p>
          <a:p>
            <a:r>
              <a:rPr lang="en-US" sz="2800" b="1" dirty="0">
                <a:solidFill>
                  <a:srgbClr val="002060"/>
                </a:solidFill>
                <a:latin typeface="Times New Roman" panose="02020603050405020304" pitchFamily="18" charset="0"/>
                <a:cs typeface="Times New Roman" panose="02020603050405020304" pitchFamily="18" charset="0"/>
              </a:rPr>
              <a:t>Дескриптор:</a:t>
            </a:r>
            <a:endParaRPr lang="ru-RU" sz="2800" dirty="0">
              <a:solidFill>
                <a:srgbClr val="002060"/>
              </a:solidFill>
              <a:latin typeface="Times New Roman" panose="02020603050405020304" pitchFamily="18" charset="0"/>
              <a:cs typeface="Times New Roman" panose="02020603050405020304" pitchFamily="18" charset="0"/>
            </a:endParaRPr>
          </a:p>
          <a:p>
            <a:pPr lvl="0"/>
            <a:r>
              <a:rPr lang="en-US" sz="2800" dirty="0" smtClean="0">
                <a:solidFill>
                  <a:srgbClr val="002060"/>
                </a:solidFill>
                <a:latin typeface="Times New Roman" panose="02020603050405020304" pitchFamily="18" charset="0"/>
                <a:cs typeface="Times New Roman" panose="02020603050405020304" pitchFamily="18" charset="0"/>
              </a:rPr>
              <a:t>- шығарма </a:t>
            </a:r>
            <a:r>
              <a:rPr lang="en-US" sz="2800" dirty="0">
                <a:solidFill>
                  <a:srgbClr val="002060"/>
                </a:solidFill>
                <a:latin typeface="Times New Roman" panose="02020603050405020304" pitchFamily="18" charset="0"/>
                <a:cs typeface="Times New Roman" panose="02020603050405020304" pitchFamily="18" charset="0"/>
              </a:rPr>
              <a:t>үзіндісіне талдау жасайды; </a:t>
            </a:r>
            <a:endParaRPr lang="ru-RU" sz="2800" dirty="0">
              <a:solidFill>
                <a:srgbClr val="002060"/>
              </a:solidFill>
              <a:latin typeface="Times New Roman" panose="02020603050405020304" pitchFamily="18" charset="0"/>
              <a:cs typeface="Times New Roman" panose="02020603050405020304" pitchFamily="18" charset="0"/>
            </a:endParaRPr>
          </a:p>
          <a:p>
            <a:pPr lvl="0"/>
            <a:r>
              <a:rPr lang="en-US" sz="2800" dirty="0" smtClean="0">
                <a:solidFill>
                  <a:srgbClr val="002060"/>
                </a:solidFill>
                <a:latin typeface="Times New Roman" panose="02020603050405020304" pitchFamily="18" charset="0"/>
                <a:cs typeface="Times New Roman" panose="02020603050405020304" pitchFamily="18" charset="0"/>
              </a:rPr>
              <a:t>- композициялық </a:t>
            </a:r>
            <a:r>
              <a:rPr lang="en-US" sz="2800" dirty="0">
                <a:solidFill>
                  <a:srgbClr val="002060"/>
                </a:solidFill>
                <a:latin typeface="Times New Roman" panose="02020603050405020304" pitchFamily="18" charset="0"/>
                <a:cs typeface="Times New Roman" panose="02020603050405020304" pitchFamily="18" charset="0"/>
              </a:rPr>
              <a:t>амалдарды ажыратады; </a:t>
            </a:r>
            <a:endParaRPr lang="ru-RU" sz="2800" dirty="0">
              <a:solidFill>
                <a:srgbClr val="002060"/>
              </a:solidFill>
              <a:latin typeface="Times New Roman" panose="02020603050405020304" pitchFamily="18" charset="0"/>
              <a:cs typeface="Times New Roman" panose="02020603050405020304" pitchFamily="18" charset="0"/>
            </a:endParaRPr>
          </a:p>
          <a:p>
            <a:r>
              <a:rPr lang="en-US" sz="2800" dirty="0" smtClean="0">
                <a:solidFill>
                  <a:srgbClr val="002060"/>
                </a:solidFill>
                <a:latin typeface="Times New Roman" panose="02020603050405020304" pitchFamily="18" charset="0"/>
                <a:cs typeface="Times New Roman" panose="02020603050405020304" pitchFamily="18" charset="0"/>
              </a:rPr>
              <a:t>- шығармадан </a:t>
            </a:r>
            <a:r>
              <a:rPr lang="en-US" sz="2800" dirty="0">
                <a:solidFill>
                  <a:srgbClr val="002060"/>
                </a:solidFill>
                <a:latin typeface="Times New Roman" panose="02020603050405020304" pitchFamily="18" charset="0"/>
                <a:cs typeface="Times New Roman" panose="02020603050405020304" pitchFamily="18" charset="0"/>
              </a:rPr>
              <a:t>дәлел келтіреді.</a:t>
            </a:r>
            <a:endParaRPr lang="ru-RU" sz="60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Шоқан Шыңғысұлы Уәлиханов — Уикипедия"/>
          <p:cNvPicPr>
            <a:picLocks noChangeAspect="1" noChangeArrowheads="1"/>
          </p:cNvPicPr>
          <p:nvPr/>
        </p:nvPicPr>
        <p:blipFill>
          <a:blip r:embed="rId1">
            <a:extLst>
              <a:ext uri="{28A0092B-C50C-407E-A947-70E740481C1C}">
                <a14:useLocalDpi xmlns:a14="http://schemas.microsoft.com/office/drawing/2010/main" val="0"/>
              </a:ext>
            </a:extLst>
          </a:blip>
          <a:srcRect/>
          <a:stretch>
            <a:fillRect/>
          </a:stretch>
        </p:blipFill>
        <p:spPr bwMode="auto">
          <a:xfrm>
            <a:off x="10404764" y="0"/>
            <a:ext cx="1787236" cy="2124075"/>
          </a:xfrm>
          <a:prstGeom prst="rect">
            <a:avLst/>
          </a:prstGeom>
          <a:noFill/>
          <a:extLst>
            <a:ext uri="{909E8E84-426E-40DD-AFC4-6F175D3DCCD1}">
              <a14:hiddenFill xmlns:a14="http://schemas.microsoft.com/office/drawing/2010/main">
                <a:solidFill>
                  <a:srgbClr val="FFFFFF"/>
                </a:solidFill>
              </a14:hiddenFill>
            </a:ext>
          </a:extLst>
        </p:spPr>
      </p:pic>
      <p:sp>
        <p:nvSpPr>
          <p:cNvPr id="3" name="Прямоугольник 2"/>
          <p:cNvSpPr/>
          <p:nvPr/>
        </p:nvSpPr>
        <p:spPr>
          <a:xfrm>
            <a:off x="1496291" y="471125"/>
            <a:ext cx="8797636" cy="5447645"/>
          </a:xfrm>
          <a:prstGeom prst="rect">
            <a:avLst/>
          </a:prstGeom>
        </p:spPr>
        <p:txBody>
          <a:bodyPr wrap="square">
            <a:spAutoFit/>
          </a:bodyPr>
          <a:lstStyle/>
          <a:p>
            <a:r>
              <a:rPr lang="en-US" sz="2400" b="1" dirty="0">
                <a:solidFill>
                  <a:srgbClr val="002060"/>
                </a:solidFill>
                <a:latin typeface="Times New Roman" panose="02020603050405020304" pitchFamily="18" charset="0"/>
                <a:cs typeface="Times New Roman" panose="02020603050405020304" pitchFamily="18" charset="0"/>
              </a:rPr>
              <a:t> </a:t>
            </a:r>
            <a:r>
              <a:rPr lang="en-US" sz="3600" b="1" dirty="0">
                <a:solidFill>
                  <a:srgbClr val="002060"/>
                </a:solidFill>
                <a:latin typeface="Times New Roman" panose="02020603050405020304" pitchFamily="18" charset="0"/>
                <a:cs typeface="Times New Roman" panose="02020603050405020304" pitchFamily="18" charset="0"/>
              </a:rPr>
              <a:t>«Дәйексөз» </a:t>
            </a:r>
            <a:r>
              <a:rPr lang="en-US" sz="3600" b="1" dirty="0" smtClean="0">
                <a:solidFill>
                  <a:srgbClr val="002060"/>
                </a:solidFill>
                <a:latin typeface="Times New Roman" panose="02020603050405020304" pitchFamily="18" charset="0"/>
                <a:cs typeface="Times New Roman" panose="02020603050405020304" pitchFamily="18" charset="0"/>
              </a:rPr>
              <a:t>тәсілі</a:t>
            </a:r>
            <a:endParaRPr lang="en-US" sz="3600" b="1" dirty="0" smtClean="0">
              <a:solidFill>
                <a:srgbClr val="002060"/>
              </a:solidFill>
              <a:latin typeface="Times New Roman" panose="02020603050405020304" pitchFamily="18" charset="0"/>
              <a:cs typeface="Times New Roman" panose="02020603050405020304" pitchFamily="18" charset="0"/>
            </a:endParaRPr>
          </a:p>
          <a:p>
            <a:endParaRPr lang="ru-RU" sz="4800" dirty="0">
              <a:solidFill>
                <a:srgbClr val="002060"/>
              </a:solidFill>
              <a:latin typeface="Times New Roman" panose="02020603050405020304" pitchFamily="18" charset="0"/>
              <a:cs typeface="Times New Roman" panose="02020603050405020304" pitchFamily="18" charset="0"/>
            </a:endParaRPr>
          </a:p>
          <a:p>
            <a:pPr marL="514350" indent="-514350">
              <a:buAutoNum type="alphaUcPeriod"/>
            </a:pPr>
            <a:r>
              <a:rPr lang="en-US" sz="2800" b="1" i="1" dirty="0" smtClean="0">
                <a:solidFill>
                  <a:srgbClr val="002060"/>
                </a:solidFill>
                <a:latin typeface="Times New Roman" panose="02020603050405020304" pitchFamily="18" charset="0"/>
                <a:cs typeface="Times New Roman" panose="02020603050405020304" pitchFamily="18" charset="0"/>
              </a:rPr>
              <a:t>Сюжет</a:t>
            </a:r>
            <a:r>
              <a:rPr lang="en-US" sz="2800" b="1" i="1" dirty="0">
                <a:solidFill>
                  <a:srgbClr val="002060"/>
                </a:solidFill>
                <a:latin typeface="Times New Roman" panose="02020603050405020304" pitchFamily="18" charset="0"/>
                <a:cs typeface="Times New Roman" panose="02020603050405020304" pitchFamily="18" charset="0"/>
              </a:rPr>
              <a:t>:</a:t>
            </a:r>
            <a:r>
              <a:rPr lang="en-US" sz="2800" dirty="0">
                <a:solidFill>
                  <a:srgbClr val="002060"/>
                </a:solidFill>
                <a:latin typeface="Times New Roman" panose="02020603050405020304" pitchFamily="18" charset="0"/>
                <a:cs typeface="Times New Roman" panose="02020603050405020304" pitchFamily="18" charset="0"/>
              </a:rPr>
              <a:t>  Әңгімелеуші кім? Осы сәтте не болып жатыр?  </a:t>
            </a:r>
            <a:endParaRPr lang="en-US" sz="2800" dirty="0" smtClean="0">
              <a:solidFill>
                <a:srgbClr val="002060"/>
              </a:solidFill>
              <a:latin typeface="Times New Roman" panose="02020603050405020304" pitchFamily="18" charset="0"/>
              <a:cs typeface="Times New Roman" panose="02020603050405020304" pitchFamily="18" charset="0"/>
            </a:endParaRPr>
          </a:p>
          <a:p>
            <a:pPr marL="742950" indent="-742950">
              <a:buAutoNum type="alphaUcPeriod"/>
            </a:pPr>
            <a:endParaRPr lang="ru-RU" sz="4000" dirty="0">
              <a:solidFill>
                <a:srgbClr val="002060"/>
              </a:solidFill>
              <a:latin typeface="Times New Roman" panose="02020603050405020304" pitchFamily="18" charset="0"/>
              <a:cs typeface="Times New Roman" panose="02020603050405020304" pitchFamily="18" charset="0"/>
            </a:endParaRPr>
          </a:p>
          <a:p>
            <a:r>
              <a:rPr lang="en-US" sz="2800" b="1" i="1" dirty="0">
                <a:solidFill>
                  <a:srgbClr val="002060"/>
                </a:solidFill>
                <a:latin typeface="Times New Roman" panose="02020603050405020304" pitchFamily="18" charset="0"/>
                <a:cs typeface="Times New Roman" panose="02020603050405020304" pitchFamily="18" charset="0"/>
              </a:rPr>
              <a:t>B. Интерпретация: </a:t>
            </a:r>
            <a:r>
              <a:rPr lang="en-US" sz="2800" dirty="0">
                <a:solidFill>
                  <a:srgbClr val="002060"/>
                </a:solidFill>
                <a:latin typeface="Times New Roman" panose="02020603050405020304" pitchFamily="18" charset="0"/>
                <a:cs typeface="Times New Roman" panose="02020603050405020304" pitchFamily="18" charset="0"/>
              </a:rPr>
              <a:t>Үзіндінің  маңызы неде? </a:t>
            </a:r>
            <a:r>
              <a:rPr lang="en-US" sz="2800" dirty="0" smtClean="0">
                <a:solidFill>
                  <a:srgbClr val="002060"/>
                </a:solidFill>
                <a:latin typeface="Times New Roman" panose="02020603050405020304" pitchFamily="18" charset="0"/>
                <a:cs typeface="Times New Roman" panose="02020603050405020304" pitchFamily="18" charset="0"/>
              </a:rPr>
              <a:t>Тақырыбы қандай?</a:t>
            </a:r>
            <a:endParaRPr lang="en-US" sz="2800" dirty="0" smtClean="0">
              <a:solidFill>
                <a:srgbClr val="002060"/>
              </a:solidFill>
              <a:latin typeface="Times New Roman" panose="02020603050405020304" pitchFamily="18" charset="0"/>
              <a:cs typeface="Times New Roman" panose="02020603050405020304" pitchFamily="18" charset="0"/>
            </a:endParaRPr>
          </a:p>
          <a:p>
            <a:r>
              <a:rPr lang="en-US" sz="2800" dirty="0" smtClean="0">
                <a:solidFill>
                  <a:srgbClr val="002060"/>
                </a:solidFill>
                <a:latin typeface="Times New Roman" panose="02020603050405020304" pitchFamily="18" charset="0"/>
                <a:cs typeface="Times New Roman" panose="02020603050405020304" pitchFamily="18" charset="0"/>
              </a:rPr>
              <a:t>  </a:t>
            </a:r>
            <a:endParaRPr lang="ru-RU" sz="4000" dirty="0">
              <a:solidFill>
                <a:srgbClr val="002060"/>
              </a:solidFill>
              <a:latin typeface="Times New Roman" panose="02020603050405020304" pitchFamily="18" charset="0"/>
              <a:cs typeface="Times New Roman" panose="02020603050405020304" pitchFamily="18" charset="0"/>
            </a:endParaRPr>
          </a:p>
          <a:p>
            <a:r>
              <a:rPr lang="en-US" sz="2800" b="1" i="1" dirty="0">
                <a:solidFill>
                  <a:srgbClr val="002060"/>
                </a:solidFill>
                <a:latin typeface="Times New Roman" panose="02020603050405020304" pitchFamily="18" charset="0"/>
                <a:cs typeface="Times New Roman" panose="02020603050405020304" pitchFamily="18" charset="0"/>
              </a:rPr>
              <a:t>C. Анализ:</a:t>
            </a:r>
            <a:r>
              <a:rPr lang="en-US" sz="2800" dirty="0">
                <a:solidFill>
                  <a:srgbClr val="002060"/>
                </a:solidFill>
                <a:latin typeface="Times New Roman" panose="02020603050405020304" pitchFamily="18" charset="0"/>
                <a:cs typeface="Times New Roman" panose="02020603050405020304" pitchFamily="18" charset="0"/>
              </a:rPr>
              <a:t>  Автор қандай композициялық амал </a:t>
            </a:r>
            <a:r>
              <a:rPr lang="en-US" sz="2800" i="1" dirty="0">
                <a:solidFill>
                  <a:srgbClr val="002060"/>
                </a:solidFill>
                <a:latin typeface="Times New Roman" panose="02020603050405020304" pitchFamily="18" charset="0"/>
                <a:cs typeface="Times New Roman" panose="02020603050405020304" pitchFamily="18" charset="0"/>
              </a:rPr>
              <a:t>(пейзаж, портрет, мінездеу (тура, жанама), суреттеу, диалог)</a:t>
            </a:r>
            <a:r>
              <a:rPr lang="en-US" sz="2800" dirty="0">
                <a:solidFill>
                  <a:srgbClr val="002060"/>
                </a:solidFill>
                <a:latin typeface="Times New Roman" panose="02020603050405020304" pitchFamily="18" charset="0"/>
                <a:cs typeface="Times New Roman" panose="02020603050405020304" pitchFamily="18" charset="0"/>
              </a:rPr>
              <a:t> қолданған?</a:t>
            </a:r>
            <a:endParaRPr lang="ru-RU" sz="4000" dirty="0">
              <a:solidFill>
                <a:srgbClr val="002060"/>
              </a:solidFill>
              <a:effectLst/>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Легкий дым">
  <a:themeElements>
    <a:clrScheme name="Легкий дым">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Легкий дым">
      <a:maj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Легкий дым">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Легкий дым</Template>
  <TotalTime>0</TotalTime>
  <Words>6612</Words>
  <Application>WPS Presentation</Application>
  <PresentationFormat>Широкоэкранный</PresentationFormat>
  <Paragraphs>118</Paragraphs>
  <Slides>13</Slides>
  <Notes>0</Notes>
  <HiddenSlides>0</HiddenSlides>
  <MMClips>0</MMClips>
  <ScaleCrop>false</ScaleCrop>
  <HeadingPairs>
    <vt:vector size="6" baseType="variant">
      <vt:variant>
        <vt:lpstr>已用的字体</vt:lpstr>
      </vt:variant>
      <vt:variant>
        <vt:i4>12</vt:i4>
      </vt:variant>
      <vt:variant>
        <vt:lpstr>主题</vt:lpstr>
      </vt:variant>
      <vt:variant>
        <vt:i4>1</vt:i4>
      </vt:variant>
      <vt:variant>
        <vt:lpstr>幻灯片标题</vt:lpstr>
      </vt:variant>
      <vt:variant>
        <vt:i4>13</vt:i4>
      </vt:variant>
    </vt:vector>
  </HeadingPairs>
  <TitlesOfParts>
    <vt:vector size="26" baseType="lpstr">
      <vt:lpstr>Arial</vt:lpstr>
      <vt:lpstr>SimSun</vt:lpstr>
      <vt:lpstr>Wingdings</vt:lpstr>
      <vt:lpstr>Wingdings 3</vt:lpstr>
      <vt:lpstr>Symbol</vt:lpstr>
      <vt:lpstr>Arial</vt:lpstr>
      <vt:lpstr>Times New Roman</vt:lpstr>
      <vt:lpstr>Calibri</vt:lpstr>
      <vt:lpstr>Microsoft YaHei</vt:lpstr>
      <vt:lpstr/>
      <vt:lpstr>Arial Unicode MS</vt:lpstr>
      <vt:lpstr>Century Gothic</vt:lpstr>
      <vt:lpstr>Легкий дым</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Company>HP</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Койшыбаева Нургул</dc:creator>
  <cp:lastModifiedBy>hp-pc</cp:lastModifiedBy>
  <cp:revision>28</cp:revision>
  <dcterms:created xsi:type="dcterms:W3CDTF">2018-11-29T09:18:00Z</dcterms:created>
  <dcterms:modified xsi:type="dcterms:W3CDTF">2020-10-20T18:50:00Z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1049-11.2.0.9718</vt:lpwstr>
  </property>
</Properties>
</file>