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3CCAA5-124B-4486-9E31-F926AFE1A3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A8FD982-4A2A-4E6D-B97C-2B9B83BC281A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kitap.kz/book/2307/read" TargetMode="External"/><Relationship Id="rId3" Type="http://schemas.openxmlformats.org/officeDocument/2006/relationships/hyperlink" Target="https://www.youtube.com/watch?v=vaQFArDqVTk" TargetMode="External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www.youtube.com/watch?v=zIa60Mj6NpQ" TargetMode="External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3833640"/>
            <a:ext cx="10712520" cy="137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Махамбет Өтемісұлының өмірі мен шығармашылығы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981280" y="209520"/>
            <a:ext cx="20412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ҚАЗАҚ ӘДЕБИЕТІ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9 - 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47400" y="320760"/>
            <a:ext cx="35294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Прямоугольник 3"/>
          <p:cNvSpPr/>
          <p:nvPr/>
        </p:nvSpPr>
        <p:spPr>
          <a:xfrm>
            <a:off x="1255680" y="1469880"/>
            <a:ext cx="6508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Тарихи шындық пен көркемдік шешім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5" name="TextBox 8"/>
          <p:cNvSpPr/>
          <p:nvPr/>
        </p:nvSpPr>
        <p:spPr>
          <a:xfrm>
            <a:off x="1133640" y="272880"/>
            <a:ext cx="2344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3 - 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1"/>
          <p:cNvSpPr/>
          <p:nvPr/>
        </p:nvSpPr>
        <p:spPr>
          <a:xfrm>
            <a:off x="4643280" y="1989000"/>
            <a:ext cx="6750360" cy="4113360"/>
          </a:xfrm>
          <a:prstGeom prst="rect">
            <a:avLst/>
          </a:prstGeom>
          <a:solidFill>
            <a:srgbClr val="e2f0d9"/>
          </a:solidFill>
          <a:ln w="1908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Ақын поэзиясы арқылы қазақ әдебиетінде көріне бастаған жаңа түр мен бостандық, тәуелсіздік идеясының дара бейнелері ешкімге еліктемей, елпілдемей азаттық жолындағы күрес шындығын суреттеуден туындаған. Өз келбетіңді, салт-санаңды, дәстүрің мен даралығыңды құрметтеу, қастерлеу, сақтай білу, ұлы табиғат жалғастығының басты заңы деген қағиданы сақтау деген сөз.Махамбет өз елінің болашағынан үміт күтті, елдің еркіндігін аңсады. «... Махамбеттің поэзиясы – шідер мен шынжырға көнбей кеткен жігерлі жеке күрескерліктің,сонымен қатар жалпыбұқаралық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сипаттағы азаттық арпалысының рухты поэзиясы» – деп жазады Амантай Шәріп.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оугольник 2"/>
          <p:cNvSpPr/>
          <p:nvPr/>
        </p:nvSpPr>
        <p:spPr>
          <a:xfrm>
            <a:off x="752400" y="1000080"/>
            <a:ext cx="10588680" cy="825120"/>
          </a:xfrm>
          <a:prstGeom prst="rect">
            <a:avLst/>
          </a:prstGeom>
          <a:solidFill>
            <a:srgbClr val="92d050"/>
          </a:solidFill>
          <a:ln w="936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Қазақ әдебиетін зерттеуші, филология ғылымдарының докторы  Бисенғали Зейнол-Ғабденнің «Махамбет поэзиясының поэтикасы» мақаласынан берілген үзіндіні түсініп оқып, ақын шығармашылығын бағалаған сөздерді теріп жазыңыз.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98" name=""/>
          <p:cNvGraphicFramePr/>
          <p:nvPr/>
        </p:nvGraphicFramePr>
        <p:xfrm>
          <a:off x="752400" y="1989000"/>
          <a:ext cx="3780000" cy="4154760"/>
        </p:xfrm>
        <a:graphic>
          <a:graphicData uri="http://schemas.openxmlformats.org/drawingml/2006/table">
            <a:tbl>
              <a:tblPr/>
              <a:tblGrid>
                <a:gridCol w="1109880"/>
                <a:gridCol w="2068200"/>
                <a:gridCol w="601920"/>
              </a:tblGrid>
              <a:tr h="95580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44936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оқи отырып, ақын шығармашылығы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түсініп оқиды.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7496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шығармашылығын бағалаған сөздерді тауып теріп жазады.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99" name="Рисунок 12" descr=""/>
          <p:cNvPicPr/>
          <p:nvPr/>
        </p:nvPicPr>
        <p:blipFill>
          <a:blip r:embed="rId2"/>
          <a:stretch/>
        </p:blipFill>
        <p:spPr>
          <a:xfrm>
            <a:off x="3693960" y="2219400"/>
            <a:ext cx="1116000" cy="10843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05" name="TextBox 8"/>
          <p:cNvSpPr/>
          <p:nvPr/>
        </p:nvSpPr>
        <p:spPr>
          <a:xfrm>
            <a:off x="1133640" y="272880"/>
            <a:ext cx="2344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Прямоугольник 1"/>
          <p:cNvSpPr/>
          <p:nvPr/>
        </p:nvSpPr>
        <p:spPr>
          <a:xfrm>
            <a:off x="5030640" y="1754280"/>
            <a:ext cx="6750360" cy="3797280"/>
          </a:xfrm>
          <a:prstGeom prst="rect">
            <a:avLst/>
          </a:prstGeom>
          <a:solidFill>
            <a:srgbClr val="e2f0d9"/>
          </a:solidFill>
          <a:ln w="1908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«Жаңа түр мен бостандық».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«Тәуелсіздік идеясының дара бейнелері».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«Азаттық жолындағы күрес шындығын суреттеу».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«... Махамбеттің поэзиясы – шідер мен шынжырға көнбей кеткен жігерлі жеке күрескерліктің, сонымен қатар жалпыбұқаралық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сипаттағы азаттық арпалысының рухты поэзиясы» – деп жазады Амантай Шәріп.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07" name=""/>
          <p:cNvGraphicFramePr/>
          <p:nvPr/>
        </p:nvGraphicFramePr>
        <p:xfrm>
          <a:off x="652320" y="1754280"/>
          <a:ext cx="4154760" cy="3855960"/>
        </p:xfrm>
        <a:graphic>
          <a:graphicData uri="http://schemas.openxmlformats.org/drawingml/2006/table">
            <a:tbl>
              <a:tblPr/>
              <a:tblGrid>
                <a:gridCol w="1109880"/>
                <a:gridCol w="2068560"/>
                <a:gridCol w="976320"/>
              </a:tblGrid>
              <a:tr h="84132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21608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оқи отырып, ақын шығармашылығы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түсініп оқиды.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7985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шығармашылығын бағалаған сөздерді тауып теріп жазады.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108" name="Рисунок 12" descr=""/>
          <p:cNvPicPr/>
          <p:nvPr/>
        </p:nvPicPr>
        <p:blipFill>
          <a:blip r:embed="rId2"/>
          <a:stretch/>
        </p:blipFill>
        <p:spPr>
          <a:xfrm>
            <a:off x="3670200" y="1994040"/>
            <a:ext cx="1109880" cy="1090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0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1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1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15" name="TextBox 8"/>
          <p:cNvSpPr/>
          <p:nvPr/>
        </p:nvSpPr>
        <p:spPr>
          <a:xfrm>
            <a:off x="1133640" y="272880"/>
            <a:ext cx="3127320" cy="53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Қорытынды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6" name="Прямоугольник 1"/>
          <p:cNvSpPr/>
          <p:nvPr/>
        </p:nvSpPr>
        <p:spPr>
          <a:xfrm>
            <a:off x="1148760" y="1343160"/>
            <a:ext cx="3538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593593"/>
                </a:solidFill>
                <a:uFillTx/>
                <a:latin typeface="Tahoma"/>
                <a:ea typeface="Tahoma"/>
              </a:rPr>
              <a:t>Бүгінгі сабақта: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7" name="Прямоугольник 3"/>
          <p:cNvSpPr/>
          <p:nvPr/>
        </p:nvSpPr>
        <p:spPr>
          <a:xfrm>
            <a:off x="1031760" y="2209680"/>
            <a:ext cx="9782280" cy="247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өмірінен берілген ақпараттармен таныстыңыз.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Махамбеттің батырлық қасиеті және оған ықпал еткен тұлғалар туралы білдіңіз.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Ақын шығармашылығы туралы көзқарастармен таныстыңыз.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2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24" name="TextBox 8"/>
          <p:cNvSpPr/>
          <p:nvPr/>
        </p:nvSpPr>
        <p:spPr>
          <a:xfrm>
            <a:off x="1162080" y="1616040"/>
            <a:ext cx="8556480" cy="340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1. Әнуар Әлімжановтың «Махамбеттің жебесі» романы.   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https://kitap.kz/book/2307/read#epubcfi(/6/2[id1]!/4/2/2/1:0)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2. «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күйлері» бейнематериал. </a:t>
            </a:r>
            <a:r>
              <a:rPr b="0" lang="en-US" sz="1800" strike="noStrike" u="sng">
                <a:solidFill>
                  <a:srgbClr val="0563c1"/>
                </a:solidFill>
                <a:uFillTx/>
                <a:latin typeface="Tahoma"/>
                <a:ea typeface="Tahoma"/>
                <a:hlinkClick r:id="rId3"/>
              </a:rPr>
              <a:t>https://www.youtube.com/watch?v=vaQFArDqVTk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800"/>
            </a:b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TextBox 8"/>
          <p:cNvSpPr/>
          <p:nvPr/>
        </p:nvSpPr>
        <p:spPr>
          <a:xfrm>
            <a:off x="1133640" y="272880"/>
            <a:ext cx="4587840" cy="53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Қосымша  тапсырма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3"/>
          <p:cNvSpPr/>
          <p:nvPr/>
        </p:nvSpPr>
        <p:spPr>
          <a:xfrm>
            <a:off x="652320" y="1343160"/>
            <a:ext cx="52707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0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1" name="TextBox 8"/>
          <p:cNvSpPr/>
          <p:nvPr/>
        </p:nvSpPr>
        <p:spPr>
          <a:xfrm>
            <a:off x="1133640" y="25884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TextBox 1"/>
          <p:cNvSpPr/>
          <p:nvPr/>
        </p:nvSpPr>
        <p:spPr>
          <a:xfrm>
            <a:off x="1109520" y="3576600"/>
            <a:ext cx="10174320" cy="204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2e77e2"/>
                </a:solidFill>
                <a:uFillTx/>
                <a:latin typeface="Tahoma"/>
                <a:ea typeface="Tahoma"/>
              </a:rPr>
              <a:t>Сабақ мақсаттары: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 мен шығармашылығы туралы оқи отырып, автор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бейнесінің идеялық-стилистикалық тұтастырушы ретіндегі рөліне талдау жасайсыз.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1"/>
          <p:cNvSpPr/>
          <p:nvPr/>
        </p:nvSpPr>
        <p:spPr>
          <a:xfrm>
            <a:off x="1133640" y="1359000"/>
            <a:ext cx="102121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Автор бейнесінің идеялық –стилистикалық тұтастырушы ретіндегі рөліне талдау жасау.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0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TextBox 9"/>
          <p:cNvSpPr/>
          <p:nvPr/>
        </p:nvSpPr>
        <p:spPr>
          <a:xfrm>
            <a:off x="1133640" y="258840"/>
            <a:ext cx="4789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критерийлері: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32" name=""/>
          <p:cNvGraphicFramePr/>
          <p:nvPr/>
        </p:nvGraphicFramePr>
        <p:xfrm>
          <a:off x="866880" y="1398600"/>
          <a:ext cx="10474200" cy="4325760"/>
        </p:xfrm>
        <a:graphic>
          <a:graphicData uri="http://schemas.openxmlformats.org/drawingml/2006/table">
            <a:tbl>
              <a:tblPr/>
              <a:tblGrid>
                <a:gridCol w="3362400"/>
                <a:gridCol w="6094080"/>
                <a:gridCol w="1017720"/>
              </a:tblGrid>
              <a:tr h="90324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235160">
                <a:tc rowSpan="3"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Автор бейнесінің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идеялық –стилистикалық тұтастырушы ретіндегі рөліне талдау жасау. 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Bef>
                          <a:spcPts val="10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өмірінен берілген ақпараттарды біледі.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9525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Bef>
                          <a:spcPts val="10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  танып, өз ойымен талдап жеткізе алады.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2348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 туралы көзқарастармен танысып, берілген бағалауларды анықтайды.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33" name="Рисунок 11" descr=""/>
          <p:cNvPicPr/>
          <p:nvPr/>
        </p:nvPicPr>
        <p:blipFill>
          <a:blip r:embed="rId2"/>
          <a:stretch/>
        </p:blipFill>
        <p:spPr>
          <a:xfrm>
            <a:off x="10094760" y="1579680"/>
            <a:ext cx="1122480" cy="1090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5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Прямоугольник 73"/>
          <p:cNvSpPr/>
          <p:nvPr/>
        </p:nvSpPr>
        <p:spPr>
          <a:xfrm>
            <a:off x="4349880" y="1343160"/>
            <a:ext cx="7100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0" name="TextBox 9"/>
          <p:cNvSpPr/>
          <p:nvPr/>
        </p:nvSpPr>
        <p:spPr>
          <a:xfrm>
            <a:off x="5864400" y="5891040"/>
            <a:ext cx="55861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https://www.youtube.com/watch?v=zIa60Mj6NpQ</a:t>
            </a:r>
            <a:r>
              <a:rPr b="1" lang="kk-KZ" sz="2000" strike="noStrike" u="none">
                <a:solidFill>
                  <a:srgbClr val="ff0000"/>
                </a:solidFill>
                <a:uFillTx/>
                <a:latin typeface="Calibri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1" name="Рисунок 1" descr=""/>
          <p:cNvPicPr/>
          <p:nvPr/>
        </p:nvPicPr>
        <p:blipFill>
          <a:blip r:embed="rId3"/>
          <a:srcRect l="0" t="0" r="0" b="1855"/>
          <a:stretch/>
        </p:blipFill>
        <p:spPr>
          <a:xfrm>
            <a:off x="487440" y="1268280"/>
            <a:ext cx="2897280" cy="4548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2" name=""/>
          <p:cNvGraphicFramePr/>
          <p:nvPr/>
        </p:nvGraphicFramePr>
        <p:xfrm>
          <a:off x="3876840" y="1214280"/>
          <a:ext cx="7573680" cy="4618080"/>
        </p:xfrm>
        <a:graphic>
          <a:graphicData uri="http://schemas.openxmlformats.org/drawingml/2006/table">
            <a:tbl>
              <a:tblPr/>
              <a:tblGrid>
                <a:gridCol w="3787560"/>
                <a:gridCol w="3786120"/>
              </a:tblGrid>
              <a:tr h="4618080">
                <a:tc>
                  <a:txBody>
                    <a:bodyPr lIns="90000" rIns="90000" anchor="t">
                      <a:noAutofit/>
                    </a:bodyPr>
                    <a:p>
                      <a:pPr marL="179280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Ереулі атқа ер салмай,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Егеулі найза қолға 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Еңку-еңку жер шалмай,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Қоңыр салқын төске 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Құбыланы төрткүл оңға алмай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Тебінгі терге шірімей,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Терлігі майдай ерімей,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Алты малта ас болмай,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Өзіңнен туған жас бала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Сақалы шығып жат болмай,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Ат үстінде күн көрмей,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marL="263520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Ашаршылық, шөл көрмей,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Арып-ашып жол көрмей,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Өлеңді төсеп ет жемей,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 төсектен безінбей,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Ұлы түске ұрынбай,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Түн қатып жүріп, түс қашпай,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Тебінгіні теріс салмай,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Темірқазық жастанбай,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Қу толағай бастанбай,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Ерлердің ісі бітер ме?!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4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pic>
        <p:nvPicPr>
          <p:cNvPr id="49" name="Схема 2" descr=""/>
          <p:cNvPicPr/>
          <p:nvPr/>
        </p:nvPicPr>
        <p:blipFill>
          <a:blip r:embed="rId2"/>
          <a:stretch/>
        </p:blipFill>
        <p:spPr>
          <a:xfrm>
            <a:off x="755640" y="993600"/>
            <a:ext cx="10693440" cy="5370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5" name="Прямоугольник 1"/>
          <p:cNvSpPr/>
          <p:nvPr/>
        </p:nvSpPr>
        <p:spPr>
          <a:xfrm>
            <a:off x="1015920" y="304920"/>
            <a:ext cx="2622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1 - т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3"/>
          <p:cNvSpPr/>
          <p:nvPr/>
        </p:nvSpPr>
        <p:spPr>
          <a:xfrm>
            <a:off x="752400" y="1171440"/>
            <a:ext cx="10766520" cy="6426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өміріне байланысты берілген тест сұрақтарына жауап беріңіз.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752400" y="2031840"/>
          <a:ext cx="4432320" cy="3383280"/>
        </p:xfrm>
        <a:graphic>
          <a:graphicData uri="http://schemas.openxmlformats.org/drawingml/2006/table">
            <a:tbl>
              <a:tblPr/>
              <a:tblGrid>
                <a:gridCol w="1268640"/>
                <a:gridCol w="2368440"/>
                <a:gridCol w="795240"/>
              </a:tblGrid>
              <a:tr h="77328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3050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өмірінен берілген мәліметтер арқылы бейнесін тану.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өнерінің қайдан дарығаны туралы ақпаратты біледі.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3050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қай тілдерді меңгергенін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58" name="Рисунок 14" descr=""/>
          <p:cNvPicPr/>
          <p:nvPr/>
        </p:nvPicPr>
        <p:blipFill>
          <a:blip r:embed="rId2"/>
          <a:stretch/>
        </p:blipFill>
        <p:spPr>
          <a:xfrm>
            <a:off x="4200480" y="2236680"/>
            <a:ext cx="1120680" cy="10969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9" name=""/>
          <p:cNvGraphicFramePr/>
          <p:nvPr/>
        </p:nvGraphicFramePr>
        <p:xfrm>
          <a:off x="5457960" y="2038320"/>
          <a:ext cx="6089400" cy="3402000"/>
        </p:xfrm>
        <a:graphic>
          <a:graphicData uri="http://schemas.openxmlformats.org/drawingml/2006/table">
            <a:tbl>
              <a:tblPr/>
              <a:tblGrid>
                <a:gridCol w="3262320"/>
                <a:gridCol w="2827080"/>
              </a:tblGrid>
              <a:tr h="3402000">
                <a:tc>
                  <a:txBody>
                    <a:bodyPr lIns="90000" rIns="90000" tIns="46800" bIns="46800" anchor="t">
                      <a:noAutofit/>
                    </a:bodyPr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ahoma"/>
                        <a:buAutoNum type="arabi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 қайдан дарыды?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Әкесінен, анасынан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Батырлар жыры, шешендер сөзінен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Ертегіден, аңыздардан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Толғау, батырлар жырынан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2. Махамбет Өтемісұлы қай тілдерді меңгерген?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Араб, қазақ, парсы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Қазақ, татар, орыс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Орыс, татар, араб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Парсы, араб, татар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6" name="Прямоугольник 1"/>
          <p:cNvSpPr/>
          <p:nvPr/>
        </p:nvSpPr>
        <p:spPr>
          <a:xfrm>
            <a:off x="1015920" y="304920"/>
            <a:ext cx="3235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7" name=""/>
          <p:cNvGraphicFramePr/>
          <p:nvPr/>
        </p:nvGraphicFramePr>
        <p:xfrm>
          <a:off x="608040" y="1467000"/>
          <a:ext cx="4492440" cy="3492360"/>
        </p:xfrm>
        <a:graphic>
          <a:graphicData uri="http://schemas.openxmlformats.org/drawingml/2006/table">
            <a:tbl>
              <a:tblPr/>
              <a:tblGrid>
                <a:gridCol w="1268280"/>
                <a:gridCol w="2367000"/>
                <a:gridCol w="857160"/>
              </a:tblGrid>
              <a:tr h="77292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3050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өмірінен берілген мәліметтер арқылы бейнесін тану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өнерінің қайдан дарығаны туралы ақпаратты біледі.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4144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қай тілдерді меңгергенін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68" name="Рисунок 10" descr=""/>
          <p:cNvPicPr/>
          <p:nvPr/>
        </p:nvPicPr>
        <p:blipFill>
          <a:blip r:embed="rId2"/>
          <a:stretch/>
        </p:blipFill>
        <p:spPr>
          <a:xfrm>
            <a:off x="4084560" y="1706400"/>
            <a:ext cx="1163880" cy="11527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69" name=""/>
          <p:cNvGraphicFramePr/>
          <p:nvPr/>
        </p:nvGraphicFramePr>
        <p:xfrm>
          <a:off x="5361120" y="1473120"/>
          <a:ext cx="6089400" cy="3505320"/>
        </p:xfrm>
        <a:graphic>
          <a:graphicData uri="http://schemas.openxmlformats.org/drawingml/2006/table">
            <a:tbl>
              <a:tblPr/>
              <a:tblGrid>
                <a:gridCol w="3262320"/>
                <a:gridCol w="2827080"/>
              </a:tblGrid>
              <a:tr h="3505320">
                <a:tc>
                  <a:txBody>
                    <a:bodyPr lIns="90000" rIns="90000" tIns="46800" bIns="46800" anchor="t">
                      <a:noAutofit/>
                    </a:bodyPr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ahoma"/>
                        <a:buAutoNum type="arabi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 қайдан дарыды?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Әкесінен, анасынан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Батырлар жыры, шешендер сөзінен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Ертегіден, аңыздардан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Толғау, батырлар жырынан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2. Махамбет Өтемісұлы қай тілдерді меңгерген?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Араб, қазақ, парсы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Қазақ, татар, орыс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Орыс, татар, араб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Парсы, араб, татар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6" name="Прямоугольник 3"/>
          <p:cNvSpPr/>
          <p:nvPr/>
        </p:nvSpPr>
        <p:spPr>
          <a:xfrm>
            <a:off x="652320" y="1095480"/>
            <a:ext cx="10798200" cy="6426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Берілген үзіндіден Махамбеттің батырлық қасиетіне ықпал еткен тұлғалардың бейнесін табыңыз.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7" name="TextBox 8"/>
          <p:cNvSpPr/>
          <p:nvPr/>
        </p:nvSpPr>
        <p:spPr>
          <a:xfrm>
            <a:off x="1133640" y="272880"/>
            <a:ext cx="4246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2 - т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8" name=""/>
          <p:cNvGraphicFramePr/>
          <p:nvPr/>
        </p:nvGraphicFramePr>
        <p:xfrm>
          <a:off x="5413320" y="2044800"/>
          <a:ext cx="6037200" cy="4297320"/>
        </p:xfrm>
        <a:graphic>
          <a:graphicData uri="http://schemas.openxmlformats.org/drawingml/2006/table">
            <a:tbl>
              <a:tblPr/>
              <a:tblGrid>
                <a:gridCol w="3017880"/>
                <a:gridCol w="3019320"/>
              </a:tblGrid>
              <a:tr h="91440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атым – Махамбет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338292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атам Өтеміс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Елдің қамын жеді ғой.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…Өтемістен туған он едік -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Онымыз атқа мінгенде,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Жер қайысқан қол едік!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Біз ер едік, ер едік,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Ен Нарында жүргенде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Талма талтүс шағында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Тай жеген тарлан бөрі едік...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"/>
          <p:cNvGraphicFramePr/>
          <p:nvPr/>
        </p:nvGraphicFramePr>
        <p:xfrm>
          <a:off x="652320" y="2050920"/>
          <a:ext cx="4503960" cy="3983040"/>
        </p:xfrm>
        <a:graphic>
          <a:graphicData uri="http://schemas.openxmlformats.org/drawingml/2006/table">
            <a:tbl>
              <a:tblPr/>
              <a:tblGrid>
                <a:gridCol w="1320840"/>
                <a:gridCol w="2467080"/>
                <a:gridCol w="716040"/>
              </a:tblGrid>
              <a:tr h="88128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48752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Ақынның «Менің атым – Махамбет» өлеңінің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тұлғаларды өлеңнен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6142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Тұлғалардың ақынның батырлық қасиетіне ықпалын талдап жеткізе алады.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80" name="Рисунок 14" descr=""/>
          <p:cNvPicPr/>
          <p:nvPr/>
        </p:nvPicPr>
        <p:blipFill>
          <a:blip r:embed="rId2"/>
          <a:stretch/>
        </p:blipFill>
        <p:spPr>
          <a:xfrm>
            <a:off x="4243320" y="2346480"/>
            <a:ext cx="1114560" cy="109836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6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7" name=""/>
          <p:cNvGraphicFramePr/>
          <p:nvPr/>
        </p:nvGraphicFramePr>
        <p:xfrm>
          <a:off x="4505400" y="1309680"/>
          <a:ext cx="6945120" cy="4599000"/>
        </p:xfrm>
        <a:graphic>
          <a:graphicData uri="http://schemas.openxmlformats.org/drawingml/2006/table">
            <a:tbl>
              <a:tblPr/>
              <a:tblGrid>
                <a:gridCol w="2462040"/>
                <a:gridCol w="4483080"/>
              </a:tblGrid>
              <a:tr h="91692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атым – Махамбет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368208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атам Өтеміс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Елдің қамын жеді ғой.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…Өтемістен туған он едік -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Онымыз атқа мінгенде,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Жер қайысқан қол едік!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Біз ер едік, ер едік,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Ен Нарында жүргенде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Талма талтүс шағында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Тай жеген тарлан бөрі едік...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 Өтеміс 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– елге ықпалды би болған адам. Оны ақын өлеңіндегі «Елдің қамын жеді ғой» - деген жолдардан түсінуге болады. Елін, жерін сүю Махамбет бойына әкесінен дарыған болар.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 ағайыны 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туралы ақын «Біз ер едік», «Жер қайысқан қол едік!», «Тай жеген тарлан бөрі едік...» деп жырлайды.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Өлеңдегі осы сөздер Махамбет Өтемісұлының бір әкеден туған ағайындарының бәрі ержүрек батыр болғанынан және Махамбет ақынның бойына батырлық қасиет өзінің тәлім алған шаңырағынан қонғанын айшықтайды.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"/>
          <p:cNvGraphicFramePr/>
          <p:nvPr/>
        </p:nvGraphicFramePr>
        <p:xfrm>
          <a:off x="576360" y="1309680"/>
          <a:ext cx="3778200" cy="4573440"/>
        </p:xfrm>
        <a:graphic>
          <a:graphicData uri="http://schemas.openxmlformats.org/drawingml/2006/table">
            <a:tbl>
              <a:tblPr/>
              <a:tblGrid>
                <a:gridCol w="1108080"/>
                <a:gridCol w="2070000"/>
                <a:gridCol w="600120"/>
              </a:tblGrid>
              <a:tr h="101124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7082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Ақынның «Менің атым – Махамбет» өлеңінің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тұлғаларды өлеңнен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8540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Тұлғалардың ақынның батырлық қасиетіне ықпалын талдап жеткізе алады.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89" name="Рисунок 14" descr=""/>
          <p:cNvPicPr/>
          <p:nvPr/>
        </p:nvPicPr>
        <p:blipFill>
          <a:blip r:embed="rId2"/>
          <a:stretch/>
        </p:blipFill>
        <p:spPr>
          <a:xfrm>
            <a:off x="3498840" y="1616040"/>
            <a:ext cx="1133640" cy="111456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2020-11-15T00:49:22Z</dcterms:created>
  <dc:creator>Пользователь Windows</dc:creator>
  <dc:description/>
  <dc:language>ru-RU</dc:language>
  <cp:lastModifiedBy>1</cp:lastModifiedBy>
  <dcterms:modified xsi:type="dcterms:W3CDTF">2020-11-15T12:18:57Z</dcterms:modified>
  <cp:revision>9</cp:revision>
  <dc:subject/>
  <dc:title>Презентация PowerPoint</dc:title>
</cp:coreProperties>
</file>