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jpeg" ContentType="image/jpeg"/>
  <Override PartName="/ppt/media/image3.jpeg" ContentType="image/jpeg"/>
  <Override PartName="/ppt/media/image4.jpeg" ContentType="image/jpeg"/>
  <Override PartName="/ppt/media/image6.jpeg" ContentType="image/jpeg"/>
  <Override PartName="/ppt/media/image10.jpeg" ContentType="image/jpeg"/>
  <Override PartName="/ppt/media/image7.png" ContentType="image/png"/>
  <Override PartName="/ppt/media/image8.jpeg" ContentType="image/jpeg"/>
  <Override PartName="/ppt/media/image9.jpeg" ContentType="image/jpeg"/>
  <Override PartName="/ppt/media/image11.jpeg" ContentType="image/jpeg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9BF833-F540-4636-9D8A-5C0DAEF505F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550E5038-1862-4B24-A196-1074E588D458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/>
          <p:nvPr/>
        </p:nvSpPr>
        <p:spPr>
          <a:xfrm>
            <a:off x="-262080" y="755640"/>
            <a:ext cx="609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4000" strike="noStrike" u="none">
                <a:solidFill>
                  <a:srgbClr val="000000"/>
                </a:solidFill>
                <a:uFillTx/>
                <a:latin typeface="Calibri Light"/>
              </a:rPr>
              <a:t>Болжам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Рисунок 2" descr="Изображение выглядит как человек, стоит&#10;&#10;Автоматически созданное описание"/>
          <p:cNvPicPr/>
          <p:nvPr/>
        </p:nvPicPr>
        <p:blipFill>
          <a:blip r:embed="rId1"/>
          <a:stretch/>
        </p:blipFill>
        <p:spPr>
          <a:xfrm>
            <a:off x="9855360" y="561960"/>
            <a:ext cx="2127240" cy="2619360"/>
          </a:xfrm>
          <a:prstGeom prst="rect">
            <a:avLst/>
          </a:prstGeom>
          <a:ln w="0">
            <a:noFill/>
          </a:ln>
        </p:spPr>
      </p:pic>
      <p:pic>
        <p:nvPicPr>
          <p:cNvPr id="7" name="Рисунок 7" descr="Изображение выглядит как текст&#10;&#10;Автоматически созданное описание"/>
          <p:cNvPicPr/>
          <p:nvPr/>
        </p:nvPicPr>
        <p:blipFill>
          <a:blip r:embed="rId2"/>
          <a:stretch/>
        </p:blipFill>
        <p:spPr>
          <a:xfrm>
            <a:off x="635040" y="4065480"/>
            <a:ext cx="3009960" cy="2175120"/>
          </a:xfrm>
          <a:prstGeom prst="rect">
            <a:avLst/>
          </a:prstGeom>
          <a:ln w="0">
            <a:noFill/>
          </a:ln>
        </p:spPr>
      </p:pic>
      <p:pic>
        <p:nvPicPr>
          <p:cNvPr id="8" name="Рисунок 10" descr="Изображение выглядит как текст, в позе&#10;&#10;Автоматически созданное описание"/>
          <p:cNvPicPr/>
          <p:nvPr/>
        </p:nvPicPr>
        <p:blipFill>
          <a:blip r:embed="rId3"/>
          <a:stretch/>
        </p:blipFill>
        <p:spPr>
          <a:xfrm>
            <a:off x="493560" y="1712880"/>
            <a:ext cx="3009960" cy="1892160"/>
          </a:xfrm>
          <a:prstGeom prst="rect">
            <a:avLst/>
          </a:prstGeom>
          <a:ln w="0">
            <a:noFill/>
          </a:ln>
        </p:spPr>
      </p:pic>
      <p:pic>
        <p:nvPicPr>
          <p:cNvPr id="9" name="Рисунок 12" descr="Изображение выглядит как текст&#10;&#10;Автоматически созданное описание"/>
          <p:cNvPicPr/>
          <p:nvPr/>
        </p:nvPicPr>
        <p:blipFill>
          <a:blip r:embed="rId4"/>
          <a:stretch/>
        </p:blipFill>
        <p:spPr>
          <a:xfrm>
            <a:off x="3797280" y="1927080"/>
            <a:ext cx="5632560" cy="3754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nodeType="clickEffect" fill="hold">
                      <p:stCondLst>
                        <p:cond delay="indefinite"/>
                      </p:stCondLst>
                      <p:childTnLst>
                        <p:par>
                          <p:cTn id="2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0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1-тапсырма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Тыңдалым мәтіні бойынша сұрақтарға жауап беріңіз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1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2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8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85" name="TextBox 9"/>
          <p:cNvSpPr/>
          <p:nvPr/>
        </p:nvSpPr>
        <p:spPr>
          <a:xfrm>
            <a:off x="652320" y="1955880"/>
            <a:ext cx="1059840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Өлең не туралы деп ойлайсыз?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Абай бұл өлеңді кімге арнап отыр? 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Ақын бұл өлеңінде қандай мәселені қозғайды?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«</a:t>
            </a: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ahoma"/>
              </a:rPr>
              <a:t>Ызалы жүрек, долы қол,</a:t>
            </a:r>
            <a:br>
              <a:rPr sz="2800"/>
            </a:b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ahoma"/>
              </a:rPr>
              <a:t>Улы сия, ащы тіл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ahoma"/>
              </a:rPr>
              <a:t>   </a:t>
            </a: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ahoma"/>
              </a:rPr>
              <a:t>Не жазып кетсе жайы - сол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» деген сөйлемді қалай түсінесіз?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Өзіңізді тексеріңіз: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91" name="Полилиния 14"/>
          <p:cNvSpPr/>
          <p:nvPr/>
        </p:nvSpPr>
        <p:spPr>
          <a:xfrm>
            <a:off x="752400" y="1219320"/>
            <a:ext cx="7531200" cy="720720"/>
          </a:xfrm>
          <a:prstGeom prst="pie">
            <a:avLst/>
          </a:prstGeom>
          <a:solidFill>
            <a:srgbClr val="ddd1e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3960" rIns="142200" tIns="76320" bIns="76320" anchor="ctr">
            <a:noAutofit/>
          </a:bodyPr>
          <a:p>
            <a:pPr algn="ctr">
              <a:lnSpc>
                <a:spcPct val="90000"/>
              </a:lnSpc>
              <a:spcAft>
                <a:spcPts val="1225"/>
              </a:spcAft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lang="kk-KZ" sz="2800" strike="noStrike" u="none">
                <a:solidFill>
                  <a:srgbClr val="222a35"/>
                </a:solidFill>
                <a:uFillTx/>
                <a:latin typeface="Times New Roman"/>
                <a:ea typeface="Tahoma"/>
              </a:rPr>
              <a:t>Өлең ақындық өнер, сөз өнері  туралы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2" name="Полилиния 14"/>
          <p:cNvSpPr/>
          <p:nvPr/>
        </p:nvSpPr>
        <p:spPr>
          <a:xfrm>
            <a:off x="2401920" y="3319560"/>
            <a:ext cx="9205920" cy="1020600"/>
          </a:xfrm>
          <a:prstGeom prst="pie">
            <a:avLst/>
          </a:prstGeom>
          <a:solidFill>
            <a:srgbClr val="ddd1e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3960" rIns="142200" tIns="76320" bIns="76320" anchor="ctr">
            <a:noAutofit/>
          </a:bodyPr>
          <a:p>
            <a:pPr algn="ctr">
              <a:lnSpc>
                <a:spcPct val="90000"/>
              </a:lnSpc>
              <a:spcAft>
                <a:spcPts val="1225"/>
              </a:spcAft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imes New Roman"/>
              </a:rPr>
              <a:t>Ақын не туралы жазу керек, қай тұрғыдан келіп, нені, қалай айту керек деген мәселені қозғайды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3" name="Полилиния 14"/>
          <p:cNvSpPr/>
          <p:nvPr/>
        </p:nvSpPr>
        <p:spPr>
          <a:xfrm>
            <a:off x="3525840" y="4861080"/>
            <a:ext cx="7761240" cy="928440"/>
          </a:xfrm>
          <a:prstGeom prst="pie">
            <a:avLst/>
          </a:prstGeom>
          <a:solidFill>
            <a:srgbClr val="ddd1e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3960" rIns="142200" tIns="76320" bIns="76320" anchor="ctr">
            <a:noAutofit/>
          </a:bodyPr>
          <a:p>
            <a:pPr algn="ctr">
              <a:lnSpc>
                <a:spcPct val="90000"/>
              </a:lnSpc>
              <a:spcAft>
                <a:spcPts val="1225"/>
              </a:spcAft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800" strike="noStrike" u="none">
                <a:solidFill>
                  <a:srgbClr val="202122"/>
                </a:solidFill>
                <a:uFillTx/>
                <a:latin typeface="Times New Roman"/>
                <a:ea typeface="Times New Roman"/>
              </a:rPr>
              <a:t>Ақын бейнесі, ақындық шабытты суреттейді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4" name="Полилиния 14"/>
          <p:cNvSpPr/>
          <p:nvPr/>
        </p:nvSpPr>
        <p:spPr>
          <a:xfrm>
            <a:off x="2170080" y="2224080"/>
            <a:ext cx="7505640" cy="720720"/>
          </a:xfrm>
          <a:prstGeom prst="pie">
            <a:avLst/>
          </a:prstGeom>
          <a:solidFill>
            <a:srgbClr val="ddd1e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3960" rIns="142200" tIns="76320" bIns="76320" anchor="ctr">
            <a:noAutofit/>
          </a:bodyPr>
          <a:p>
            <a:pPr algn="ctr">
              <a:lnSpc>
                <a:spcPct val="90000"/>
              </a:lnSpc>
              <a:spcAft>
                <a:spcPts val="1225"/>
              </a:spcAft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lang="kk-KZ" sz="2800" strike="noStrike" u="none">
                <a:solidFill>
                  <a:srgbClr val="222a35"/>
                </a:solidFill>
                <a:uFillTx/>
                <a:latin typeface="Times New Roman"/>
                <a:ea typeface="Times New Roman"/>
              </a:rPr>
              <a:t>Сөз өнерін бағалайтын адамдарға арнайды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2"/>
          <p:cNvSpPr/>
          <p:nvPr/>
        </p:nvSpPr>
        <p:spPr>
          <a:xfrm>
            <a:off x="0" y="11160"/>
            <a:ext cx="1219032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2-тапсырма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Берілген шумақтардағы ойды сөйлемдермен сәйкестендіріңіз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100" name="Прямоугольник 16"/>
          <p:cNvSpPr/>
          <p:nvPr/>
        </p:nvSpPr>
        <p:spPr>
          <a:xfrm>
            <a:off x="560520" y="1353960"/>
            <a:ext cx="4744800" cy="1557000"/>
          </a:xfrm>
          <a:prstGeom prst="rect">
            <a:avLst/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Сонда а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қын белін буынып,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Алды-артына қаранар.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Дүние кірін жуынып,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Көрініп ойға, сөз салар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1" name="Прямоугольник 17"/>
          <p:cNvSpPr/>
          <p:nvPr/>
        </p:nvSpPr>
        <p:spPr>
          <a:xfrm>
            <a:off x="480960" y="3286080"/>
            <a:ext cx="4824360" cy="1557000"/>
          </a:xfrm>
          <a:prstGeom prst="rect">
            <a:avLst/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Ызалы жүрек, долы қол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Улы сия, ащы тіл,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 жазып кетсе, жайы- сол,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Жек көрсеңдер, өзің біл.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2" name="Стрелка влево 25"/>
          <p:cNvSpPr/>
          <p:nvPr/>
        </p:nvSpPr>
        <p:spPr>
          <a:xfrm>
            <a:off x="6095880" y="1440000"/>
            <a:ext cx="4848480" cy="3871800"/>
          </a:xfrm>
          <a:prstGeom prst="leftArrow">
            <a:avLst>
              <a:gd name="adj1" fmla="val 50000"/>
              <a:gd name="adj2" fmla="val 50003"/>
            </a:avLst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1.Бұл сөз бәріне жақпауы мүмкін, жазылған соң, керегін алар.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2. Саналы ақын ойланып, дұрыс ой айтар 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  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Өзіңізді тексеріңіз: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0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108" name="Прямоугольник 11"/>
          <p:cNvSpPr/>
          <p:nvPr/>
        </p:nvSpPr>
        <p:spPr>
          <a:xfrm>
            <a:off x="560520" y="1353960"/>
            <a:ext cx="4744800" cy="1557000"/>
          </a:xfrm>
          <a:prstGeom prst="rect">
            <a:avLst/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Сонда а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қын белін буынып,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Алды-артына қаранар.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Дүние кірін жуынып,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Көрініп ойға, сөз салар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9" name="Прямоугольник 14"/>
          <p:cNvSpPr/>
          <p:nvPr/>
        </p:nvSpPr>
        <p:spPr>
          <a:xfrm>
            <a:off x="480960" y="3286080"/>
            <a:ext cx="4824360" cy="1557000"/>
          </a:xfrm>
          <a:prstGeom prst="rect">
            <a:avLst/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Ызалы жүрек, долы қол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Улы сия, ащы тіл,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 жазып кетсе, жайы- сол,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Жек көрсеңдер, өзің біл.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0" name="Стрелка влево 25"/>
          <p:cNvSpPr/>
          <p:nvPr/>
        </p:nvSpPr>
        <p:spPr>
          <a:xfrm>
            <a:off x="6058080" y="3149640"/>
            <a:ext cx="5354280" cy="2082600"/>
          </a:xfrm>
          <a:prstGeom prst="leftArrow">
            <a:avLst>
              <a:gd name="adj1" fmla="val 50000"/>
              <a:gd name="adj2" fmla="val 50003"/>
            </a:avLst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Бұл сөз бәріне жақпауы мүмкін, жазылған соң, керегін алар.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1" name="Стрелка влево 25"/>
          <p:cNvSpPr/>
          <p:nvPr/>
        </p:nvSpPr>
        <p:spPr>
          <a:xfrm>
            <a:off x="6269040" y="1309680"/>
            <a:ext cx="4848120" cy="1676520"/>
          </a:xfrm>
          <a:prstGeom prst="leftArrow">
            <a:avLst>
              <a:gd name="adj1" fmla="val 50000"/>
              <a:gd name="adj2" fmla="val 49990"/>
            </a:avLst>
          </a:prstGeom>
          <a:solidFill>
            <a:srgbClr val="ddd1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ahoma"/>
              </a:rPr>
              <a:t>Саналы ақын ойланып, дұрыс ой айтар 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13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</a:t>
            </a:r>
            <a:r>
              <a:rPr b="1" lang="ru-RU" sz="2800" strike="noStrike" u="none">
                <a:solidFill>
                  <a:srgbClr val="ffffff"/>
                </a:solidFill>
                <a:uFillTx/>
                <a:latin typeface="Times New Roman"/>
                <a:ea typeface="Tahoma"/>
              </a:rPr>
              <a:t>3-тапсырма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imes New Roman"/>
                <a:ea typeface="Tahoma"/>
              </a:rPr>
              <a:t>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Өлеңнің тақырыбы мен онда көтерілген мәселені анықтаңыз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1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1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118" name="Стрелка: влево 1"/>
          <p:cNvSpPr/>
          <p:nvPr/>
        </p:nvSpPr>
        <p:spPr>
          <a:xfrm>
            <a:off x="6269040" y="1592280"/>
            <a:ext cx="4089240" cy="1614600"/>
          </a:xfrm>
          <a:prstGeom prst="leftArrow">
            <a:avLst>
              <a:gd name="adj1" fmla="val 50000"/>
              <a:gd name="adj2" fmla="val 49997"/>
            </a:avLst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800" strike="noStrike" u="none">
                <a:solidFill>
                  <a:srgbClr val="ffffff"/>
                </a:solidFill>
                <a:uFillTx/>
                <a:latin typeface="Calibri"/>
              </a:rPr>
              <a:t>Та</a:t>
            </a:r>
            <a:r>
              <a:rPr b="0" lang="kk-KZ" sz="2800" strike="noStrike" u="none">
                <a:solidFill>
                  <a:srgbClr val="ffffff"/>
                </a:solidFill>
                <a:uFillTx/>
                <a:latin typeface="Calibri"/>
              </a:rPr>
              <a:t>қырыбы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9" name="Стрелка: влево 11"/>
          <p:cNvSpPr/>
          <p:nvPr/>
        </p:nvSpPr>
        <p:spPr>
          <a:xfrm>
            <a:off x="6334200" y="3811680"/>
            <a:ext cx="4089240" cy="1650960"/>
          </a:xfrm>
          <a:prstGeom prst="leftArrow">
            <a:avLst>
              <a:gd name="adj1" fmla="val 50000"/>
              <a:gd name="adj2" fmla="val 49996"/>
            </a:avLst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Calibri"/>
              </a:rPr>
              <a:t>Көтерілген мәселе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0" name="Овал 17"/>
          <p:cNvSpPr/>
          <p:nvPr/>
        </p:nvSpPr>
        <p:spPr>
          <a:xfrm>
            <a:off x="1214280" y="1857240"/>
            <a:ext cx="3270240" cy="1143000"/>
          </a:xfrm>
          <a:prstGeom prst="ellipse">
            <a:avLst/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4400" strike="noStrike" u="none">
                <a:solidFill>
                  <a:srgbClr val="ffffff"/>
                </a:solidFill>
                <a:uFillTx/>
                <a:latin typeface="Calibri"/>
              </a:rPr>
              <a:t>?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1" name="Овал 20"/>
          <p:cNvSpPr/>
          <p:nvPr/>
        </p:nvSpPr>
        <p:spPr>
          <a:xfrm>
            <a:off x="1390680" y="4065480"/>
            <a:ext cx="3270240" cy="1143000"/>
          </a:xfrm>
          <a:prstGeom prst="ellipse">
            <a:avLst/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4400" strike="noStrike" u="none">
                <a:solidFill>
                  <a:srgbClr val="ffffff"/>
                </a:solidFill>
                <a:uFillTx/>
                <a:latin typeface="Calibri"/>
              </a:rPr>
              <a:t>?</a:t>
            </a:r>
            <a:endParaRPr b="0" lang="ru-RU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23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Өзіңізді тексеріңіз: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2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2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128" name="Стрелка: влево 8"/>
          <p:cNvSpPr/>
          <p:nvPr/>
        </p:nvSpPr>
        <p:spPr>
          <a:xfrm>
            <a:off x="6103800" y="1573200"/>
            <a:ext cx="4089600" cy="1614600"/>
          </a:xfrm>
          <a:prstGeom prst="leftArrow">
            <a:avLst>
              <a:gd name="adj1" fmla="val 50000"/>
              <a:gd name="adj2" fmla="val 50001"/>
            </a:avLst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800" strike="noStrike" u="none">
                <a:solidFill>
                  <a:srgbClr val="ffffff"/>
                </a:solidFill>
                <a:uFillTx/>
                <a:latin typeface="Calibri"/>
              </a:rPr>
              <a:t>Та</a:t>
            </a:r>
            <a:r>
              <a:rPr b="0" lang="kk-KZ" sz="2800" strike="noStrike" u="none">
                <a:solidFill>
                  <a:srgbClr val="ffffff"/>
                </a:solidFill>
                <a:uFillTx/>
                <a:latin typeface="Calibri"/>
              </a:rPr>
              <a:t>қырыбы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9" name="Стрелка: влево 9"/>
          <p:cNvSpPr/>
          <p:nvPr/>
        </p:nvSpPr>
        <p:spPr>
          <a:xfrm>
            <a:off x="6413400" y="3933720"/>
            <a:ext cx="4089600" cy="1614600"/>
          </a:xfrm>
          <a:prstGeom prst="leftArrow">
            <a:avLst>
              <a:gd name="adj1" fmla="val 50000"/>
              <a:gd name="adj2" fmla="val 50001"/>
            </a:avLst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800" strike="noStrike" u="none">
                <a:solidFill>
                  <a:srgbClr val="ffffff"/>
                </a:solidFill>
                <a:uFillTx/>
                <a:latin typeface="Calibri"/>
              </a:rPr>
              <a:t>Көтерілген мәселе</a:t>
            </a:r>
            <a:r>
              <a:rPr b="0" lang="kk-KZ" sz="2800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0" name="Овал 12"/>
          <p:cNvSpPr/>
          <p:nvPr/>
        </p:nvSpPr>
        <p:spPr>
          <a:xfrm>
            <a:off x="1214280" y="1504800"/>
            <a:ext cx="4087800" cy="1495440"/>
          </a:xfrm>
          <a:prstGeom prst="ellipse">
            <a:avLst/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Сөз өнері,өлең, ән туралы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1" name="Овал 14"/>
          <p:cNvSpPr/>
          <p:nvPr/>
        </p:nvSpPr>
        <p:spPr>
          <a:xfrm>
            <a:off x="1214280" y="3807000"/>
            <a:ext cx="4280040" cy="1868400"/>
          </a:xfrm>
          <a:prstGeom prst="ellipse">
            <a:avLst/>
          </a:pr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2" name="TextBox 16"/>
          <p:cNvSpPr/>
          <p:nvPr/>
        </p:nvSpPr>
        <p:spPr>
          <a:xfrm>
            <a:off x="612720" y="4132440"/>
            <a:ext cx="51213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Ақынның өлеңге қойған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талабы арқылы поэзияны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бағалауға шақырады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34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Бүгін нені білдіңіз?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5" name="Прямоугольник 73"/>
          <p:cNvSpPr/>
          <p:nvPr/>
        </p:nvSpPr>
        <p:spPr>
          <a:xfrm>
            <a:off x="4349880" y="1343160"/>
            <a:ext cx="157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Жаө37Жажжжө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6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37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38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pic>
        <p:nvPicPr>
          <p:cNvPr id="139" name="Рисунок 9" descr="ÐÐ°ÑÑÐ¸Ð½ÐºÐ¸ Ð¿Ð¾ Ð·Ð°Ð¿ÑÐ¾ÑÑ ÑÐ¾ÑÐ³Ð¾Ð²Ð»Ñ"/>
          <p:cNvPicPr/>
          <p:nvPr/>
        </p:nvPicPr>
        <p:blipFill>
          <a:blip r:embed="rId2"/>
          <a:stretch/>
        </p:blipFill>
        <p:spPr>
          <a:xfrm>
            <a:off x="561960" y="1716120"/>
            <a:ext cx="2209680" cy="2773440"/>
          </a:xfrm>
          <a:prstGeom prst="rect">
            <a:avLst/>
          </a:prstGeom>
          <a:ln w="0">
            <a:noFill/>
          </a:ln>
        </p:spPr>
      </p:pic>
      <p:sp>
        <p:nvSpPr>
          <p:cNvPr id="140" name="TextBox 3"/>
          <p:cNvSpPr/>
          <p:nvPr/>
        </p:nvSpPr>
        <p:spPr>
          <a:xfrm>
            <a:off x="3603600" y="2028960"/>
            <a:ext cx="802656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-Абай Құнанбайұлының өмірі мен шығармалары туралы тағы бір ақпарат  білдіңіз;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өлеңнің тақырыбы мен ондағы мәселені анықтай алдыңыз;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42" name="object 2"/>
          <p:cNvSpPr/>
          <p:nvPr/>
        </p:nvSpPr>
        <p:spPr>
          <a:xfrm>
            <a:off x="1440" y="-22320"/>
            <a:ext cx="121906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Қосымша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3" name="Прямоугольник 73"/>
          <p:cNvSpPr/>
          <p:nvPr/>
        </p:nvSpPr>
        <p:spPr>
          <a:xfrm>
            <a:off x="4349880" y="1343160"/>
            <a:ext cx="157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Жаө37Жажжжө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4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45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46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147" name="TextBox 3"/>
          <p:cNvSpPr/>
          <p:nvPr/>
        </p:nvSpPr>
        <p:spPr>
          <a:xfrm>
            <a:off x="4349880" y="2028960"/>
            <a:ext cx="5653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Өлеңнің орыс тіліндегі аудармасын оқып, салыстырып көріңіз.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48" name="Рисунок 2" descr="Изображение выглядит как текст&#10;&#10;Автоматически созданное описание"/>
          <p:cNvPicPr/>
          <p:nvPr/>
        </p:nvPicPr>
        <p:blipFill>
          <a:blip r:embed="rId2"/>
          <a:stretch/>
        </p:blipFill>
        <p:spPr>
          <a:xfrm>
            <a:off x="652320" y="1427040"/>
            <a:ext cx="2951280" cy="3971880"/>
          </a:xfrm>
          <a:prstGeom prst="rect">
            <a:avLst/>
          </a:prstGeom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5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5b9bd5"/>
            </a:solidFill>
            <a:miter/>
          </a:ln>
        </p:spPr>
      </p:cxnSp>
      <p:sp>
        <p:nvSpPr>
          <p:cNvPr id="16" name="TextBox 25"/>
          <p:cNvSpPr/>
          <p:nvPr/>
        </p:nvSpPr>
        <p:spPr>
          <a:xfrm>
            <a:off x="1228680" y="40114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TextBox 9"/>
          <p:cNvSpPr/>
          <p:nvPr/>
        </p:nvSpPr>
        <p:spPr>
          <a:xfrm>
            <a:off x="8182080" y="196920"/>
            <a:ext cx="3568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ТІЛІ МЕН ӘДЕБИЕТІ (Т2)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9-СЫНЫП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TextBox 1"/>
          <p:cNvSpPr/>
          <p:nvPr/>
        </p:nvSpPr>
        <p:spPr>
          <a:xfrm>
            <a:off x="1245240" y="320760"/>
            <a:ext cx="268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Бөлім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TextBox 1"/>
          <p:cNvSpPr/>
          <p:nvPr/>
        </p:nvSpPr>
        <p:spPr>
          <a:xfrm>
            <a:off x="757080" y="1641600"/>
            <a:ext cx="111841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Жаһандану: демография. Абай Құнанбайұлы «Адамның кейбір кездері»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TextBox 2"/>
          <p:cNvSpPr/>
          <p:nvPr/>
        </p:nvSpPr>
        <p:spPr>
          <a:xfrm>
            <a:off x="1228680" y="4846680"/>
            <a:ext cx="9380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Абай Құнанбайұлы «Адамның кейбір кездері»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5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26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Оқу мақсаттары: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TextBox 1"/>
          <p:cNvSpPr/>
          <p:nvPr/>
        </p:nvSpPr>
        <p:spPr>
          <a:xfrm>
            <a:off x="1320840" y="3770280"/>
            <a:ext cx="289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мақсаттары: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TextBox 1"/>
          <p:cNvSpPr/>
          <p:nvPr/>
        </p:nvSpPr>
        <p:spPr>
          <a:xfrm>
            <a:off x="985680" y="1508040"/>
            <a:ext cx="9801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9.3.3.1 прозалық және поэзиялық шығармалардағы автордың ойы мен көтерілген мәселені анықтап, оқырманға әсерін бағалау;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TextBox 1"/>
          <p:cNvSpPr/>
          <p:nvPr/>
        </p:nvSpPr>
        <p:spPr>
          <a:xfrm>
            <a:off x="985680" y="4419720"/>
            <a:ext cx="10144440" cy="98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-ұлы ақынның өмірі мен шығармашылығы туралы кеңірек білу;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өлеңде көтерілген мәселені анықтау;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36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9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Бағалау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критерийлері: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8" name="TextBox 1"/>
          <p:cNvSpPr/>
          <p:nvPr/>
        </p:nvSpPr>
        <p:spPr>
          <a:xfrm>
            <a:off x="1282680" y="1992240"/>
            <a:ext cx="974412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мәтіндер  мазмұны арқылы ұлы ақын Абай мен оның шығармашылығы  туралы ақпарат алады;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-өлеңнің тақырыбы мен көтерілген мәселені анықтайды;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0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Жаңа сөздер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2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graphicFrame>
        <p:nvGraphicFramePr>
          <p:cNvPr id="45" name=""/>
          <p:cNvGraphicFramePr/>
          <p:nvPr/>
        </p:nvGraphicFramePr>
        <p:xfrm>
          <a:off x="1100160" y="1825560"/>
          <a:ext cx="10125000" cy="3713400"/>
        </p:xfrm>
        <a:graphic>
          <a:graphicData uri="http://schemas.openxmlformats.org/drawingml/2006/table">
            <a:tbl>
              <a:tblPr/>
              <a:tblGrid>
                <a:gridCol w="3790800"/>
                <a:gridCol w="6334200"/>
              </a:tblGrid>
              <a:tr h="10332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кейбір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әлдебір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89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кездері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кезі,уақыты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9457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мұң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реніш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9457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кектеніп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ahoma"/>
                          <a:ea typeface="Tahoma"/>
                        </a:rPr>
                        <a:t>ашуланып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000" strike="noStrike" u="none">
                <a:solidFill>
                  <a:srgbClr val="593593"/>
                </a:solidFill>
                <a:uFillTx/>
                <a:latin typeface="Tahoma"/>
                <a:ea typeface="Tahoma"/>
              </a:rPr>
              <a:t>  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Сұрақтарға жауап беріңіз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51" name="TextBox 9"/>
          <p:cNvSpPr/>
          <p:nvPr/>
        </p:nvSpPr>
        <p:spPr>
          <a:xfrm>
            <a:off x="3295800" y="1446120"/>
            <a:ext cx="4410000" cy="88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600" strike="noStrike" u="none">
                <a:solidFill>
                  <a:srgbClr val="ffffff"/>
                </a:solidFill>
                <a:uFillTx/>
                <a:latin typeface="Calibri"/>
              </a:rPr>
              <a:t>«11Жаһандану» дегенді қалай түсінесің?</a:t>
            </a:r>
            <a:endParaRPr b="0" lang="ru-RU" sz="2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2" name="Picture 2" descr="Абай Құнанбайұлы — Уикипедия"/>
          <p:cNvPicPr/>
          <p:nvPr/>
        </p:nvPicPr>
        <p:blipFill>
          <a:blip r:embed="rId1"/>
          <a:stretch/>
        </p:blipFill>
        <p:spPr>
          <a:xfrm>
            <a:off x="420840" y="1285920"/>
            <a:ext cx="2271600" cy="2779560"/>
          </a:xfrm>
          <a:prstGeom prst="rect">
            <a:avLst/>
          </a:prstGeom>
          <a:ln w="0">
            <a:noFill/>
          </a:ln>
        </p:spPr>
      </p:pic>
      <p:sp>
        <p:nvSpPr>
          <p:cNvPr id="53" name="TextBox 9"/>
          <p:cNvSpPr/>
          <p:nvPr/>
        </p:nvSpPr>
        <p:spPr>
          <a:xfrm>
            <a:off x="3602160" y="1616040"/>
            <a:ext cx="707076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Абай қай жылдары  өмір сүрген?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Ақынның қандай шығармаларын білесіз?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Абай қай жерлерде оқыған?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Абай қандай ақындардың шығармаларын аударған?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Ақынды Абай деп атаған кім?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5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2000" strike="noStrike" u="none">
                <a:solidFill>
                  <a:srgbClr val="593593"/>
                </a:solidFill>
                <a:uFillTx/>
                <a:latin typeface="Tahoma"/>
                <a:ea typeface="Tahoma"/>
              </a:rPr>
              <a:t>  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Жауабы: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pic>
        <p:nvPicPr>
          <p:cNvPr id="60" name="Picture 2" descr="Абай – жаңа қазақ әдебиетінің негізін қалаушы – Библиотека аль-Фараби |  Казахский национальный университет имени аль-Фараби"/>
          <p:cNvPicPr/>
          <p:nvPr/>
        </p:nvPicPr>
        <p:blipFill>
          <a:blip r:embed="rId2"/>
          <a:stretch/>
        </p:blipFill>
        <p:spPr>
          <a:xfrm>
            <a:off x="487440" y="1219320"/>
            <a:ext cx="1585800" cy="276228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4" descr="Абай Құнанбаев шығармаларын әзірбайжан халқы өз тілінде оқитын болды —  &quot;Айғақ&quot; ақпараттық порталы"/>
          <p:cNvPicPr/>
          <p:nvPr/>
        </p:nvPicPr>
        <p:blipFill>
          <a:blip r:embed="rId3"/>
          <a:stretch/>
        </p:blipFill>
        <p:spPr>
          <a:xfrm>
            <a:off x="9202680" y="3508200"/>
            <a:ext cx="2071800" cy="2856240"/>
          </a:xfrm>
          <a:prstGeom prst="rect">
            <a:avLst/>
          </a:prstGeom>
          <a:ln w="0">
            <a:noFill/>
          </a:ln>
        </p:spPr>
      </p:pic>
      <p:sp>
        <p:nvSpPr>
          <p:cNvPr id="62" name="TextBox 1"/>
          <p:cNvSpPr/>
          <p:nvPr/>
        </p:nvSpPr>
        <p:spPr>
          <a:xfrm>
            <a:off x="2286000" y="1474920"/>
            <a:ext cx="890748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Абай Құнанбайұлы 1845-1904 жылдар аралығында өмір сүрген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«Қыс»,«Ғылым таппай мақтанба»,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«Көзімнің қарасы», «Адамның кейбір кездері»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«Ахмет – Риза» медресесінде, «Приходская школада» оқыған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А.Пушкин, Ю.Лермонтов, И.Крылов сияқты орыс ақындарының, шығыс ақындарының шығармаларын аударған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Абайды әжесі Зере еркелетіп, «Абай» деп атап кеткен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68" name="TextBox 1"/>
          <p:cNvSpPr/>
          <p:nvPr/>
        </p:nvSpPr>
        <p:spPr>
          <a:xfrm>
            <a:off x="652320" y="1411200"/>
            <a:ext cx="11077560" cy="7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Абай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Қ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ұнанбайұлының  « Адамның кейбір кездері » өлеңі 1886 жылы жазылған.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9" name="Прямоугольник: скругленные углы 1"/>
          <p:cNvSpPr/>
          <p:nvPr/>
        </p:nvSpPr>
        <p:spPr>
          <a:xfrm>
            <a:off x="923760" y="2638440"/>
            <a:ext cx="2426040" cy="3116160"/>
          </a:xfrm>
          <a:custGeom>
            <a:avLst/>
            <a:gdLst>
              <a:gd name="textAreaLeft" fmla="*/ 118440 w 2426040"/>
              <a:gd name="textAreaRight" fmla="*/ 2307600 w 2426040"/>
              <a:gd name="textAreaTop" fmla="*/ 118440 h 3116160"/>
              <a:gd name="textAreaBottom" fmla="*/ 2997720 h 3116160"/>
            </a:gdLst>
            <a:ahLst/>
            <a:rect l="textAreaLeft" t="textAreaTop" r="textAreaRight" b="textAreaBottom"/>
            <a:pathLst>
              <a:path w="21600" h="27744">
                <a:moveTo>
                  <a:pt x="3600" y="0"/>
                </a:moveTo>
                <a:arcTo wR="3600" hR="3600" stAng="16200000" swAng="-5400000"/>
                <a:lnTo>
                  <a:pt x="0" y="24144"/>
                </a:lnTo>
                <a:arcTo wR="3600" hR="3600" stAng="10800000" swAng="-5400000"/>
                <a:lnTo>
                  <a:pt x="18000" y="2774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rm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Алғаш рет 1909 жылы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Санкт-Петербургте жарық көрген «Ибрагим Құнанбайұғлының өлеңі» деген жинақта жарияланды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0" name="Прямоугольник: скругленные углы 19"/>
          <p:cNvSpPr/>
          <p:nvPr/>
        </p:nvSpPr>
        <p:spPr>
          <a:xfrm>
            <a:off x="4675320" y="2614680"/>
            <a:ext cx="2425680" cy="3116160"/>
          </a:xfrm>
          <a:custGeom>
            <a:avLst/>
            <a:gdLst>
              <a:gd name="textAreaLeft" fmla="*/ 118080 w 2425680"/>
              <a:gd name="textAreaRight" fmla="*/ 2307600 w 2425680"/>
              <a:gd name="textAreaTop" fmla="*/ 118080 h 3116160"/>
              <a:gd name="textAreaBottom" fmla="*/ 2998080 h 3116160"/>
            </a:gdLst>
            <a:ahLst/>
            <a:rect l="textAreaLeft" t="textAreaTop" r="textAreaRight" b="textAreaBottom"/>
            <a:pathLst>
              <a:path w="21600" h="27748">
                <a:moveTo>
                  <a:pt x="3600" y="0"/>
                </a:moveTo>
                <a:arcTo wR="3600" hR="3600" stAng="16200000" swAng="-5400000"/>
                <a:lnTo>
                  <a:pt x="0" y="24148"/>
                </a:lnTo>
                <a:arcTo wR="3600" hR="3600" stAng="10800000" swAng="-5400000"/>
                <a:lnTo>
                  <a:pt x="18000" y="2774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rm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Араб, башқұрт, қарақалпақ, қырғыз, орыс, өзбек, татар, тәжік, түрікмен тілдеріне аударылған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1" name="Прямоугольник: скругленные углы 20"/>
          <p:cNvSpPr/>
          <p:nvPr/>
        </p:nvSpPr>
        <p:spPr>
          <a:xfrm>
            <a:off x="8624880" y="2579760"/>
            <a:ext cx="2427120" cy="3116160"/>
          </a:xfrm>
          <a:custGeom>
            <a:avLst/>
            <a:gdLst>
              <a:gd name="textAreaLeft" fmla="*/ 118440 w 2427120"/>
              <a:gd name="textAreaRight" fmla="*/ 2308680 w 2427120"/>
              <a:gd name="textAreaTop" fmla="*/ 118440 h 3116160"/>
              <a:gd name="textAreaBottom" fmla="*/ 2997720 h 3116160"/>
            </a:gdLst>
            <a:ahLst/>
            <a:rect l="textAreaLeft" t="textAreaTop" r="textAreaRight" b="textAreaBottom"/>
            <a:pathLst>
              <a:path w="21600" h="27731">
                <a:moveTo>
                  <a:pt x="3600" y="0"/>
                </a:moveTo>
                <a:arcTo wR="3600" hR="3600" stAng="16200000" swAng="-5400000"/>
                <a:lnTo>
                  <a:pt x="0" y="24131"/>
                </a:lnTo>
                <a:arcTo wR="3600" hR="3600" stAng="10800000" swAng="-5400000"/>
                <a:lnTo>
                  <a:pt x="18000" y="277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472c4"/>
          </a:solidFill>
          <a:ln w="12600">
            <a:solidFill>
              <a:srgbClr val="2f528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1800" strike="noStrike" u="none">
                <a:solidFill>
                  <a:srgbClr val="202122"/>
                </a:solidFill>
                <a:uFillTx/>
                <a:latin typeface="Arial"/>
              </a:rPr>
              <a:t>М.Ю. Лермонтовтың «Журналист, читатель и писатель» атты шығармасымен, сондағы жазушының сөзімен сарындас келеді. 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Calibri"/>
              </a:rPr>
              <a:t>                                      </a:t>
            </a:r>
            <a:r>
              <a:rPr b="1" lang="kk-KZ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Тыңдалым мәтіні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3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4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5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6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5b9bd5"/>
            </a:solidFill>
            <a:miter/>
          </a:ln>
        </p:spPr>
      </p:cxnSp>
      <p:sp>
        <p:nvSpPr>
          <p:cNvPr id="77" name="TextBox 1"/>
          <p:cNvSpPr/>
          <p:nvPr/>
        </p:nvSpPr>
        <p:spPr>
          <a:xfrm>
            <a:off x="1247760" y="1633680"/>
            <a:ext cx="584532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Адамның кейбір кездері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Көңілде алаң басылса;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Тәңірінің берген өнері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Көк бұлттан ашылса.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Сылдырлап өңкей келісім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Тас бұлақтың суындай,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Кірлеген жүрек өз ішін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Тұра алмас әсте жуынбай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Сонда ақын белін буынып,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Алды –артына қаранар.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Дүние кірін жуынып,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Көрініп ойға, сөз салар.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Ызалы жүрек, долы қол,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Улы сия, ащы тіл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Не жазып кетсе, жайы -  сол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</a:rPr>
              <a:t>Жек көрсеңдер, өзің біл.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8" name="Picture 4" descr="Первая книга Абая"/>
          <p:cNvPicPr/>
          <p:nvPr/>
        </p:nvPicPr>
        <p:blipFill>
          <a:blip r:embed="rId1"/>
          <a:stretch/>
        </p:blipFill>
        <p:spPr>
          <a:xfrm rot="457200">
            <a:off x="6968880" y="1863360"/>
            <a:ext cx="4173480" cy="3089160"/>
          </a:xfrm>
          <a:prstGeom prst="rect">
            <a:avLst/>
          </a:prstGeom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Kanaf1a Miras</cp:lastModifiedBy>
  <cp:lastPrinted>2020-03-24T14:36:16Z</cp:lastPrinted>
  <dcterms:modified xsi:type="dcterms:W3CDTF">2021-03-29T22:59:50Z</dcterms:modified>
  <cp:revision>498</cp:revision>
  <dc:subject/>
  <dc:title>Презентация PowerPoint</dc:title>
</cp:coreProperties>
</file>