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jpeg" ContentType="image/jpeg"/>
  <Override PartName="/ppt/media/image5.png" ContentType="image/png"/>
  <Override PartName="/ppt/media/image2.png" ContentType="image/png"/>
  <Override PartName="/ppt/media/image3.png" ContentType="image/png"/>
  <Override PartName="/ppt/media/image4.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3588" cy="6858000"/>
  <p:notesSz cx="6858000" cy="99472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298AB4A-A459-4EFA-BEC2-AC85710CAEB5}"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AB9A257-A506-4145-936E-8392F47BD7BC}"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Picture 2" descr="C:\Users\Admin\Desktop\1111.jpg"/>
          <p:cNvPicPr/>
          <p:nvPr/>
        </p:nvPicPr>
        <p:blipFill>
          <a:blip r:embed="rId1"/>
          <a:stretch/>
        </p:blipFill>
        <p:spPr>
          <a:xfrm>
            <a:off x="0" y="0"/>
            <a:ext cx="12192120" cy="6858000"/>
          </a:xfrm>
          <a:prstGeom prst="rect">
            <a:avLst/>
          </a:prstGeom>
          <a:ln w="0">
            <a:noFill/>
          </a:ln>
        </p:spPr>
      </p:pic>
      <p:sp>
        <p:nvSpPr>
          <p:cNvPr id="6" name="TextBox 1"/>
          <p:cNvSpPr/>
          <p:nvPr/>
        </p:nvSpPr>
        <p:spPr>
          <a:xfrm>
            <a:off x="1646280" y="1646280"/>
            <a:ext cx="9377280" cy="1557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Calibri"/>
              </a:rPr>
              <a:t>9- бөлім:  </a:t>
            </a:r>
            <a:r>
              <a:rPr b="1" lang="kk-KZ" sz="3200" strike="noStrike" u="none">
                <a:solidFill>
                  <a:srgbClr val="2919f7"/>
                </a:solidFill>
                <a:uFillTx/>
                <a:latin typeface="Times New Roman"/>
                <a:ea typeface="Calibri"/>
              </a:rPr>
              <a:t>Табиғи ресурстарды тиімді пайдалану.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2919f7"/>
                </a:solidFill>
                <a:uFillTx/>
                <a:latin typeface="Times New Roman"/>
                <a:ea typeface="Calibri"/>
              </a:rPr>
              <a:t>                  </a:t>
            </a:r>
            <a:r>
              <a:rPr b="1" lang="kk-KZ" sz="3200" strike="noStrike" u="none">
                <a:solidFill>
                  <a:srgbClr val="2919f7"/>
                </a:solidFill>
                <a:uFillTx/>
                <a:latin typeface="Times New Roman"/>
                <a:ea typeface="Calibri"/>
              </a:rPr>
              <a:t>Пунктуация</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sp>
        <p:nvSpPr>
          <p:cNvPr id="7" name="TextBox 9"/>
          <p:cNvSpPr/>
          <p:nvPr/>
        </p:nvSpPr>
        <p:spPr>
          <a:xfrm>
            <a:off x="9231120" y="196920"/>
            <a:ext cx="147024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0000"/>
                </a:solidFill>
                <a:uFillTx/>
                <a:latin typeface="Times New Roman"/>
                <a:ea typeface="Times New Roman"/>
              </a:rPr>
              <a:t>ҚАЗАҚ  ТІЛІ </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0000"/>
                </a:solidFill>
                <a:uFillTx/>
                <a:latin typeface="Times New Roman"/>
                <a:ea typeface="Times New Roman"/>
              </a:rPr>
              <a:t>9 - СЫНЫП</a:t>
            </a:r>
            <a:endParaRPr b="0" lang="ru-RU" sz="1600" strike="noStrike" u="none">
              <a:solidFill>
                <a:srgbClr val="000000"/>
              </a:solidFill>
              <a:uFillTx/>
              <a:latin typeface="Calibri"/>
            </a:endParaRPr>
          </a:p>
        </p:txBody>
      </p:sp>
      <p:sp>
        <p:nvSpPr>
          <p:cNvPr id="8" name="TextBox 25"/>
          <p:cNvSpPr/>
          <p:nvPr/>
        </p:nvSpPr>
        <p:spPr>
          <a:xfrm>
            <a:off x="1228680" y="3691080"/>
            <a:ext cx="10058400" cy="1557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ff0000"/>
                </a:solidFill>
                <a:uFillTx/>
                <a:latin typeface="Times New Roman"/>
                <a:ea typeface="Times New Roman"/>
              </a:rPr>
              <a:t>   </a:t>
            </a:r>
            <a:r>
              <a:rPr b="1" lang="ru-RU" sz="3200" strike="noStrike" u="none">
                <a:solidFill>
                  <a:srgbClr val="ff0000"/>
                </a:solidFill>
                <a:uFillTx/>
                <a:latin typeface="Times New Roman"/>
                <a:ea typeface="Times New Roman"/>
              </a:rPr>
              <a:t>Сабақтың тақырыбы:</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             </a:t>
            </a:r>
            <a:r>
              <a:rPr b="1" lang="kk-KZ" sz="3200" strike="noStrike" u="none">
                <a:solidFill>
                  <a:srgbClr val="2919f7"/>
                </a:solidFill>
                <a:uFillTx/>
                <a:latin typeface="Times New Roman"/>
                <a:ea typeface="Times New Roman"/>
              </a:rPr>
              <a:t>Қазақстанның қазба байлықтары</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cxnSp>
        <p:nvCxnSpPr>
          <p:cNvPr id="9" name="Google Shape;78;p1"/>
          <p:cNvCxnSpPr/>
          <p:nvPr/>
        </p:nvCxnSpPr>
        <p:spPr>
          <a:xfrm>
            <a:off x="1376280" y="3143160"/>
            <a:ext cx="10694160" cy="37440"/>
          </a:xfrm>
          <a:prstGeom prst="straightConnector1">
            <a:avLst/>
          </a:prstGeom>
          <a:ln w="57240">
            <a:solidFill>
              <a:srgbClr val="d21de5"/>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Прямоугольник 6"/>
          <p:cNvSpPr/>
          <p:nvPr/>
        </p:nvSpPr>
        <p:spPr>
          <a:xfrm>
            <a:off x="258840" y="144360"/>
            <a:ext cx="11545920" cy="1221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919f7"/>
                </a:solidFill>
                <a:uFillTx/>
                <a:latin typeface="Times New Roman"/>
                <a:ea typeface="Times New Roman"/>
              </a:rPr>
              <a:t>2 - тапсырма.  </a:t>
            </a:r>
            <a:r>
              <a:rPr b="1" lang="ru-RU" sz="1800" strike="noStrike" u="none">
                <a:solidFill>
                  <a:srgbClr val="ff0000"/>
                </a:solidFill>
                <a:uFillTx/>
                <a:latin typeface="Times New Roman"/>
                <a:ea typeface="Times New Roman"/>
              </a:rPr>
              <a:t>Берілген сөйлемдердегі қажетті тыныс белгісін қойыңыз.</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Дескриптор</a:t>
            </a:r>
            <a:r>
              <a:rPr b="1" lang="ru-RU" sz="1800" strike="noStrike" u="none">
                <a:solidFill>
                  <a:srgbClr val="ff0000"/>
                </a:solidFill>
                <a:uFillTx/>
                <a:latin typeface="Times New Roman"/>
                <a:ea typeface="Times New Roman"/>
              </a:rPr>
              <a:t>	</a:t>
            </a:r>
            <a:r>
              <a:rPr b="1" i="1" lang="ru-RU" sz="1800" strike="noStrike" u="none">
                <a:solidFill>
                  <a:srgbClr val="ff0000"/>
                </a:solidFill>
                <a:uFillTx/>
                <a:latin typeface="Times New Roman"/>
                <a:ea typeface="Times New Roman"/>
              </a:rPr>
              <a:t>Білім алушы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919f7"/>
                </a:solidFill>
                <a:uFillTx/>
                <a:latin typeface="Times New Roman"/>
                <a:ea typeface="Times New Roman"/>
              </a:rPr>
              <a:t>-</a:t>
            </a:r>
            <a:r>
              <a:rPr b="1" lang="ru-RU" sz="1800" strike="noStrike" u="none">
                <a:solidFill>
                  <a:srgbClr val="2919f7"/>
                </a:solidFill>
                <a:uFillTx/>
                <a:latin typeface="Times New Roman"/>
                <a:ea typeface="Times New Roman"/>
              </a:rPr>
              <a:t>	</a:t>
            </a:r>
            <a:r>
              <a:rPr b="1" lang="ru-RU" sz="1800" strike="noStrike" u="none">
                <a:solidFill>
                  <a:srgbClr val="2919f7"/>
                </a:solidFill>
                <a:uFillTx/>
                <a:latin typeface="Times New Roman"/>
                <a:ea typeface="Times New Roman"/>
              </a:rPr>
              <a:t>құрмалас сөйлемнің тыныс белгілерін ережеге сай қолданады.</a:t>
            </a:r>
            <a:endParaRPr b="0" lang="ru-RU" sz="1800" strike="noStrike" u="none">
              <a:solidFill>
                <a:srgbClr val="000000"/>
              </a:solidFill>
              <a:uFillTx/>
              <a:latin typeface="Calibri"/>
            </a:endParaRPr>
          </a:p>
        </p:txBody>
      </p:sp>
      <p:graphicFrame>
        <p:nvGraphicFramePr>
          <p:cNvPr id="32" name=""/>
          <p:cNvGraphicFramePr/>
          <p:nvPr/>
        </p:nvGraphicFramePr>
        <p:xfrm>
          <a:off x="268200" y="1392120"/>
          <a:ext cx="11655360" cy="5211720"/>
        </p:xfrm>
        <a:graphic>
          <a:graphicData uri="http://schemas.openxmlformats.org/drawingml/2006/table">
            <a:tbl>
              <a:tblPr/>
              <a:tblGrid>
                <a:gridCol w="290520"/>
                <a:gridCol w="7112160"/>
                <a:gridCol w="2155680"/>
                <a:gridCol w="2097000"/>
              </a:tblGrid>
              <a:tr h="91476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Тыныс белгісі қойылмаған сөйлем</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Тыныс белгісі дұрыс қойылған сөйлем</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Құрмалас сөйлемнің тыныс белгілері</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18908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1</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Қоғамның дамуы ондағы табиғат ресурстарының қорына байланысты сондықтан адамзат болашақта күйзеліске ұшырамас үшін табиғат пен толық үйлесімде болып оның байлығын үнемді және қалдықсыз пайдалануы тиіс.</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044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2</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Табиғат ресурстарын пайдаланып оны қайта жаңғырту арқылы адамдар белгілі мөлшерде табиғатқа өзгеріс енгізіп зиян келтіреді. </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1476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3</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Ірі өнеркәсіптерде табиғи ресурстарды сақтап экологиялық жағынан тиімді технологияларды қолдануды қоғамның экологиялық мәдениетін көтеруді көздейді.</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1476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4</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Адамның бірқалыпты өмір сүруіне таза ауа, ауыз су қажет болса шаруашылықта пайдаланатын су мен табиғат кешендерін қорғаудың да маңызы зор.</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044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5</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Табиғи ресурстарды тиімді пайдаланып  қоршаған ортаны қорғай аламыз.</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34" name=""/>
          <p:cNvGraphicFramePr/>
          <p:nvPr/>
        </p:nvGraphicFramePr>
        <p:xfrm>
          <a:off x="268200" y="1011240"/>
          <a:ext cx="11655360" cy="4114800"/>
        </p:xfrm>
        <a:graphic>
          <a:graphicData uri="http://schemas.openxmlformats.org/drawingml/2006/table">
            <a:tbl>
              <a:tblPr/>
              <a:tblGrid>
                <a:gridCol w="290520"/>
                <a:gridCol w="3890880"/>
                <a:gridCol w="4559400"/>
                <a:gridCol w="2914560"/>
              </a:tblGrid>
              <a:tr h="64044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Тыныс белгісі қойылмаған сөйлем</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Тыныс белгісі дұрыс қойылған сөйлем</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Құрмалас сөйлемнің тыныс белгілері</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201204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1</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Қоғамның дамуы ондағы табиғат ресурстарының қорына байланысты сондықтан адамзат болашақта күйзеліске ұшырамас үшін табиғат пен толық үйлесімде болып оның байлығын үнемді және қалдықсыз пайдалануы тиіс.</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Қоғамның дамуы ондағы табиғат ресурстарының қорына байланысты </a:t>
                      </a:r>
                      <a:r>
                        <a:rPr b="1" lang="ru-RU" sz="1800" strike="noStrike" u="none">
                          <a:solidFill>
                            <a:srgbClr val="ff0000"/>
                          </a:solidFill>
                          <a:uFillTx/>
                          <a:latin typeface="Times New Roman"/>
                          <a:ea typeface="Times New Roman"/>
                        </a:rPr>
                        <a:t>, </a:t>
                      </a:r>
                      <a:r>
                        <a:rPr b="1" lang="ru-RU" sz="1800" strike="noStrike" u="none">
                          <a:solidFill>
                            <a:srgbClr val="1507c5"/>
                          </a:solidFill>
                          <a:uFillTx/>
                          <a:latin typeface="Times New Roman"/>
                          <a:ea typeface="Times New Roman"/>
                        </a:rPr>
                        <a:t> сондықтан адамзат болашақта күйзеліске ұшырамас үшін табиғат пен толық үйлесімде болып </a:t>
                      </a:r>
                      <a:r>
                        <a:rPr b="1" lang="ru-RU" sz="1800" strike="noStrike" u="none">
                          <a:solidFill>
                            <a:srgbClr val="ff0000"/>
                          </a:solidFill>
                          <a:uFillTx/>
                          <a:latin typeface="Times New Roman"/>
                          <a:ea typeface="Times New Roman"/>
                        </a:rPr>
                        <a:t>, </a:t>
                      </a:r>
                      <a:r>
                        <a:rPr b="1" lang="ru-RU" sz="1800" strike="noStrike" u="none">
                          <a:solidFill>
                            <a:srgbClr val="1507c5"/>
                          </a:solidFill>
                          <a:uFillTx/>
                          <a:latin typeface="Times New Roman"/>
                          <a:ea typeface="Times New Roman"/>
                        </a:rPr>
                        <a:t>оның байлығын үнемді және қалдықсыз пайдалануы тиіс.</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Жалғаулықсыз себеп мәнді сөйлем салдар мәндіден бұрын тұрса, арасына үтір қойылады.</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46340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2</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Табиғат ресурстарын пайдаланып оны қайта жаңғырту арқылы адамдар белгілі мөлшерде табиғатқа өзгеріс енгізіп зиян келтіреді. </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Табиғат ресурстарын пайдаланып </a:t>
                      </a:r>
                      <a:r>
                        <a:rPr b="1" lang="ru-RU" sz="1800" strike="noStrike" u="none">
                          <a:solidFill>
                            <a:srgbClr val="ff0000"/>
                          </a:solidFill>
                          <a:uFillTx/>
                          <a:latin typeface="Times New Roman"/>
                          <a:ea typeface="Times New Roman"/>
                        </a:rPr>
                        <a:t>, </a:t>
                      </a:r>
                      <a:r>
                        <a:rPr b="1" lang="ru-RU" sz="1800" strike="noStrike" u="none">
                          <a:solidFill>
                            <a:srgbClr val="1507c5"/>
                          </a:solidFill>
                          <a:uFillTx/>
                          <a:latin typeface="Times New Roman"/>
                          <a:ea typeface="Times New Roman"/>
                        </a:rPr>
                        <a:t>оны қайта жаңғырту арқылы адамдар белгілі мөлшерде табиғатқа өзгеріс енгізіп зиян келтіреді. </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Сабақтас құрмалас сөйлемнің құрамындағы жай сөйлемдер үтір арқылы ажыратылады.</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35" name="Прямоугольник 28"/>
          <p:cNvSpPr/>
          <p:nvPr/>
        </p:nvSpPr>
        <p:spPr>
          <a:xfrm>
            <a:off x="4443120" y="38160"/>
            <a:ext cx="243756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0000"/>
                </a:solidFill>
                <a:uFillTx/>
                <a:latin typeface="Times New Roman"/>
                <a:ea typeface="Times New Roman"/>
              </a:rPr>
              <a:t>Өзіңді тексер!</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37" name=""/>
          <p:cNvGraphicFramePr/>
          <p:nvPr/>
        </p:nvGraphicFramePr>
        <p:xfrm>
          <a:off x="268200" y="1173240"/>
          <a:ext cx="11655360" cy="5303880"/>
        </p:xfrm>
        <a:graphic>
          <a:graphicData uri="http://schemas.openxmlformats.org/drawingml/2006/table">
            <a:tbl>
              <a:tblPr/>
              <a:tblGrid>
                <a:gridCol w="290520"/>
                <a:gridCol w="3890880"/>
                <a:gridCol w="4561200"/>
                <a:gridCol w="2912760"/>
              </a:tblGrid>
              <a:tr h="64044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Тыныс белгісі қойылмаған сөйлем</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Тыныс белгісі дұрыс қойылмаған сөйлем</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Құрмалас сөйлемнің тыныс белгілері</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46340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3</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Ірі өнеркәсіптерде табиғи ресурстарды сақтап экологиялық жағынан тиімді технологияларды қолдануды қоғамның экологиялық мәдениетін көтеруді көздейді.</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Ірі өнеркәсіптерде табиғи ресурстарды сақтап </a:t>
                      </a:r>
                      <a:r>
                        <a:rPr b="1" lang="ru-RU" sz="1800" strike="noStrike" u="none">
                          <a:solidFill>
                            <a:srgbClr val="ff0000"/>
                          </a:solidFill>
                          <a:uFillTx/>
                          <a:latin typeface="Times New Roman"/>
                          <a:ea typeface="Times New Roman"/>
                        </a:rPr>
                        <a:t>, </a:t>
                      </a:r>
                      <a:r>
                        <a:rPr b="1" lang="ru-RU" sz="1800" strike="noStrike" u="none">
                          <a:solidFill>
                            <a:srgbClr val="1507c5"/>
                          </a:solidFill>
                          <a:uFillTx/>
                          <a:latin typeface="Times New Roman"/>
                          <a:ea typeface="Times New Roman"/>
                        </a:rPr>
                        <a:t>экологиялық жағынан тиімді технологияларды қолдану қоғамның экологиялық мәдениетін көтеруді көздейді.</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Сабақтас құрмалас сөйлемнің құрамындағы жай сөйлемдер үтір арқылы ажыратылады.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73772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4</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Адамның бірқалыпты өмір сүруіне таза ауа ауыз су қажет болса шаруашылықта пайдаланатын су мен табиғат кешендерін қорғаудың да маңызы зор.</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Адамның бірқалыпты өмір сүруіне таза ауа, ауыз су қажет болса </a:t>
                      </a:r>
                      <a:r>
                        <a:rPr b="1" lang="ru-RU" sz="1800" strike="noStrike" u="none">
                          <a:solidFill>
                            <a:srgbClr val="ff0000"/>
                          </a:solidFill>
                          <a:uFillTx/>
                          <a:latin typeface="Times New Roman"/>
                          <a:ea typeface="Times New Roman"/>
                        </a:rPr>
                        <a:t>,</a:t>
                      </a:r>
                      <a:r>
                        <a:rPr b="1" lang="ru-RU" sz="1800" strike="noStrike" u="none">
                          <a:solidFill>
                            <a:srgbClr val="1507c5"/>
                          </a:solidFill>
                          <a:uFillTx/>
                          <a:latin typeface="Times New Roman"/>
                          <a:ea typeface="Times New Roman"/>
                        </a:rPr>
                        <a:t>  шаруашылықта пайдаланатын су мен табиғат кешендерін қорғаудың да маңызы зор.</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Шартты бағыныңқы сабақтас құрмалас сөйлемнің құрамындағы жай сөйлемдер үтір арқылы ажыратылады.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46340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5</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Табиғи ресурстарды тиімді пайдаланып  қоршаған ортаны қорғай аламыз.</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Табиғи ресурстарды тиімді пайдаланып </a:t>
                      </a:r>
                      <a:r>
                        <a:rPr b="1" lang="ru-RU" sz="1800" strike="noStrike" u="none">
                          <a:solidFill>
                            <a:srgbClr val="ff0000"/>
                          </a:solidFill>
                          <a:uFillTx/>
                          <a:latin typeface="Times New Roman"/>
                          <a:ea typeface="Times New Roman"/>
                        </a:rPr>
                        <a:t>, </a:t>
                      </a:r>
                      <a:r>
                        <a:rPr b="1" lang="ru-RU" sz="1800" strike="noStrike" u="none">
                          <a:solidFill>
                            <a:srgbClr val="1507c5"/>
                          </a:solidFill>
                          <a:uFillTx/>
                          <a:latin typeface="Times New Roman"/>
                          <a:ea typeface="Times New Roman"/>
                        </a:rPr>
                        <a:t>қоршаған ортаны қорғай аламыз.</a:t>
                      </a: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Сабақтас құрмалас сөйлемнің құрамындағы жай сөйлемдер үтір арқылы ажыратылады.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38" name="Прямоугольник 28"/>
          <p:cNvSpPr/>
          <p:nvPr/>
        </p:nvSpPr>
        <p:spPr>
          <a:xfrm>
            <a:off x="4443120" y="363600"/>
            <a:ext cx="243756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0000"/>
                </a:solidFill>
                <a:uFillTx/>
                <a:latin typeface="Times New Roman"/>
                <a:ea typeface="Times New Roman"/>
              </a:rPr>
              <a:t>Өзіңді тексер!</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40" name=""/>
          <p:cNvGraphicFramePr/>
          <p:nvPr/>
        </p:nvGraphicFramePr>
        <p:xfrm>
          <a:off x="271440" y="1427040"/>
          <a:ext cx="11326680" cy="3286080"/>
        </p:xfrm>
        <a:graphic>
          <a:graphicData uri="http://schemas.openxmlformats.org/drawingml/2006/table">
            <a:tbl>
              <a:tblPr/>
              <a:tblGrid>
                <a:gridCol w="9118800"/>
                <a:gridCol w="1145880"/>
                <a:gridCol w="1062000"/>
              </a:tblGrid>
              <a:tr h="274680">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Мысалдар</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Дұрыс</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Бұрыс</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463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Қазақстан жер қойнауында </a:t>
                      </a:r>
                      <a:r>
                        <a:rPr b="1" lang="ru-RU"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90-нан астам пайдалы қазбалардың түрі бар.</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4900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Менделеевтің периодтық кестесіндегі элементтердің республикада табылмағаны бар деуге болады.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8056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Қазақстан жер қойнауындағы басты байлық – түсті және қара металдар: мыс, мырыш, қорғасын, никель, вольфрам, молибден, темір және марганец рудалары, хромиттер.</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875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Пайдалы қазбалар  жер бетіне жақын жатады және олар карьерлерден ашық әдіспен арзан алынбайды.</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800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Осы пайдалы қазбаларды біз өндіреміз, зерттейміз, табамыз, игереміз, пайдаланамыз.</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41" name="Rectangle 1"/>
          <p:cNvSpPr/>
          <p:nvPr/>
        </p:nvSpPr>
        <p:spPr>
          <a:xfrm>
            <a:off x="242640" y="537120"/>
            <a:ext cx="7928280" cy="39888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1507c5"/>
                </a:solidFill>
                <a:uFillTx/>
                <a:latin typeface="Times New Roman"/>
                <a:ea typeface="Times New Roman"/>
              </a:rPr>
              <a:t>3 - тапсырма. </a:t>
            </a:r>
            <a:r>
              <a:rPr b="0" lang="ru-RU" sz="2000" strike="noStrike" u="none">
                <a:solidFill>
                  <a:srgbClr val="1507c5"/>
                </a:solidFill>
                <a:uFillTx/>
                <a:latin typeface="Times New Roman"/>
                <a:ea typeface="Times New Roman"/>
              </a:rPr>
              <a:t>     </a:t>
            </a:r>
            <a:r>
              <a:rPr b="1" lang="kk-KZ" sz="2000" strike="noStrike" u="none">
                <a:solidFill>
                  <a:srgbClr val="ff0000"/>
                </a:solidFill>
                <a:uFillTx/>
                <a:latin typeface="Times New Roman"/>
                <a:ea typeface="Times New Roman"/>
              </a:rPr>
              <a:t>Жауаптардың дұрыс, не бұрыстығын анықтаңыз.</a:t>
            </a:r>
            <a:endParaRPr b="0" lang="ru-RU" sz="2000" strike="noStrike" u="none">
              <a:solidFill>
                <a:srgbClr val="000000"/>
              </a:solidFill>
              <a:uFillTx/>
              <a:latin typeface="Calibri"/>
            </a:endParaRPr>
          </a:p>
        </p:txBody>
      </p:sp>
      <p:sp>
        <p:nvSpPr>
          <p:cNvPr id="42" name="Прямоугольник 4"/>
          <p:cNvSpPr/>
          <p:nvPr/>
        </p:nvSpPr>
        <p:spPr>
          <a:xfrm>
            <a:off x="369720" y="5340240"/>
            <a:ext cx="609624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Times New Roman"/>
                <a:ea typeface="Times New Roman"/>
              </a:rPr>
              <a:t>Дескриптор</a:t>
            </a:r>
            <a:r>
              <a:rPr b="1" lang="ru-RU" sz="1800" strike="noStrike" u="none">
                <a:solidFill>
                  <a:srgbClr val="ff0000"/>
                </a:solidFill>
                <a:uFillTx/>
                <a:latin typeface="Times New Roman"/>
                <a:ea typeface="Times New Roman"/>
              </a:rPr>
              <a:t>	</a:t>
            </a:r>
            <a:r>
              <a:rPr b="1" i="1" lang="ru-RU" sz="1800" strike="noStrike" u="none">
                <a:solidFill>
                  <a:srgbClr val="ff0000"/>
                </a:solidFill>
                <a:uFillTx/>
                <a:latin typeface="Times New Roman"/>
                <a:ea typeface="Times New Roman"/>
              </a:rPr>
              <a:t>Білім алушы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1507c5"/>
                </a:solidFill>
                <a:uFillTx/>
                <a:latin typeface="Times New Roman"/>
                <a:ea typeface="Times New Roman"/>
              </a:rPr>
              <a:t>- ақпараттардың дұрыс, не бұрыстығын анықтайды.</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44" name=""/>
          <p:cNvGraphicFramePr/>
          <p:nvPr/>
        </p:nvGraphicFramePr>
        <p:xfrm>
          <a:off x="271440" y="1427040"/>
          <a:ext cx="11326680" cy="3351240"/>
        </p:xfrm>
        <a:graphic>
          <a:graphicData uri="http://schemas.openxmlformats.org/drawingml/2006/table">
            <a:tbl>
              <a:tblPr/>
              <a:tblGrid>
                <a:gridCol w="9118800"/>
                <a:gridCol w="1145880"/>
                <a:gridCol w="1062000"/>
              </a:tblGrid>
              <a:tr h="274680">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Мысалдар</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Дұрыс</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Бұрыс</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463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Қазақстан жер қойнауында </a:t>
                      </a:r>
                      <a:r>
                        <a:rPr b="1" lang="ru-RU"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90-нан астам пайдалы қазбалардың түрі бар.</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127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Менделеевтің периодтық кестесіндегі элементтердің республикада табылмағаны бар деуге болады.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809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Қазақстан жер қойнауындағы басты байлық – түсті және қара металдар: мыс, мырыш, қорғасын, никель, вольфрам, молибден, темір және марганец рудалары, хромиттер.</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875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Пайдалы қазбалар  жер бетіне жақын жатады және олар карьерлерден ашық әдіспен арзан алынбайды.</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908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Осы пайдалы қазбаларды біз өндіреміз, зерттейміз, табамыз, игереміз, пайдаланамыз.</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r>
                        <a:rPr b="1" lang="kk-KZ" sz="1800" strike="noStrike" u="none">
                          <a:solidFill>
                            <a:srgbClr val="1507c5"/>
                          </a:solidFill>
                          <a:uFillTx/>
                          <a:latin typeface="Times New Roman"/>
                          <a:ea typeface="Times New Roman"/>
                        </a:rPr>
                        <a:t>+</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1507c5"/>
                          </a:solidFill>
                          <a:uFillTx/>
                          <a:latin typeface="Times New Roman"/>
                          <a:ea typeface="Times New Roman"/>
                        </a:rPr>
                        <a:t> </a:t>
                      </a:r>
                      <a:endParaRPr b="0" lang="ru-RU" sz="18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pic>
        <p:nvPicPr>
          <p:cNvPr id="45" name="Picture 2" descr=""/>
          <p:cNvPicPr/>
          <p:nvPr/>
        </p:nvPicPr>
        <p:blipFill>
          <a:blip r:embed="rId1"/>
          <a:stretch/>
        </p:blipFill>
        <p:spPr>
          <a:xfrm>
            <a:off x="4341960" y="299880"/>
            <a:ext cx="2682720" cy="7495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Picture 2" descr="C:\Users\Admin\Desktop\1111.jpg"/>
          <p:cNvPicPr/>
          <p:nvPr/>
        </p:nvPicPr>
        <p:blipFill>
          <a:blip r:embed="rId1"/>
          <a:stretch/>
        </p:blipFill>
        <p:spPr>
          <a:xfrm>
            <a:off x="0" y="0"/>
            <a:ext cx="12192120" cy="6858000"/>
          </a:xfrm>
          <a:prstGeom prst="rect">
            <a:avLst/>
          </a:prstGeom>
          <a:ln w="0">
            <a:noFill/>
          </a:ln>
        </p:spPr>
      </p:pic>
      <p:sp>
        <p:nvSpPr>
          <p:cNvPr id="47" name="Прямоугольник 2"/>
          <p:cNvSpPr/>
          <p:nvPr/>
        </p:nvSpPr>
        <p:spPr>
          <a:xfrm>
            <a:off x="4176720" y="798480"/>
            <a:ext cx="7286760" cy="1459080"/>
          </a:xfrm>
          <a:prstGeom prst="rect">
            <a:avLst/>
          </a:prstGeom>
          <a:solidFill>
            <a:srgbClr val="ffffff"/>
          </a:solidFill>
          <a:ln w="76320">
            <a:solidFill>
              <a:srgbClr val="d21de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Calibri"/>
              </a:rPr>
              <a:t>Қорытынды</a:t>
            </a:r>
            <a:endParaRPr b="0" lang="ru-RU" sz="2400" strike="noStrike" u="none">
              <a:solidFill>
                <a:srgbClr val="000000"/>
              </a:solidFill>
              <a:uFillTx/>
              <a:latin typeface="Calibri"/>
            </a:endParaRPr>
          </a:p>
        </p:txBody>
      </p:sp>
      <p:sp>
        <p:nvSpPr>
          <p:cNvPr id="48" name="Прямоугольник 5"/>
          <p:cNvSpPr/>
          <p:nvPr/>
        </p:nvSpPr>
        <p:spPr>
          <a:xfrm>
            <a:off x="4176720" y="3138480"/>
            <a:ext cx="7286760" cy="3262320"/>
          </a:xfrm>
          <a:prstGeom prst="rect">
            <a:avLst/>
          </a:prstGeom>
          <a:solidFill>
            <a:srgbClr val="ffffff"/>
          </a:solidFill>
          <a:ln w="76320">
            <a:solidFill>
              <a:srgbClr val="d21de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1507c5"/>
                </a:solidFill>
                <a:uFillTx/>
                <a:latin typeface="Times New Roman"/>
                <a:ea typeface="Times New Roman"/>
              </a:rPr>
              <a:t>	</a:t>
            </a:r>
            <a:r>
              <a:rPr b="1" lang="ru-RU" sz="2400" strike="noStrike" u="none">
                <a:solidFill>
                  <a:srgbClr val="1507c5"/>
                </a:solidFill>
                <a:uFillTx/>
                <a:latin typeface="Times New Roman"/>
                <a:ea typeface="Times New Roman"/>
              </a:rPr>
              <a:t>Қорыта айтқанда, адам баласы табиғат қорларын пайдаланбай өмір сүруі мүмкін емес. Сондықтан табиғат қорларын ғылыми негізде, қайта түлете отырып пайдалану және қорғау мақсат етіліп қойылуы тиіс. Табиғат заңдарында көрсетілген ұстанымдар мен ережелерді орындау әрбір азаматтың міндетті борышы.</a:t>
            </a:r>
            <a:endParaRPr b="0" lang="ru-RU" sz="2400" strike="noStrike" u="none">
              <a:solidFill>
                <a:srgbClr val="000000"/>
              </a:solidFill>
              <a:uFillTx/>
              <a:latin typeface="Calibri"/>
            </a:endParaRPr>
          </a:p>
        </p:txBody>
      </p:sp>
      <p:sp>
        <p:nvSpPr>
          <p:cNvPr id="49" name="Выгнутая влево стрелка 3"/>
          <p:cNvSpPr/>
          <p:nvPr/>
        </p:nvSpPr>
        <p:spPr>
          <a:xfrm>
            <a:off x="2184480" y="1419120"/>
            <a:ext cx="1677960" cy="3916440"/>
          </a:xfrm>
          <a:custGeom>
            <a:avLst/>
            <a:gdLst>
              <a:gd name="textAreaLeft" fmla="*/ 224640 w 1677960"/>
              <a:gd name="textAreaRight" fmla="*/ 1453320 w 1677960"/>
              <a:gd name="textAreaTop" fmla="*/ 821880 h 3916440"/>
              <a:gd name="textAreaBottom" fmla="*/ 2885040 h 3916440"/>
            </a:gdLst>
            <a:ahLst/>
            <a:rect l="textAreaLeft" t="textAreaTop" r="textAreaRight" b="textAreaBottom"/>
            <a:pathLst>
              <a:path w="21600" h="21600">
                <a:moveTo>
                  <a:pt x="21600" y="0"/>
                </a:moveTo>
                <a:arcTo wR="21600" hR="9065" stAng="-5400000" swAng="-5400000"/>
                <a:lnTo>
                  <a:pt x="0" y="11378"/>
                </a:lnTo>
                <a:arcTo wR="21600" hR="9065" stAng="10800000" swAng="-3503925"/>
                <a:lnTo>
                  <a:pt x="16200" y="21312"/>
                </a:lnTo>
                <a:lnTo>
                  <a:pt x="21600" y="19287"/>
                </a:lnTo>
                <a:lnTo>
                  <a:pt x="16200" y="16685"/>
                </a:lnTo>
                <a:lnTo>
                  <a:pt x="16200" y="17842"/>
                </a:lnTo>
                <a:arcTo wR="21600" hR="9065" stAng="7296075" swAng="3318526"/>
                <a:lnTo>
                  <a:pt x="177" y="10222"/>
                </a:lnTo>
                <a:arcTo wR="21600" hR="9065" stAng="-10614601" swAng="5214601"/>
                <a:close/>
              </a:path>
              <a:path fill="darkenLess" w="21600" h="21600">
                <a:moveTo>
                  <a:pt x="21600" y="0"/>
                </a:moveTo>
                <a:arcTo wR="21600" hR="9065" stAng="-5400000" swAng="-5400000"/>
                <a:lnTo>
                  <a:pt x="0" y="9065"/>
                </a:lnTo>
                <a:arcTo wR="21600" hR="9065" stAng="10800000" swAng="-185399"/>
                <a:lnTo>
                  <a:pt x="177" y="10222"/>
                </a:lnTo>
                <a:arcTo wR="21600" hR="9065" stAng="-10614601" swAng="5214601"/>
                <a:close/>
              </a:path>
            </a:pathLst>
          </a:custGeom>
          <a:solidFill>
            <a:srgbClr val="ffff00"/>
          </a:solidFill>
          <a:ln w="57240">
            <a:solidFill>
              <a:srgbClr val="d21de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Picture 2" descr="C:\Users\Admin\Desktop\1111.jpg"/>
          <p:cNvPicPr/>
          <p:nvPr/>
        </p:nvPicPr>
        <p:blipFill>
          <a:blip r:embed="rId1"/>
          <a:stretch/>
        </p:blipFill>
        <p:spPr>
          <a:xfrm>
            <a:off x="0" y="0"/>
            <a:ext cx="12192120" cy="6858000"/>
          </a:xfrm>
          <a:prstGeom prst="rect">
            <a:avLst/>
          </a:prstGeom>
          <a:ln w="0">
            <a:noFill/>
          </a:ln>
        </p:spPr>
      </p:pic>
      <p:sp>
        <p:nvSpPr>
          <p:cNvPr id="51" name="Стрелка вправо 7"/>
          <p:cNvSpPr/>
          <p:nvPr/>
        </p:nvSpPr>
        <p:spPr>
          <a:xfrm>
            <a:off x="2252520" y="1149480"/>
            <a:ext cx="3697560" cy="1311120"/>
          </a:xfrm>
          <a:prstGeom prst="rightArrow">
            <a:avLst>
              <a:gd name="adj1" fmla="val 50000"/>
              <a:gd name="adj2" fmla="val 50005"/>
            </a:avLst>
          </a:prstGeom>
          <a:noFill/>
          <a:ln w="76320">
            <a:solidFill>
              <a:srgbClr val="d21de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Қосымша тапсырма:</a:t>
            </a:r>
            <a:endParaRPr b="0" lang="ru-RU" sz="2400" strike="noStrike" u="none">
              <a:solidFill>
                <a:srgbClr val="000000"/>
              </a:solidFill>
              <a:uFillTx/>
              <a:latin typeface="Calibri"/>
            </a:endParaRPr>
          </a:p>
        </p:txBody>
      </p:sp>
      <p:sp>
        <p:nvSpPr>
          <p:cNvPr id="52" name="Прямоугольник 10"/>
          <p:cNvSpPr/>
          <p:nvPr/>
        </p:nvSpPr>
        <p:spPr>
          <a:xfrm>
            <a:off x="6195960" y="382680"/>
            <a:ext cx="5294520" cy="2843280"/>
          </a:xfrm>
          <a:prstGeom prst="rect">
            <a:avLst/>
          </a:prstGeom>
          <a:solidFill>
            <a:srgbClr val="ffffff"/>
          </a:solidFill>
          <a:ln w="76320">
            <a:solidFill>
              <a:srgbClr val="d21de5"/>
            </a:solidFill>
            <a:miter/>
          </a:ln>
        </p:spPr>
        <p:style>
          <a:lnRef idx="0"/>
          <a:fillRef idx="0"/>
          <a:effectRef idx="0"/>
          <a:fontRef idx="minor"/>
        </p:style>
        <p:txBody>
          <a:bodyPr lIns="90000" rIns="90000" tIns="46800" bIns="46800" anchor="ctr">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1507c5"/>
                </a:solidFill>
                <a:uFillTx/>
                <a:latin typeface="Times New Roman"/>
                <a:ea typeface="Arial"/>
              </a:rPr>
              <a:t>«Қазақстанның қазба байлықтарын тиімді пайдалану» тақырыбында ойтолғау жазыңыз. </a:t>
            </a:r>
            <a:endParaRPr b="0" lang="ru-RU" sz="2400" strike="noStrike" u="none">
              <a:solidFill>
                <a:srgbClr val="000000"/>
              </a:solidFill>
              <a:uFillTx/>
              <a:latin typeface="Calibri"/>
            </a:endParaRPr>
          </a:p>
        </p:txBody>
      </p:sp>
      <p:sp>
        <p:nvSpPr>
          <p:cNvPr id="53" name="AutoShape 8"/>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4" name="AutoShape 10"/>
          <p:cNvSpPr/>
          <p:nvPr/>
        </p:nvSpPr>
        <p:spPr>
          <a:xfrm>
            <a:off x="297000" y="7920"/>
            <a:ext cx="304560" cy="30492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5" name="Picture 9" descr=""/>
          <p:cNvPicPr/>
          <p:nvPr/>
        </p:nvPicPr>
        <p:blipFill>
          <a:blip r:embed="rId2"/>
          <a:srcRect l="0" t="32990" r="0" b="0"/>
          <a:stretch/>
        </p:blipFill>
        <p:spPr>
          <a:xfrm>
            <a:off x="1228680" y="3705120"/>
            <a:ext cx="4721400" cy="2776680"/>
          </a:xfrm>
          <a:prstGeom prst="rect">
            <a:avLst/>
          </a:prstGeom>
          <a:ln w="0">
            <a:noFill/>
          </a:ln>
        </p:spPr>
      </p:pic>
      <p:pic>
        <p:nvPicPr>
          <p:cNvPr id="56" name="Picture 5" descr=""/>
          <p:cNvPicPr/>
          <p:nvPr/>
        </p:nvPicPr>
        <p:blipFill>
          <a:blip r:embed="rId3"/>
          <a:srcRect l="0" t="40443" r="0" b="0"/>
          <a:stretch/>
        </p:blipFill>
        <p:spPr>
          <a:xfrm>
            <a:off x="6195960" y="3683160"/>
            <a:ext cx="5294520" cy="2798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 name="Picture 2" descr="C:\Users\Admin\Desktop\1111.jpg"/>
          <p:cNvPicPr/>
          <p:nvPr/>
        </p:nvPicPr>
        <p:blipFill>
          <a:blip r:embed="rId1"/>
          <a:stretch/>
        </p:blipFill>
        <p:spPr>
          <a:xfrm>
            <a:off x="0" y="0"/>
            <a:ext cx="12192120" cy="6858000"/>
          </a:xfrm>
          <a:prstGeom prst="rect">
            <a:avLst/>
          </a:prstGeom>
          <a:ln w="0">
            <a:noFill/>
          </a:ln>
        </p:spPr>
      </p:pic>
      <p:sp>
        <p:nvSpPr>
          <p:cNvPr id="11" name="Прямоугольник 2"/>
          <p:cNvSpPr/>
          <p:nvPr/>
        </p:nvSpPr>
        <p:spPr>
          <a:xfrm>
            <a:off x="2522520" y="1442880"/>
            <a:ext cx="8950320" cy="3385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Оқу мақсаттары: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919f7"/>
                </a:solidFill>
                <a:uFillTx/>
                <a:latin typeface="Times New Roman"/>
                <a:ea typeface="Times New Roman"/>
              </a:rPr>
              <a:t>9.2.7.1 ғаламтор, энциклопедия, газет-журналдар, оқулықтар, ғылыми еңбектерден алынған деректерді дәлел ретінде қолдану, авторына сілтеме жасау;</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919f7"/>
                </a:solidFill>
                <a:uFillTx/>
                <a:latin typeface="Times New Roman"/>
                <a:ea typeface="Times New Roman"/>
              </a:rPr>
              <a:t>9.4.5.1 құрмалас сөйлемнің тыныс белгілерін (даралаушы, ерекшелеуші, ойдың аражігін ажырататын) ережеге сай қолдану.</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 name="Picture 2" descr="C:\Users\Admin\Desktop\1111.jpg"/>
          <p:cNvPicPr/>
          <p:nvPr/>
        </p:nvPicPr>
        <p:blipFill>
          <a:blip r:embed="rId1"/>
          <a:stretch/>
        </p:blipFill>
        <p:spPr>
          <a:xfrm>
            <a:off x="0" y="0"/>
            <a:ext cx="12192120" cy="6858000"/>
          </a:xfrm>
          <a:prstGeom prst="rect">
            <a:avLst/>
          </a:prstGeom>
          <a:ln w="0">
            <a:noFill/>
          </a:ln>
        </p:spPr>
      </p:pic>
      <p:cxnSp>
        <p:nvCxnSpPr>
          <p:cNvPr id="13" name="Google Shape;78;p1"/>
          <p:cNvCxnSpPr/>
          <p:nvPr/>
        </p:nvCxnSpPr>
        <p:spPr>
          <a:xfrm>
            <a:off x="1376280" y="3350880"/>
            <a:ext cx="10694160" cy="37080"/>
          </a:xfrm>
          <a:prstGeom prst="straightConnector1">
            <a:avLst/>
          </a:prstGeom>
          <a:ln w="57240">
            <a:solidFill>
              <a:srgbClr val="d21de5"/>
            </a:solidFill>
            <a:miter/>
          </a:ln>
        </p:spPr>
      </p:cxnSp>
      <p:sp>
        <p:nvSpPr>
          <p:cNvPr id="14" name="TextBox 1"/>
          <p:cNvSpPr/>
          <p:nvPr/>
        </p:nvSpPr>
        <p:spPr>
          <a:xfrm>
            <a:off x="1832040" y="587520"/>
            <a:ext cx="10029600" cy="228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Сабақ мақсаттары:</a:t>
            </a:r>
            <a:endParaRPr b="0" lang="ru-RU" sz="2400" strike="noStrike" u="none">
              <a:solidFill>
                <a:srgbClr val="000000"/>
              </a:solidFill>
              <a:uFillTx/>
              <a:latin typeface="Calibri"/>
            </a:endParaRPr>
          </a:p>
          <a:p>
            <a:pPr>
              <a:lnSpc>
                <a:spcPct val="100000"/>
              </a:lnSpc>
              <a:buClr>
                <a:srgbClr val="2919f7"/>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919f7"/>
                </a:solidFill>
                <a:uFillTx/>
                <a:latin typeface="Times New Roman"/>
                <a:ea typeface="Times New Roman"/>
              </a:rPr>
              <a:t>ғаламтор, энциклопедия, газет-журналдар, оқулықтар, ғылыми еңбектерден алынған деректерді дәлел ретінде қолдану;</a:t>
            </a:r>
            <a:endParaRPr b="0" lang="ru-RU" sz="2400" strike="noStrike" u="none">
              <a:solidFill>
                <a:srgbClr val="000000"/>
              </a:solidFill>
              <a:uFillTx/>
              <a:latin typeface="Calibri"/>
            </a:endParaRPr>
          </a:p>
          <a:p>
            <a:pPr>
              <a:lnSpc>
                <a:spcPct val="100000"/>
              </a:lnSpc>
              <a:buClr>
                <a:srgbClr val="2919f7"/>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919f7"/>
                </a:solidFill>
                <a:uFillTx/>
                <a:latin typeface="Times New Roman"/>
                <a:ea typeface="Times New Roman"/>
              </a:rPr>
              <a:t>авторына сілтеме жасау;</a:t>
            </a:r>
            <a:endParaRPr b="0" lang="ru-RU" sz="2400" strike="noStrike" u="none">
              <a:solidFill>
                <a:srgbClr val="000000"/>
              </a:solidFill>
              <a:uFillTx/>
              <a:latin typeface="Calibri"/>
            </a:endParaRPr>
          </a:p>
          <a:p>
            <a:pPr>
              <a:lnSpc>
                <a:spcPct val="100000"/>
              </a:lnSpc>
              <a:buClr>
                <a:srgbClr val="2919f7"/>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919f7"/>
                </a:solidFill>
                <a:uFillTx/>
                <a:latin typeface="Times New Roman"/>
                <a:ea typeface="Times New Roman"/>
              </a:rPr>
              <a:t>құрмалас сөйлемнің тыныс белгілерін (даралаушы, ерекшелеуші, ойдың аражігін ажырататын) ережеге сай қолдану.</a:t>
            </a:r>
            <a:endParaRPr b="0" lang="ru-RU" sz="2400" strike="noStrike" u="none">
              <a:solidFill>
                <a:srgbClr val="000000"/>
              </a:solidFill>
              <a:uFillTx/>
              <a:latin typeface="Calibri"/>
            </a:endParaRPr>
          </a:p>
        </p:txBody>
      </p:sp>
      <p:pic>
        <p:nvPicPr>
          <p:cNvPr id="15" name="Picture 2" descr=""/>
          <p:cNvPicPr/>
          <p:nvPr/>
        </p:nvPicPr>
        <p:blipFill>
          <a:blip r:embed="rId2"/>
          <a:stretch/>
        </p:blipFill>
        <p:spPr>
          <a:xfrm>
            <a:off x="1584360" y="3660840"/>
            <a:ext cx="10279080" cy="2109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Picture 2" descr="C:\Users\Admin\Desktop\1111.jpg"/>
          <p:cNvPicPr/>
          <p:nvPr/>
        </p:nvPicPr>
        <p:blipFill>
          <a:blip r:embed="rId1"/>
          <a:stretch/>
        </p:blipFill>
        <p:spPr>
          <a:xfrm>
            <a:off x="0" y="0"/>
            <a:ext cx="12192120" cy="6858000"/>
          </a:xfrm>
          <a:prstGeom prst="rect">
            <a:avLst/>
          </a:prstGeom>
          <a:ln w="0">
            <a:noFill/>
          </a:ln>
        </p:spPr>
      </p:pic>
      <p:sp>
        <p:nvSpPr>
          <p:cNvPr id="17" name="Прямоугольник 2"/>
          <p:cNvSpPr/>
          <p:nvPr/>
        </p:nvSpPr>
        <p:spPr>
          <a:xfrm>
            <a:off x="4176720" y="798480"/>
            <a:ext cx="7286760" cy="1459080"/>
          </a:xfrm>
          <a:prstGeom prst="rect">
            <a:avLst/>
          </a:prstGeom>
          <a:solidFill>
            <a:srgbClr val="ffffff"/>
          </a:solidFill>
          <a:ln w="76320">
            <a:solidFill>
              <a:srgbClr val="d21de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Calibri"/>
              </a:rPr>
              <a:t>«Адасқан сөздер» әдісі </a:t>
            </a:r>
            <a:r>
              <a:rPr b="1" lang="kk-KZ" sz="2800" strike="noStrike" u="none">
                <a:solidFill>
                  <a:srgbClr val="1507c5"/>
                </a:solidFill>
                <a:uFillTx/>
                <a:latin typeface="Times New Roman"/>
                <a:ea typeface="Calibri"/>
              </a:rPr>
              <a:t>арқылы  сарқылатын және сарқылмайтын табиғи ресурстарды бөліп жазыңыз.</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Calibri"/>
              </a:rPr>
              <a:t> </a:t>
            </a:r>
            <a:endParaRPr b="0" lang="ru-RU" sz="2400" strike="noStrike" u="none">
              <a:solidFill>
                <a:srgbClr val="000000"/>
              </a:solidFill>
              <a:uFillTx/>
              <a:latin typeface="Calibri"/>
            </a:endParaRPr>
          </a:p>
        </p:txBody>
      </p:sp>
      <p:sp>
        <p:nvSpPr>
          <p:cNvPr id="18" name="Прямоугольник 5"/>
          <p:cNvSpPr/>
          <p:nvPr/>
        </p:nvSpPr>
        <p:spPr>
          <a:xfrm>
            <a:off x="4176720" y="3138480"/>
            <a:ext cx="7286760" cy="3262320"/>
          </a:xfrm>
          <a:prstGeom prst="rect">
            <a:avLst/>
          </a:prstGeom>
          <a:solidFill>
            <a:srgbClr val="ffffff"/>
          </a:solidFill>
          <a:ln w="76320">
            <a:solidFill>
              <a:srgbClr val="d21de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1507c5"/>
                </a:solidFill>
                <a:uFillTx/>
                <a:latin typeface="Times New Roman"/>
                <a:ea typeface="Times New Roman"/>
              </a:rPr>
              <a:t>Күн радиациясы, мрамор, жел энергиясы, құм, гранит толқындар, металдар, су, мұнай, газ, көмір, ауа, жер, орман, топырақ, өсімдіктер, жануарлар, жер асты сулары</a:t>
            </a:r>
            <a:endParaRPr b="0" lang="ru-RU" sz="3200" strike="noStrike" u="none">
              <a:solidFill>
                <a:srgbClr val="000000"/>
              </a:solidFill>
              <a:uFillTx/>
              <a:latin typeface="Calibri"/>
            </a:endParaRPr>
          </a:p>
        </p:txBody>
      </p:sp>
      <p:sp>
        <p:nvSpPr>
          <p:cNvPr id="19" name="Выгнутая влево стрелка 3"/>
          <p:cNvSpPr/>
          <p:nvPr/>
        </p:nvSpPr>
        <p:spPr>
          <a:xfrm>
            <a:off x="2184480" y="1419120"/>
            <a:ext cx="1677960" cy="3916440"/>
          </a:xfrm>
          <a:custGeom>
            <a:avLst/>
            <a:gdLst>
              <a:gd name="textAreaLeft" fmla="*/ 224640 w 1677960"/>
              <a:gd name="textAreaRight" fmla="*/ 1453320 w 1677960"/>
              <a:gd name="textAreaTop" fmla="*/ 821880 h 3916440"/>
              <a:gd name="textAreaBottom" fmla="*/ 2885040 h 3916440"/>
            </a:gdLst>
            <a:ahLst/>
            <a:rect l="textAreaLeft" t="textAreaTop" r="textAreaRight" b="textAreaBottom"/>
            <a:pathLst>
              <a:path w="21600" h="21600">
                <a:moveTo>
                  <a:pt x="21600" y="0"/>
                </a:moveTo>
                <a:arcTo wR="21600" hR="9065" stAng="-5400000" swAng="-5400000"/>
                <a:lnTo>
                  <a:pt x="0" y="11378"/>
                </a:lnTo>
                <a:arcTo wR="21600" hR="9065" stAng="10800000" swAng="-3503925"/>
                <a:lnTo>
                  <a:pt x="16200" y="21312"/>
                </a:lnTo>
                <a:lnTo>
                  <a:pt x="21600" y="19287"/>
                </a:lnTo>
                <a:lnTo>
                  <a:pt x="16200" y="16685"/>
                </a:lnTo>
                <a:lnTo>
                  <a:pt x="16200" y="17842"/>
                </a:lnTo>
                <a:arcTo wR="21600" hR="9065" stAng="7296075" swAng="3318526"/>
                <a:lnTo>
                  <a:pt x="177" y="10222"/>
                </a:lnTo>
                <a:arcTo wR="21600" hR="9065" stAng="-10614601" swAng="5214601"/>
                <a:close/>
              </a:path>
              <a:path fill="darkenLess" w="21600" h="21600">
                <a:moveTo>
                  <a:pt x="21600" y="0"/>
                </a:moveTo>
                <a:arcTo wR="21600" hR="9065" stAng="-5400000" swAng="-5400000"/>
                <a:lnTo>
                  <a:pt x="0" y="9065"/>
                </a:lnTo>
                <a:arcTo wR="21600" hR="9065" stAng="10800000" swAng="-185399"/>
                <a:lnTo>
                  <a:pt x="177" y="10222"/>
                </a:lnTo>
                <a:arcTo wR="21600" hR="9065" stAng="-10614601" swAng="5214601"/>
                <a:close/>
              </a:path>
            </a:pathLst>
          </a:custGeom>
          <a:solidFill>
            <a:srgbClr val="ffff00"/>
          </a:solidFill>
          <a:ln w="57240">
            <a:solidFill>
              <a:srgbClr val="d21de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 name="Picture 2" descr="C:\Users\Admin\Desktop\1111.jpg"/>
          <p:cNvPicPr/>
          <p:nvPr/>
        </p:nvPicPr>
        <p:blipFill>
          <a:blip r:embed="rId1"/>
          <a:stretch/>
        </p:blipFill>
        <p:spPr>
          <a:xfrm>
            <a:off x="0" y="-122400"/>
            <a:ext cx="12192120" cy="6858000"/>
          </a:xfrm>
          <a:prstGeom prst="rect">
            <a:avLst/>
          </a:prstGeom>
          <a:ln w="0">
            <a:noFill/>
          </a:ln>
        </p:spPr>
      </p:pic>
      <p:graphicFrame>
        <p:nvGraphicFramePr>
          <p:cNvPr id="21" name=""/>
          <p:cNvGraphicFramePr/>
          <p:nvPr/>
        </p:nvGraphicFramePr>
        <p:xfrm>
          <a:off x="2879640" y="136440"/>
          <a:ext cx="8925120" cy="6275520"/>
        </p:xfrm>
        <a:graphic>
          <a:graphicData uri="http://schemas.openxmlformats.org/drawingml/2006/table">
            <a:tbl>
              <a:tblPr/>
              <a:tblGrid>
                <a:gridCol w="2230560"/>
                <a:gridCol w="2914560"/>
                <a:gridCol w="3780000"/>
              </a:tblGrid>
              <a:tr h="522360">
                <a:tc gridSpan="2">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Сарқылатын ресурстар</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rowSpan="2">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Сарқылмайтын ресурстар</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46160">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Қалпына келмейтін</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Қалпына келетін</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v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470700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Мрамор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Құм</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Гранит Металдар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Мұнай</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Газ</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Көмір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Жер асты сулары</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Жер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Орман Топырақ</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Өсімдіктер Жануарлар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 </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Күн радиациясы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Жел энергиясы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Толқындар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Су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Ауа</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1507c5"/>
                          </a:solidFill>
                          <a:uFillTx/>
                          <a:latin typeface="Times New Roman"/>
                          <a:ea typeface="Times New Roman"/>
                        </a:rPr>
                        <a:t> </a:t>
                      </a:r>
                      <a:endParaRPr b="0" lang="ru-RU" sz="32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 name="Picture 2" descr="C:\Users\Admin\Desktop\1111.jpg"/>
          <p:cNvPicPr/>
          <p:nvPr/>
        </p:nvPicPr>
        <p:blipFill>
          <a:blip r:embed="rId1"/>
          <a:stretch/>
        </p:blipFill>
        <p:spPr>
          <a:xfrm>
            <a:off x="0" y="0"/>
            <a:ext cx="12192120" cy="6858000"/>
          </a:xfrm>
          <a:prstGeom prst="rect">
            <a:avLst/>
          </a:prstGeom>
          <a:ln w="0">
            <a:noFill/>
          </a:ln>
        </p:spPr>
      </p:pic>
      <p:sp>
        <p:nvSpPr>
          <p:cNvPr id="23" name="Прямоугольник 5"/>
          <p:cNvSpPr/>
          <p:nvPr/>
        </p:nvSpPr>
        <p:spPr>
          <a:xfrm>
            <a:off x="1774800" y="204840"/>
            <a:ext cx="10112400" cy="6415200"/>
          </a:xfrm>
          <a:prstGeom prst="rect">
            <a:avLst/>
          </a:prstGeom>
          <a:solidFill>
            <a:srgbClr val="ffffff"/>
          </a:solidFill>
          <a:ln w="76320">
            <a:solidFill>
              <a:srgbClr val="d21de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ff0000"/>
                </a:solidFill>
                <a:uFillTx/>
                <a:latin typeface="Times New Roman"/>
                <a:ea typeface="Times New Roman"/>
              </a:rPr>
              <a:t>Қазба байлықтары: </a:t>
            </a:r>
            <a:br>
              <a:rPr sz="2200"/>
            </a:br>
            <a:r>
              <a:rPr b="1" lang="ru-RU" sz="2200" strike="noStrike" u="none">
                <a:solidFill>
                  <a:srgbClr val="ff0000"/>
                </a:solidFill>
                <a:uFillTx/>
                <a:latin typeface="Times New Roman"/>
                <a:ea typeface="Times New Roman"/>
              </a:rPr>
              <a:t>	</a:t>
            </a:r>
            <a:r>
              <a:rPr b="1" lang="ru-RU" sz="2200" strike="noStrike" u="none">
                <a:solidFill>
                  <a:srgbClr val="1507c5"/>
                </a:solidFill>
                <a:uFillTx/>
                <a:latin typeface="Times New Roman"/>
                <a:ea typeface="Times New Roman"/>
              </a:rPr>
              <a:t>Қазақстан жер қойнауындағы басты байлық – түсті және қара металдар: мыс, мырыш, қорғасын, никель, вольфрам, молибден, темір және марганец рудалары, хромиттер. Республикада сондай-ақ, тас көмір мен қоңыр көмір, мұнай мен газ, фосфориттер, ас тұзы мен асбест көп. Жалпы алғанда, Қазақстан жер қойнауында 90-нан астам пайдалы қазбалардың түрі бар. Менделеевтің периодтық кестесіндегі элементтердің республикада табылмағаны жоқ деуге болады. Экологиялық көзқарас тұрғысынан қарағанда, осынау пайдалы қазбалардың өте маңызды ерекшелігі сол, олар көбінесе, жер бетіне жақын жатады, сондықтан карьерлерден ашық әдіспен арзан алынады. Қазба қорларының молдығымен және сан алуандығымен кенді Алтай, Қаратау, Мұғаджар таулары, Торғай жазығы мен Маңғыстау түбегі ерекше көзге түседі. Қазақстанның дәлелденген газ қоры 2009 жылдың басында 1,82 трлн м³ (</a:t>
            </a:r>
            <a:r>
              <a:rPr b="1" lang="en-US" sz="2200" strike="noStrike" u="none">
                <a:solidFill>
                  <a:srgbClr val="1507c5"/>
                </a:solidFill>
                <a:uFillTx/>
                <a:latin typeface="Times New Roman"/>
                <a:ea typeface="Times New Roman"/>
              </a:rPr>
              <a:t>BP </a:t>
            </a:r>
            <a:r>
              <a:rPr b="1" lang="ru-RU" sz="2200" strike="noStrike" u="none">
                <a:solidFill>
                  <a:srgbClr val="1507c5"/>
                </a:solidFill>
                <a:uFillTx/>
                <a:latin typeface="Times New Roman"/>
                <a:ea typeface="Times New Roman"/>
              </a:rPr>
              <a:t>бағалауы бойынша), ол әлемдік қордың 1,7% -ын құрайды. Республика әлемдегі барланған уран кен орындарының қоры бойынша әлемде екінші орын алады. Қазақстан кен орындарында 1,69 млн тонна уран бар. Осы пайдалы қазбаларды біз өндіреміз, зерттейміз, табамыз, игереміз, пайдаланамыз.</a:t>
            </a:r>
            <a:endParaRPr b="0" lang="ru-RU" sz="2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Picture 2" descr="C:\Users\Admin\Desktop\1111.jpg"/>
          <p:cNvPicPr/>
          <p:nvPr/>
        </p:nvPicPr>
        <p:blipFill>
          <a:blip r:embed="rId1"/>
          <a:stretch/>
        </p:blipFill>
        <p:spPr>
          <a:xfrm>
            <a:off x="0" y="0"/>
            <a:ext cx="12192120" cy="6858000"/>
          </a:xfrm>
          <a:prstGeom prst="rect">
            <a:avLst/>
          </a:prstGeom>
          <a:ln w="0">
            <a:noFill/>
          </a:ln>
        </p:spPr>
      </p:pic>
      <p:graphicFrame>
        <p:nvGraphicFramePr>
          <p:cNvPr id="25" name=""/>
          <p:cNvGraphicFramePr/>
          <p:nvPr/>
        </p:nvGraphicFramePr>
        <p:xfrm>
          <a:off x="3057480" y="847800"/>
          <a:ext cx="8883720" cy="4755960"/>
        </p:xfrm>
        <a:graphic>
          <a:graphicData uri="http://schemas.openxmlformats.org/drawingml/2006/table">
            <a:tbl>
              <a:tblPr/>
              <a:tblGrid>
                <a:gridCol w="5103720"/>
                <a:gridCol w="3780000"/>
              </a:tblGrid>
              <a:tr h="495000">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ff0000"/>
                          </a:solidFill>
                          <a:uFillTx/>
                          <a:latin typeface="Times New Roman"/>
                          <a:ea typeface="Calibri"/>
                        </a:rPr>
                        <a:t>Қазба байлықтары</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ff0000"/>
                          </a:solidFill>
                          <a:uFillTx/>
                          <a:latin typeface="Times New Roman"/>
                          <a:ea typeface="Calibri"/>
                        </a:rPr>
                        <a:t>Табылған жері  </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7304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Мұнай</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Атырауда</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457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Құрылысқа, өнеркәсіпке қажетті пайдалы қазбалар</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Батыс Қазақстанда </a:t>
                      </a:r>
                      <a:endParaRPr b="0" lang="ru-RU" sz="31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 </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7304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Калий мен магний </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Шалқар көлінде</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7304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Цемент өндіруге шикізат </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Теректі ауданында</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457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Ас тұзы, минералды бояулар </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Аралсорда</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7304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Көмір</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Қарағандыда</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7304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Алтын, асбест </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100" strike="noStrike" u="none">
                          <a:solidFill>
                            <a:srgbClr val="1507c5"/>
                          </a:solidFill>
                          <a:uFillTx/>
                          <a:latin typeface="Times New Roman"/>
                          <a:ea typeface="Calibri"/>
                        </a:rPr>
                        <a:t>Жітіқарада</a:t>
                      </a:r>
                      <a:endParaRPr b="0" lang="ru-RU" sz="3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7" name="Прямоугольник 9"/>
          <p:cNvSpPr/>
          <p:nvPr/>
        </p:nvSpPr>
        <p:spPr>
          <a:xfrm>
            <a:off x="231840" y="222120"/>
            <a:ext cx="11723760" cy="6217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919f7"/>
                </a:solidFill>
                <a:uFillTx/>
                <a:latin typeface="Times New Roman"/>
                <a:ea typeface="Arial"/>
              </a:rPr>
              <a:t>1 - тапсырма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0000"/>
                </a:solidFill>
                <a:uFillTx/>
                <a:latin typeface="Times New Roman"/>
                <a:ea typeface="Arial"/>
              </a:rPr>
              <a:t>Көпшілікке арналған «</a:t>
            </a:r>
            <a:r>
              <a:rPr b="1" lang="en-US" sz="1600" strike="noStrike" u="none">
                <a:solidFill>
                  <a:srgbClr val="ff0000"/>
                </a:solidFill>
                <a:uFillTx/>
                <a:latin typeface="Times New Roman"/>
                <a:ea typeface="Arial"/>
              </a:rPr>
              <a:t>ifreestore» </a:t>
            </a:r>
            <a:r>
              <a:rPr b="1" lang="ru-RU" sz="1600" strike="noStrike" u="none">
                <a:solidFill>
                  <a:srgbClr val="ff0000"/>
                </a:solidFill>
                <a:uFillTx/>
                <a:latin typeface="Times New Roman"/>
                <a:ea typeface="Arial"/>
              </a:rPr>
              <a:t>сайтында жарық көрген «Табиғи ресурстардың сарқылуы» тақырыбындағы мақаласын түсініп оқыңыз.</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0000"/>
                </a:solidFill>
                <a:uFillTx/>
                <a:latin typeface="Times New Roman"/>
                <a:ea typeface="Arial"/>
              </a:rPr>
              <a:t>Сіздің мектебіңіздегі дебат клубында «Сіз ғаламшарды құтқару кеш деп ойлайсыз ба?» деген тақырыпта пікірталас өтіп жатыр. Сіз өзіңізді осы клубтың белсенді мүшесі ретінде елестетіңіз. Осы мәселеге қатысты өзіңіздің ойыңызды білдіріңіз. Мәтіндегі деректерді дәлел ретінде қолданып, авторына сілтеме жасаңыз.</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Табиғат ресурстарының сарқылу мәселесі жылдан-жылға өзекті мәселеге айналып келеді. Бұл олардың мөлшерінің шектеулілігіне және оларды пайдаланудың артуына байланысты.</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Б.Скиннердің мәліметтері бойынша, халық санының қазіргі өсу жылдамдығы жылына 1,7% болған жағдайда, ресурстарды пайдалану әрбір 41 жыл сайын екі еселену керек. Мысалы, алтын өндіру жылына 4%-ға артып отырса, оның екі еселену периоды 18 жыл, минералдық ресурстардың қолданылуы орташа шамамен жылына 7%-ға артып отырса, ал екі еселену периоды 10 жыл болып отыр. Адамзат қоғамы көмірді 800 жылдан бері өндіріп келеді, бірақ оның жартысы соңғы 30 жылда өндірілген.</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Көміртегі қосылыстарынан тұратын ресурстарды пайдалану жылдамдығы ерекше назар аудартады. Себебі олар энергия мен көптеген азық-түлік алудың негізгі көзі болып табылады. Сонымен қатар оларды пайдалану ғаламдық мәселелер: парниктік эффект, қышқыл жаңбырларды туғызатын атмосфераның ластануымен тығыз байланысты.</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Қазіргі кезде табиғатта миллиондаған жылдар барысында жиналған жанғыш қазба байлықтар бір жылда жағылады. Ғалымдардың жасаған болжамдарының біреуіне сүйенсек, жанғыш отындарды пайдаланудың қазіргі жылдамдығы сақталса, онда барланған мұнай қоры шамамен 30-40 жылға, газ 40-50 жылға, көмір 70-80 жылға жетеді.</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Сарқылатын қорларды адам баласының өте ұқыпты түрде пайдалануы – болашақ ұрпақтың қамын ойлағаны.</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0000"/>
                </a:solidFill>
                <a:uFillTx/>
                <a:latin typeface="Times New Roman"/>
                <a:ea typeface="Arial"/>
              </a:rPr>
              <a:t>Дескриптор</a:t>
            </a:r>
            <a:r>
              <a:rPr b="1" lang="ru-RU" sz="1600" strike="noStrike" u="none">
                <a:solidFill>
                  <a:srgbClr val="ff0000"/>
                </a:solidFill>
                <a:uFillTx/>
                <a:latin typeface="Times New Roman"/>
                <a:ea typeface="Arial"/>
              </a:rPr>
              <a:t>	</a:t>
            </a:r>
            <a:r>
              <a:rPr b="1" i="1" lang="ru-RU" sz="1600" strike="noStrike" u="none">
                <a:solidFill>
                  <a:srgbClr val="ff0000"/>
                </a:solidFill>
                <a:uFillTx/>
                <a:latin typeface="Times New Roman"/>
                <a:ea typeface="Arial"/>
              </a:rPr>
              <a:t>Білім алушы</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a:t>
            </a: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деректерді дәлел ретінде қолданады;</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919f7"/>
                </a:solidFill>
                <a:uFillTx/>
                <a:latin typeface="Times New Roman"/>
                <a:ea typeface="Arial"/>
              </a:rPr>
              <a:t>-</a:t>
            </a:r>
            <a:r>
              <a:rPr b="1" lang="ru-RU" sz="1600" strike="noStrike" u="none">
                <a:solidFill>
                  <a:srgbClr val="2919f7"/>
                </a:solidFill>
                <a:uFillTx/>
                <a:latin typeface="Times New Roman"/>
                <a:ea typeface="Arial"/>
              </a:rPr>
              <a:t>	</a:t>
            </a:r>
            <a:r>
              <a:rPr b="1" lang="ru-RU" sz="1600" strike="noStrike" u="none">
                <a:solidFill>
                  <a:srgbClr val="2919f7"/>
                </a:solidFill>
                <a:uFillTx/>
                <a:latin typeface="Times New Roman"/>
                <a:ea typeface="Arial"/>
              </a:rPr>
              <a:t>авторына сілтеме жасайды.</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 name="Прямоугольник 3"/>
          <p:cNvSpPr/>
          <p:nvPr/>
        </p:nvSpPr>
        <p:spPr>
          <a:xfrm>
            <a:off x="0" y="0"/>
            <a:ext cx="12192120" cy="6858000"/>
          </a:xfrm>
          <a:prstGeom prst="rect">
            <a:avLst/>
          </a:prstGeom>
          <a:solidFill>
            <a:srgbClr val="ffffff"/>
          </a:solidFill>
          <a:ln w="76320">
            <a:solidFill>
              <a:srgbClr val="1507c5"/>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9" name="Прямоугольник 6"/>
          <p:cNvSpPr/>
          <p:nvPr/>
        </p:nvSpPr>
        <p:spPr>
          <a:xfrm>
            <a:off x="258840" y="307800"/>
            <a:ext cx="11545920" cy="6950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Өзіңді тексер!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919f7"/>
                </a:solidFill>
                <a:uFillTx/>
                <a:latin typeface="Times New Roman"/>
                <a:ea typeface="Times New Roman"/>
              </a:rPr>
              <a:t>	</a:t>
            </a:r>
            <a:r>
              <a:rPr b="1" lang="ru-RU" sz="2200" strike="noStrike" u="none">
                <a:solidFill>
                  <a:srgbClr val="1507c5"/>
                </a:solidFill>
                <a:uFillTx/>
                <a:latin typeface="Times New Roman"/>
                <a:ea typeface="Arial"/>
              </a:rPr>
              <a:t>Сіз ғаламшарды құтқару кеш деп ойлайсыз ба? </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1507c5"/>
                </a:solidFill>
                <a:uFillTx/>
                <a:latin typeface="Times New Roman"/>
                <a:ea typeface="Arial"/>
              </a:rPr>
              <a:t>	</a:t>
            </a:r>
            <a:r>
              <a:rPr b="1" lang="ru-RU" sz="2200" strike="noStrike" u="none">
                <a:solidFill>
                  <a:srgbClr val="1507c5"/>
                </a:solidFill>
                <a:uFillTx/>
                <a:latin typeface="Times New Roman"/>
                <a:ea typeface="Arial"/>
              </a:rPr>
              <a:t>Менің ойымша, ғаламшарды құтқару кеш емес. Себебі, адамзат өз өміріне керекті материалдық байлықты табиғаттан алады. Қоғамның дамуы табиғат ресурстарының қорына байланысты, сондықтан адамзат болашақта күйзеліске ұшырамауы үшін табиғатпен толық үйлесімде болу керек. Табиғат байлығын үнемді және қалдықсыз пайдалануы тиіс. «</a:t>
            </a:r>
            <a:r>
              <a:rPr b="1" lang="en-US" sz="2200" strike="noStrike" u="none">
                <a:solidFill>
                  <a:srgbClr val="1507c5"/>
                </a:solidFill>
                <a:uFillTx/>
                <a:latin typeface="Times New Roman"/>
                <a:ea typeface="Arial"/>
              </a:rPr>
              <a:t>ifreestore» </a:t>
            </a:r>
            <a:r>
              <a:rPr b="1" lang="ru-RU" sz="2200" strike="noStrike" u="none">
                <a:solidFill>
                  <a:srgbClr val="1507c5"/>
                </a:solidFill>
                <a:uFillTx/>
                <a:latin typeface="Times New Roman"/>
                <a:ea typeface="Arial"/>
              </a:rPr>
              <a:t>сайтында жарық көрген «Табиғи ресурстардың сарқылуы» тақырыбындағы мақалада қазіргі кезде табиғатта миллиондаған жылдар барысында жиналған жанғыш қазба байлықтар бір жылда жағылады. Ғалымдардың жасаған болжамдарының біреуіне сүйенсек, жанғыш отындарды пайдаланудың қазіргі жылдамдығы сақталса, онда барланған мұнай қоры шамамен 30-40 жылға, газ 40-50 жылға, көмір 70-80 жылға жетеді. Сарқылатын қорларды адам баласының өте ұқыпты түрде пайдалануы – болашақ ұрпақтың қамын ойлағаны делінген.  Сондықтан да т</a:t>
            </a:r>
            <a:r>
              <a:rPr b="1" lang="ru-RU" sz="2200" strike="noStrike" u="none">
                <a:solidFill>
                  <a:srgbClr val="1507c5"/>
                </a:solidFill>
                <a:uFillTx/>
                <a:latin typeface="Times New Roman"/>
                <a:ea typeface="Times New Roman"/>
              </a:rPr>
              <a:t>абиғи ресурстарды тиімді пайдалансақ,  қоршаған ортаны қорғай аламыз.</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7371</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Windows User</cp:lastModifiedBy>
  <cp:lastPrinted>2020-12-01T23:41:11Z</cp:lastPrinted>
  <dcterms:modified xsi:type="dcterms:W3CDTF">2021-04-12T17:53:16Z</dcterms:modified>
  <cp:revision>536</cp:revision>
  <dc:subject/>
  <dc:title>Презентация PowerPoint</dc:title>
</cp:coreProperties>
</file>