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_rels/presentation.xml.rels" ContentType="application/vnd.openxmlformats-package.relationships+xml"/>
  <Override PartName="/ppt/media/image9.png" ContentType="image/png"/>
  <Override PartName="/ppt/media/image17.png" ContentType="image/png"/>
  <Override PartName="/ppt/media/image5.png" ContentType="image/png"/>
  <Override PartName="/ppt/media/image13.png" ContentType="image/png"/>
  <Override PartName="/ppt/media/image3.png" ContentType="image/png"/>
  <Override PartName="/ppt/media/image11.png" ContentType="image/png"/>
  <Override PartName="/ppt/media/image1.jpeg" ContentType="image/jpeg"/>
  <Override PartName="/ppt/media/image4.png" ContentType="image/png"/>
  <Override PartName="/ppt/media/image12.png" ContentType="image/png"/>
  <Override PartName="/ppt/media/image6.png" ContentType="image/png"/>
  <Override PartName="/ppt/media/image14.png" ContentType="image/png"/>
  <Override PartName="/ppt/media/image15.jpeg" ContentType="image/jpeg"/>
  <Override PartName="/ppt/media/image7.png" ContentType="image/png"/>
  <Override PartName="/ppt/media/image16.png" ContentType="image/png"/>
  <Override PartName="/ppt/media/image8.png" ContentType="image/png"/>
  <Override PartName="/ppt/media/image10.png" ContentType="image/png"/>
  <Override PartName="/ppt/media/image2.png" ContentType="image/png"/>
  <Override PartName="/ppt/media/image18.png" ContentType="image/png"/>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49" r:id="rId3"/>
    <p:sldMasterId id="2147483651" r:id="rId4"/>
    <p:sldMasterId id="2147483652"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97A2C6B-6371-4408-9235-2658F5946290}"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1.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7.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Rectangle 6"/>
          <p:cNvGrpSpPr/>
          <p:nvPr/>
        </p:nvGrpSpPr>
        <p:grpSpPr>
          <a:xfrm>
            <a:off x="0" y="5108400"/>
            <a:ext cx="12192120" cy="1749600"/>
            <a:chOff x="0" y="5108400"/>
            <a:chExt cx="12192120" cy="1749600"/>
          </a:xfrm>
        </p:grpSpPr>
        <p:pic>
          <p:nvPicPr>
            <p:cNvPr id="1" name="Rectangle 6" descr=""/>
            <p:cNvPicPr/>
            <p:nvPr/>
          </p:nvPicPr>
          <p:blipFill>
            <a:blip r:embed="rId3"/>
            <a:stretch/>
          </p:blipFill>
          <p:spPr>
            <a:xfrm>
              <a:off x="0" y="5110920"/>
              <a:ext cx="12192120" cy="1746720"/>
            </a:xfrm>
            <a:prstGeom prst="rect">
              <a:avLst/>
            </a:prstGeom>
            <a:ln w="0">
              <a:noFill/>
            </a:ln>
          </p:spPr>
        </p:pic>
        <p:sp>
          <p:nvSpPr>
            <p:cNvPr id="2" name=""/>
            <p:cNvSpPr/>
            <p:nvPr/>
          </p:nvSpPr>
          <p:spPr>
            <a:xfrm>
              <a:off x="0" y="5108400"/>
              <a:ext cx="12192120" cy="1749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3" name="Rectangle 7"/>
          <p:cNvGrpSpPr/>
          <p:nvPr/>
        </p:nvGrpSpPr>
        <p:grpSpPr>
          <a:xfrm>
            <a:off x="0" y="0"/>
            <a:ext cx="12192120" cy="5108400"/>
            <a:chOff x="0" y="0"/>
            <a:chExt cx="12192120" cy="5108400"/>
          </a:xfrm>
        </p:grpSpPr>
        <p:pic>
          <p:nvPicPr>
            <p:cNvPr id="4" name="Rectangle 7" descr=""/>
            <p:cNvPicPr/>
            <p:nvPr/>
          </p:nvPicPr>
          <p:blipFill>
            <a:blip r:embed="rId4"/>
            <a:stretch/>
          </p:blipFill>
          <p:spPr>
            <a:xfrm>
              <a:off x="0" y="0"/>
              <a:ext cx="12192120" cy="5108400"/>
            </a:xfrm>
            <a:prstGeom prst="rect">
              <a:avLst/>
            </a:prstGeom>
            <a:ln w="0">
              <a:noFill/>
            </a:ln>
          </p:spPr>
        </p:pic>
        <p:sp>
          <p:nvSpPr>
            <p:cNvPr id="5" name=""/>
            <p:cNvSpPr/>
            <p:nvPr/>
          </p:nvSpPr>
          <p:spPr>
            <a:xfrm>
              <a:off x="0" y="0"/>
              <a:ext cx="12192120" cy="5105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 name="Rectangle 8"/>
          <p:cNvSpPr/>
          <p:nvPr/>
        </p:nvSpPr>
        <p:spPr>
          <a:xfrm>
            <a:off x="0" y="3768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7" name="Oval 9"/>
          <p:cNvGrpSpPr/>
          <p:nvPr/>
        </p:nvGrpSpPr>
        <p:grpSpPr>
          <a:xfrm>
            <a:off x="0" y="1603440"/>
            <a:ext cx="12192120" cy="5102280"/>
            <a:chOff x="0" y="1603440"/>
            <a:chExt cx="12192120" cy="5102280"/>
          </a:xfrm>
        </p:grpSpPr>
        <p:pic>
          <p:nvPicPr>
            <p:cNvPr id="8" name="Oval 9" descr=""/>
            <p:cNvPicPr/>
            <p:nvPr/>
          </p:nvPicPr>
          <p:blipFill>
            <a:blip r:embed="rId5"/>
            <a:stretch/>
          </p:blipFill>
          <p:spPr>
            <a:xfrm>
              <a:off x="0" y="1603440"/>
              <a:ext cx="12192120" cy="5102280"/>
            </a:xfrm>
            <a:prstGeom prst="rect">
              <a:avLst/>
            </a:prstGeom>
            <a:ln w="0">
              <a:noFill/>
            </a:ln>
          </p:spPr>
        </p:pic>
        <p:sp>
          <p:nvSpPr>
            <p:cNvPr id="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10"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11"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12" name="PlaceHolder 3"/>
          <p:cNvSpPr>
            <a:spLocks noGrp="1"/>
          </p:cNvSpPr>
          <p:nvPr>
            <p:ph type="dt" idx="1"/>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13" name="PlaceHolder 4"/>
          <p:cNvSpPr>
            <a:spLocks noGrp="1"/>
          </p:cNvSpPr>
          <p:nvPr>
            <p:ph type="ftr" idx="2"/>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 name="PlaceHolder 5"/>
          <p:cNvSpPr>
            <a:spLocks noGrp="1"/>
          </p:cNvSpPr>
          <p:nvPr>
            <p:ph type="sldNum" idx="3"/>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270CD69-DE52-40B2-94DB-2692B6B1A913}"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5" name="Rectangle 10"/>
          <p:cNvGrpSpPr/>
          <p:nvPr/>
        </p:nvGrpSpPr>
        <p:grpSpPr>
          <a:xfrm>
            <a:off x="0" y="3865680"/>
            <a:ext cx="12192120" cy="2992320"/>
            <a:chOff x="0" y="3865680"/>
            <a:chExt cx="12192120" cy="2992320"/>
          </a:xfrm>
        </p:grpSpPr>
        <p:pic>
          <p:nvPicPr>
            <p:cNvPr id="16" name="Rectangle 10" descr=""/>
            <p:cNvPicPr/>
            <p:nvPr/>
          </p:nvPicPr>
          <p:blipFill>
            <a:blip r:embed="rId3"/>
            <a:stretch/>
          </p:blipFill>
          <p:spPr>
            <a:xfrm>
              <a:off x="0" y="3865680"/>
              <a:ext cx="12192120" cy="2992320"/>
            </a:xfrm>
            <a:prstGeom prst="rect">
              <a:avLst/>
            </a:prstGeom>
            <a:ln w="0">
              <a:noFill/>
            </a:ln>
          </p:spPr>
        </p:pic>
        <p:sp>
          <p:nvSpPr>
            <p:cNvPr id="17"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18" name="Rectangle 11"/>
          <p:cNvGrpSpPr/>
          <p:nvPr/>
        </p:nvGrpSpPr>
        <p:grpSpPr>
          <a:xfrm>
            <a:off x="0" y="0"/>
            <a:ext cx="12192120" cy="3865680"/>
            <a:chOff x="0" y="0"/>
            <a:chExt cx="12192120" cy="3865680"/>
          </a:xfrm>
        </p:grpSpPr>
        <p:pic>
          <p:nvPicPr>
            <p:cNvPr id="19" name="Rectangle 11" descr=""/>
            <p:cNvPicPr/>
            <p:nvPr/>
          </p:nvPicPr>
          <p:blipFill>
            <a:blip r:embed="rId4"/>
            <a:stretch/>
          </p:blipFill>
          <p:spPr>
            <a:xfrm>
              <a:off x="0" y="0"/>
              <a:ext cx="12192120" cy="3864240"/>
            </a:xfrm>
            <a:prstGeom prst="rect">
              <a:avLst/>
            </a:prstGeom>
            <a:ln w="0">
              <a:noFill/>
            </a:ln>
          </p:spPr>
        </p:pic>
        <p:sp>
          <p:nvSpPr>
            <p:cNvPr id="20" name=""/>
            <p:cNvSpPr/>
            <p:nvPr/>
          </p:nvSpPr>
          <p:spPr>
            <a:xfrm>
              <a:off x="0" y="0"/>
              <a:ext cx="12192120" cy="38656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21" name="Rectangle 12"/>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22" name="Oval 13"/>
          <p:cNvGrpSpPr/>
          <p:nvPr/>
        </p:nvGrpSpPr>
        <p:grpSpPr>
          <a:xfrm>
            <a:off x="0" y="1603440"/>
            <a:ext cx="12192120" cy="5102280"/>
            <a:chOff x="0" y="1603440"/>
            <a:chExt cx="12192120" cy="5102280"/>
          </a:xfrm>
        </p:grpSpPr>
        <p:pic>
          <p:nvPicPr>
            <p:cNvPr id="23" name="Oval 13" descr=""/>
            <p:cNvPicPr/>
            <p:nvPr/>
          </p:nvPicPr>
          <p:blipFill>
            <a:blip r:embed="rId5"/>
            <a:stretch/>
          </p:blipFill>
          <p:spPr>
            <a:xfrm>
              <a:off x="0" y="1603440"/>
              <a:ext cx="12192120" cy="5102280"/>
            </a:xfrm>
            <a:prstGeom prst="rect">
              <a:avLst/>
            </a:prstGeom>
            <a:ln w="0">
              <a:noFill/>
            </a:ln>
          </p:spPr>
        </p:pic>
        <p:sp>
          <p:nvSpPr>
            <p:cNvPr id="24"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25"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26"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27" name="PlaceHolder 3"/>
          <p:cNvSpPr>
            <a:spLocks noGrp="1"/>
          </p:cNvSpPr>
          <p:nvPr>
            <p:ph type="dt" idx="4"/>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28" name="PlaceHolder 4"/>
          <p:cNvSpPr>
            <a:spLocks noGrp="1"/>
          </p:cNvSpPr>
          <p:nvPr>
            <p:ph type="ftr" idx="5"/>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9" name="PlaceHolder 5"/>
          <p:cNvSpPr>
            <a:spLocks noGrp="1"/>
          </p:cNvSpPr>
          <p:nvPr>
            <p:ph type="sldNum" idx="6"/>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2C7585-1B3F-4126-8062-611462BEFBF1}"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0" r:id="rId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0" name="Rectangle 6"/>
          <p:cNvGrpSpPr/>
          <p:nvPr/>
        </p:nvGrpSpPr>
        <p:grpSpPr>
          <a:xfrm>
            <a:off x="0" y="5108400"/>
            <a:ext cx="12192120" cy="1749600"/>
            <a:chOff x="0" y="5108400"/>
            <a:chExt cx="12192120" cy="1749600"/>
          </a:xfrm>
        </p:grpSpPr>
        <p:pic>
          <p:nvPicPr>
            <p:cNvPr id="31" name="Rectangle 6" descr=""/>
            <p:cNvPicPr/>
            <p:nvPr/>
          </p:nvPicPr>
          <p:blipFill>
            <a:blip r:embed="rId3"/>
            <a:stretch/>
          </p:blipFill>
          <p:spPr>
            <a:xfrm>
              <a:off x="0" y="5110920"/>
              <a:ext cx="12192120" cy="1746720"/>
            </a:xfrm>
            <a:prstGeom prst="rect">
              <a:avLst/>
            </a:prstGeom>
            <a:ln w="0">
              <a:noFill/>
            </a:ln>
          </p:spPr>
        </p:pic>
        <p:sp>
          <p:nvSpPr>
            <p:cNvPr id="32" name=""/>
            <p:cNvSpPr/>
            <p:nvPr/>
          </p:nvSpPr>
          <p:spPr>
            <a:xfrm>
              <a:off x="0" y="5108400"/>
              <a:ext cx="12192120" cy="1749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33" name="Rectangle 7"/>
          <p:cNvGrpSpPr/>
          <p:nvPr/>
        </p:nvGrpSpPr>
        <p:grpSpPr>
          <a:xfrm>
            <a:off x="0" y="0"/>
            <a:ext cx="12192120" cy="5108400"/>
            <a:chOff x="0" y="0"/>
            <a:chExt cx="12192120" cy="5108400"/>
          </a:xfrm>
        </p:grpSpPr>
        <p:pic>
          <p:nvPicPr>
            <p:cNvPr id="34" name="Rectangle 7" descr=""/>
            <p:cNvPicPr/>
            <p:nvPr/>
          </p:nvPicPr>
          <p:blipFill>
            <a:blip r:embed="rId4"/>
            <a:stretch/>
          </p:blipFill>
          <p:spPr>
            <a:xfrm>
              <a:off x="0" y="0"/>
              <a:ext cx="12192120" cy="5108400"/>
            </a:xfrm>
            <a:prstGeom prst="rect">
              <a:avLst/>
            </a:prstGeom>
            <a:ln w="0">
              <a:noFill/>
            </a:ln>
          </p:spPr>
        </p:pic>
        <p:sp>
          <p:nvSpPr>
            <p:cNvPr id="35" name=""/>
            <p:cNvSpPr/>
            <p:nvPr/>
          </p:nvSpPr>
          <p:spPr>
            <a:xfrm>
              <a:off x="0" y="0"/>
              <a:ext cx="12192120" cy="5105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36" name="Rectangle 8"/>
          <p:cNvSpPr/>
          <p:nvPr/>
        </p:nvSpPr>
        <p:spPr>
          <a:xfrm>
            <a:off x="0" y="3768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37" name="Oval 9"/>
          <p:cNvGrpSpPr/>
          <p:nvPr/>
        </p:nvGrpSpPr>
        <p:grpSpPr>
          <a:xfrm>
            <a:off x="0" y="1603440"/>
            <a:ext cx="12192120" cy="5102280"/>
            <a:chOff x="0" y="1603440"/>
            <a:chExt cx="12192120" cy="5102280"/>
          </a:xfrm>
        </p:grpSpPr>
        <p:pic>
          <p:nvPicPr>
            <p:cNvPr id="38" name="Oval 9" descr=""/>
            <p:cNvPicPr/>
            <p:nvPr/>
          </p:nvPicPr>
          <p:blipFill>
            <a:blip r:embed="rId5"/>
            <a:stretch/>
          </p:blipFill>
          <p:spPr>
            <a:xfrm>
              <a:off x="0" y="1603440"/>
              <a:ext cx="12192120" cy="5102280"/>
            </a:xfrm>
            <a:prstGeom prst="rect">
              <a:avLst/>
            </a:prstGeom>
            <a:ln w="0">
              <a:noFill/>
            </a:ln>
          </p:spPr>
        </p:pic>
        <p:sp>
          <p:nvSpPr>
            <p:cNvPr id="3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40" name="Rectangle 6"/>
          <p:cNvGrpSpPr/>
          <p:nvPr/>
        </p:nvGrpSpPr>
        <p:grpSpPr>
          <a:xfrm>
            <a:off x="0" y="3865680"/>
            <a:ext cx="12192120" cy="2992320"/>
            <a:chOff x="0" y="3865680"/>
            <a:chExt cx="12192120" cy="2992320"/>
          </a:xfrm>
        </p:grpSpPr>
        <p:pic>
          <p:nvPicPr>
            <p:cNvPr id="41" name="Rectangle 6" descr=""/>
            <p:cNvPicPr/>
            <p:nvPr/>
          </p:nvPicPr>
          <p:blipFill>
            <a:blip r:embed="rId6"/>
            <a:stretch/>
          </p:blipFill>
          <p:spPr>
            <a:xfrm>
              <a:off x="0" y="3865680"/>
              <a:ext cx="12192120" cy="2992320"/>
            </a:xfrm>
            <a:prstGeom prst="rect">
              <a:avLst/>
            </a:prstGeom>
            <a:ln w="0">
              <a:noFill/>
            </a:ln>
          </p:spPr>
        </p:pic>
        <p:sp>
          <p:nvSpPr>
            <p:cNvPr id="42"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43" name="Rectangle 7"/>
          <p:cNvGrpSpPr/>
          <p:nvPr/>
        </p:nvGrpSpPr>
        <p:grpSpPr>
          <a:xfrm>
            <a:off x="0" y="0"/>
            <a:ext cx="12192120" cy="3865680"/>
            <a:chOff x="0" y="0"/>
            <a:chExt cx="12192120" cy="3865680"/>
          </a:xfrm>
        </p:grpSpPr>
        <p:pic>
          <p:nvPicPr>
            <p:cNvPr id="44" name="Rectangle 7" descr=""/>
            <p:cNvPicPr/>
            <p:nvPr/>
          </p:nvPicPr>
          <p:blipFill>
            <a:blip r:embed="rId7"/>
            <a:stretch/>
          </p:blipFill>
          <p:spPr>
            <a:xfrm>
              <a:off x="0" y="0"/>
              <a:ext cx="12192120" cy="3864240"/>
            </a:xfrm>
            <a:prstGeom prst="rect">
              <a:avLst/>
            </a:prstGeom>
            <a:ln w="0">
              <a:noFill/>
            </a:ln>
          </p:spPr>
        </p:pic>
        <p:sp>
          <p:nvSpPr>
            <p:cNvPr id="45" name=""/>
            <p:cNvSpPr/>
            <p:nvPr/>
          </p:nvSpPr>
          <p:spPr>
            <a:xfrm>
              <a:off x="0" y="0"/>
              <a:ext cx="12192120" cy="38656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46" name="Rectangle 8"/>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47" name="Oval 9"/>
          <p:cNvGrpSpPr/>
          <p:nvPr/>
        </p:nvGrpSpPr>
        <p:grpSpPr>
          <a:xfrm>
            <a:off x="0" y="1603440"/>
            <a:ext cx="12192120" cy="5102280"/>
            <a:chOff x="0" y="1603440"/>
            <a:chExt cx="12192120" cy="5102280"/>
          </a:xfrm>
        </p:grpSpPr>
        <p:pic>
          <p:nvPicPr>
            <p:cNvPr id="48" name="Oval 9" descr=""/>
            <p:cNvPicPr/>
            <p:nvPr/>
          </p:nvPicPr>
          <p:blipFill>
            <a:blip r:embed="rId8"/>
            <a:stretch/>
          </p:blipFill>
          <p:spPr>
            <a:xfrm>
              <a:off x="0" y="1603440"/>
              <a:ext cx="12192120" cy="5102280"/>
            </a:xfrm>
            <a:prstGeom prst="rect">
              <a:avLst/>
            </a:prstGeom>
            <a:ln w="0">
              <a:noFill/>
            </a:ln>
          </p:spPr>
        </p:pic>
        <p:sp>
          <p:nvSpPr>
            <p:cNvPr id="4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50"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51"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52" name="PlaceHolder 3"/>
          <p:cNvSpPr>
            <a:spLocks noGrp="1"/>
          </p:cNvSpPr>
          <p:nvPr>
            <p:ph type="dt" idx="7"/>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53" name="PlaceHolder 4"/>
          <p:cNvSpPr>
            <a:spLocks noGrp="1"/>
          </p:cNvSpPr>
          <p:nvPr>
            <p:ph type="ftr" idx="8"/>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4" name="PlaceHolder 5"/>
          <p:cNvSpPr>
            <a:spLocks noGrp="1"/>
          </p:cNvSpPr>
          <p:nvPr>
            <p:ph type="sldNum" idx="9"/>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0BE8F34-2173-4598-91FE-A7DB73248417}"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5" name="Rectangle 7"/>
          <p:cNvGrpSpPr/>
          <p:nvPr/>
        </p:nvGrpSpPr>
        <p:grpSpPr>
          <a:xfrm>
            <a:off x="0" y="3865680"/>
            <a:ext cx="12192120" cy="2992320"/>
            <a:chOff x="0" y="3865680"/>
            <a:chExt cx="12192120" cy="2992320"/>
          </a:xfrm>
        </p:grpSpPr>
        <p:pic>
          <p:nvPicPr>
            <p:cNvPr id="56" name="Rectangle 7" descr=""/>
            <p:cNvPicPr/>
            <p:nvPr/>
          </p:nvPicPr>
          <p:blipFill>
            <a:blip r:embed="rId3"/>
            <a:stretch/>
          </p:blipFill>
          <p:spPr>
            <a:xfrm>
              <a:off x="0" y="3865680"/>
              <a:ext cx="12192120" cy="2992320"/>
            </a:xfrm>
            <a:prstGeom prst="rect">
              <a:avLst/>
            </a:prstGeom>
            <a:ln w="0">
              <a:noFill/>
            </a:ln>
          </p:spPr>
        </p:pic>
        <p:sp>
          <p:nvSpPr>
            <p:cNvPr id="57"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58" name="Rectangle 8"/>
          <p:cNvGrpSpPr/>
          <p:nvPr/>
        </p:nvGrpSpPr>
        <p:grpSpPr>
          <a:xfrm>
            <a:off x="0" y="0"/>
            <a:ext cx="12192120" cy="3865680"/>
            <a:chOff x="0" y="0"/>
            <a:chExt cx="12192120" cy="3865680"/>
          </a:xfrm>
        </p:grpSpPr>
        <p:pic>
          <p:nvPicPr>
            <p:cNvPr id="59" name="Rectangle 8" descr=""/>
            <p:cNvPicPr/>
            <p:nvPr/>
          </p:nvPicPr>
          <p:blipFill>
            <a:blip r:embed="rId4"/>
            <a:stretch/>
          </p:blipFill>
          <p:spPr>
            <a:xfrm>
              <a:off x="0" y="0"/>
              <a:ext cx="12192120" cy="3864240"/>
            </a:xfrm>
            <a:prstGeom prst="rect">
              <a:avLst/>
            </a:prstGeom>
            <a:ln w="0">
              <a:noFill/>
            </a:ln>
          </p:spPr>
        </p:pic>
        <p:sp>
          <p:nvSpPr>
            <p:cNvPr id="60" name=""/>
            <p:cNvSpPr/>
            <p:nvPr/>
          </p:nvSpPr>
          <p:spPr>
            <a:xfrm>
              <a:off x="0" y="0"/>
              <a:ext cx="12192120" cy="38656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1" name="Rectangle 9"/>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62" name="Oval 10"/>
          <p:cNvGrpSpPr/>
          <p:nvPr/>
        </p:nvGrpSpPr>
        <p:grpSpPr>
          <a:xfrm>
            <a:off x="0" y="1603440"/>
            <a:ext cx="12192120" cy="5102280"/>
            <a:chOff x="0" y="1603440"/>
            <a:chExt cx="12192120" cy="5102280"/>
          </a:xfrm>
        </p:grpSpPr>
        <p:pic>
          <p:nvPicPr>
            <p:cNvPr id="63" name="Oval 10" descr=""/>
            <p:cNvPicPr/>
            <p:nvPr/>
          </p:nvPicPr>
          <p:blipFill>
            <a:blip r:embed="rId5"/>
            <a:stretch/>
          </p:blipFill>
          <p:spPr>
            <a:xfrm>
              <a:off x="0" y="1603440"/>
              <a:ext cx="12192120" cy="5102280"/>
            </a:xfrm>
            <a:prstGeom prst="rect">
              <a:avLst/>
            </a:prstGeom>
            <a:ln w="0">
              <a:noFill/>
            </a:ln>
          </p:spPr>
        </p:pic>
        <p:sp>
          <p:nvSpPr>
            <p:cNvPr id="64"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5"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66"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67" name="PlaceHolder 3"/>
          <p:cNvSpPr>
            <a:spLocks noGrp="1"/>
          </p:cNvSpPr>
          <p:nvPr>
            <p:ph type="dt" idx="10"/>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68" name="PlaceHolder 4"/>
          <p:cNvSpPr>
            <a:spLocks noGrp="1"/>
          </p:cNvSpPr>
          <p:nvPr>
            <p:ph type="ftr" idx="11"/>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9" name="PlaceHolder 5"/>
          <p:cNvSpPr>
            <a:spLocks noGrp="1"/>
          </p:cNvSpPr>
          <p:nvPr>
            <p:ph type="sldNum" idx="12"/>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A02451-36F1-4B79-A0F2-50991681702B}"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hyperlink" Target="https://youtu.be/Qv0WdWT_wh8" TargetMode="External"/><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7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74" name="Google Shape;77;p1"/>
          <p:cNvCxnSpPr/>
          <p:nvPr/>
        </p:nvCxnSpPr>
        <p:spPr>
          <a:xfrm>
            <a:off x="212400" y="6621120"/>
            <a:ext cx="11729160" cy="26280"/>
          </a:xfrm>
          <a:prstGeom prst="straightConnector1">
            <a:avLst/>
          </a:prstGeom>
          <a:ln w="57240">
            <a:solidFill>
              <a:srgbClr val="33cccc"/>
            </a:solidFill>
            <a:miter/>
          </a:ln>
        </p:spPr>
      </p:cxnSp>
      <p:cxnSp>
        <p:nvCxnSpPr>
          <p:cNvPr id="75" name="Google Shape;78;p1"/>
          <p:cNvCxnSpPr/>
          <p:nvPr/>
        </p:nvCxnSpPr>
        <p:spPr>
          <a:xfrm>
            <a:off x="757080" y="6364080"/>
            <a:ext cx="10694160" cy="37080"/>
          </a:xfrm>
          <a:prstGeom prst="straightConnector1">
            <a:avLst/>
          </a:prstGeom>
          <a:ln w="57240">
            <a:solidFill>
              <a:srgbClr val="ff8021"/>
            </a:solidFill>
            <a:miter/>
          </a:ln>
        </p:spPr>
      </p:cxnSp>
      <p:sp>
        <p:nvSpPr>
          <p:cNvPr id="76" name="TextBox 4"/>
          <p:cNvSpPr/>
          <p:nvPr/>
        </p:nvSpPr>
        <p:spPr>
          <a:xfrm>
            <a:off x="1233360" y="993600"/>
            <a:ext cx="9417240" cy="4484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 </a:t>
            </a:r>
            <a:r>
              <a:rPr b="1" lang="kk-KZ" sz="3200" strike="noStrike" u="none">
                <a:solidFill>
                  <a:srgbClr val="000000"/>
                </a:solidFill>
                <a:uFillTx/>
                <a:latin typeface="Times New Roman"/>
                <a:ea typeface="Times New Roman"/>
              </a:rPr>
              <a:t>ҚАЗАҚ</a:t>
            </a:r>
            <a:r>
              <a:rPr b="1" lang="en-US" sz="3200" strike="noStrike" u="none">
                <a:solidFill>
                  <a:srgbClr val="000000"/>
                </a:solidFill>
                <a:uFillTx/>
                <a:latin typeface="Times New Roman"/>
                <a:ea typeface="Times New Roman"/>
              </a:rPr>
              <a:t> </a:t>
            </a:r>
            <a:r>
              <a:rPr b="1" lang="kk-KZ" sz="3200" strike="noStrike" u="none">
                <a:solidFill>
                  <a:srgbClr val="000000"/>
                </a:solidFill>
                <a:uFillTx/>
                <a:latin typeface="Times New Roman"/>
                <a:ea typeface="Times New Roman"/>
              </a:rPr>
              <a:t>ТІЛІ</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0000"/>
                </a:solidFill>
                <a:uFillTx/>
                <a:latin typeface="Times New Roman"/>
                <a:ea typeface="Times New Roman"/>
              </a:rPr>
              <a:t>Ш</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9-СЫНЫП</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
        <p:nvSpPr>
          <p:cNvPr id="77" name="object 2"/>
          <p:cNvSpPr/>
          <p:nvPr/>
        </p:nvSpPr>
        <p:spPr>
          <a:xfrm>
            <a:off x="-17640" y="2984400"/>
            <a:ext cx="12188880" cy="97812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object 2"/>
          <p:cNvSpPr/>
          <p:nvPr/>
        </p:nvSpPr>
        <p:spPr>
          <a:xfrm>
            <a:off x="1440" y="-12600"/>
            <a:ext cx="12190680" cy="75240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Тапсырма 2.«Ой қозғау» әдісі      Мәтінді түсініп оқып, сұрақтар құрастырыңыздар.</a:t>
            </a:r>
            <a:endParaRPr b="0" lang="ru-RU" sz="2400" strike="noStrike" u="none">
              <a:solidFill>
                <a:srgbClr val="000000"/>
              </a:solidFill>
              <a:uFillTx/>
              <a:latin typeface="Calibri"/>
            </a:endParaRPr>
          </a:p>
        </p:txBody>
      </p:sp>
      <p:sp>
        <p:nvSpPr>
          <p:cNvPr id="1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44" name="Прямоугольник 74"/>
          <p:cNvSpPr/>
          <p:nvPr/>
        </p:nvSpPr>
        <p:spPr>
          <a:xfrm>
            <a:off x="5942160" y="1309680"/>
            <a:ext cx="15714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45" name="Google Shape;77;p1"/>
          <p:cNvCxnSpPr/>
          <p:nvPr/>
        </p:nvCxnSpPr>
        <p:spPr>
          <a:xfrm>
            <a:off x="212400" y="6621120"/>
            <a:ext cx="11729160" cy="26280"/>
          </a:xfrm>
          <a:prstGeom prst="straightConnector1">
            <a:avLst/>
          </a:prstGeom>
          <a:ln w="57240">
            <a:solidFill>
              <a:srgbClr val="33cccc"/>
            </a:solidFill>
            <a:miter/>
          </a:ln>
        </p:spPr>
      </p:cxnSp>
      <p:cxnSp>
        <p:nvCxnSpPr>
          <p:cNvPr id="146" name="Google Shape;78;p1"/>
          <p:cNvCxnSpPr/>
          <p:nvPr/>
        </p:nvCxnSpPr>
        <p:spPr>
          <a:xfrm>
            <a:off x="757080" y="6364080"/>
            <a:ext cx="10694160" cy="37080"/>
          </a:xfrm>
          <a:prstGeom prst="straightConnector1">
            <a:avLst/>
          </a:prstGeom>
          <a:ln w="38160">
            <a:solidFill>
              <a:srgbClr val="ff8021"/>
            </a:solidFill>
            <a:miter/>
          </a:ln>
        </p:spPr>
      </p:cxnSp>
      <p:sp>
        <p:nvSpPr>
          <p:cNvPr id="147" name="Прямоугольник 1"/>
          <p:cNvSpPr/>
          <p:nvPr/>
        </p:nvSpPr>
        <p:spPr>
          <a:xfrm>
            <a:off x="77760" y="849240"/>
            <a:ext cx="11728440" cy="6311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«Биотехнология» термині өндірістің саласын білдіргенімен, оның ғылыммен тікелей байланысы бар: оны жаңа тірі организмдерді құрастыру жолдарын зерттейтін    ғылым ретінде де және материя қозғалысының биологиялық формасын іске асыратын өндіріс саласы ретінде де түсінуге болады. Биотехнология ғылым ретінде генетикалық инженериямен біртұтас бірігіп кеткен. Мұнда ген инженериясының    алдына қойған мақсаты алдын- ала    жоспарланған үлгіге сәйкес жаңа немесе жақсарған қасиеті бар тірі организмдерді құрастыру.</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Ата-әжелеріміз ежелден микроорганизмдерді қымыз бен шұбат, айран ашытуға, құрт пен ірімшік жасауға, нан пісіруге, тері илеуге, т.б.қажетті заттарды дайындауға пайдаланған. Қазіргі биотехнологияның мынадай негізгі бағыттары бар: микробиоло-гиялық өндіріс, жасушалық инженерия және генді инженерия. Биотехнологияда биохимия,микробиология, молекулалық биология, генетика ғылымдарының жетістік-терінің нәтижесінде өте бағалы биологиялық белсенді заттар гормондар, ферменттер, витаминдер, антибиотиктер, органикалық қышқылдар-сірке, лимон, сүт және кейбір дәрі-дәрмектер алынады.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«Ой қозғау» әдісі арқылы</a:t>
            </a:r>
            <a:endParaRPr b="0" lang="ru-RU" sz="2400" strike="noStrike" u="none">
              <a:solidFill>
                <a:srgbClr val="000000"/>
              </a:solidFill>
              <a:uFillTx/>
              <a:latin typeface="Calibri"/>
            </a:endParaRPr>
          </a:p>
        </p:txBody>
      </p:sp>
      <p:sp>
        <p:nvSpPr>
          <p:cNvPr id="14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50" name="Прямоугольник 74"/>
          <p:cNvSpPr/>
          <p:nvPr/>
        </p:nvSpPr>
        <p:spPr>
          <a:xfrm>
            <a:off x="5942160" y="1309680"/>
            <a:ext cx="15714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51" name="Google Shape;77;p1"/>
          <p:cNvCxnSpPr/>
          <p:nvPr/>
        </p:nvCxnSpPr>
        <p:spPr>
          <a:xfrm>
            <a:off x="212400" y="6621120"/>
            <a:ext cx="11729160" cy="26280"/>
          </a:xfrm>
          <a:prstGeom prst="straightConnector1">
            <a:avLst/>
          </a:prstGeom>
          <a:ln w="57240">
            <a:solidFill>
              <a:srgbClr val="33cccc"/>
            </a:solidFill>
            <a:miter/>
          </a:ln>
        </p:spPr>
      </p:cxnSp>
      <p:cxnSp>
        <p:nvCxnSpPr>
          <p:cNvPr id="152" name="Google Shape;78;p1"/>
          <p:cNvCxnSpPr/>
          <p:nvPr/>
        </p:nvCxnSpPr>
        <p:spPr>
          <a:xfrm>
            <a:off x="757080" y="6364080"/>
            <a:ext cx="10694160" cy="37080"/>
          </a:xfrm>
          <a:prstGeom prst="straightConnector1">
            <a:avLst/>
          </a:prstGeom>
          <a:ln w="38160">
            <a:solidFill>
              <a:srgbClr val="ff8021"/>
            </a:solidFill>
            <a:miter/>
          </a:ln>
        </p:spPr>
      </p:cxnSp>
      <p:sp>
        <p:nvSpPr>
          <p:cNvPr id="153" name="Прямоугольник 1"/>
          <p:cNvSpPr/>
          <p:nvPr/>
        </p:nvSpPr>
        <p:spPr>
          <a:xfrm>
            <a:off x="212760" y="1343160"/>
            <a:ext cx="11728440" cy="4483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1.Биотехнология дегенді қалай түсінесің?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2.Қазіргі биотехнологияның қандай негізгі бағыттары бар?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3.Гендік инженерияның алдына қойған мақсаты қандай?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4.Ата-әжелеріміз ежелден микроорганизмдерді қандай заттарды дайындауға қолданған?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Дескриптор</a:t>
            </a:r>
            <a:endParaRPr b="0" lang="ru-RU" sz="24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Мәтінді түсініп оқиды.</a:t>
            </a:r>
            <a:endParaRPr b="0" lang="ru-RU" sz="2400" strike="noStrike" u="none">
              <a:solidFill>
                <a:srgbClr val="000000"/>
              </a:solidFill>
              <a:uFillTx/>
              <a:latin typeface="Calibri"/>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Мәтіннің мазмұнына сәйкес сұрақтар қоя алады.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15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5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57" name="Google Shape;77;p1"/>
          <p:cNvCxnSpPr/>
          <p:nvPr/>
        </p:nvCxnSpPr>
        <p:spPr>
          <a:xfrm>
            <a:off x="212400" y="6621120"/>
            <a:ext cx="11729160" cy="26280"/>
          </a:xfrm>
          <a:prstGeom prst="straightConnector1">
            <a:avLst/>
          </a:prstGeom>
          <a:ln w="57240">
            <a:solidFill>
              <a:srgbClr val="33cccc"/>
            </a:solidFill>
            <a:miter/>
          </a:ln>
        </p:spPr>
      </p:cxnSp>
      <p:cxnSp>
        <p:nvCxnSpPr>
          <p:cNvPr id="158" name="Google Shape;78;p1"/>
          <p:cNvCxnSpPr/>
          <p:nvPr/>
        </p:nvCxnSpPr>
        <p:spPr>
          <a:xfrm>
            <a:off x="757080" y="6364080"/>
            <a:ext cx="10694160" cy="37080"/>
          </a:xfrm>
          <a:prstGeom prst="straightConnector1">
            <a:avLst/>
          </a:prstGeom>
          <a:ln w="38160">
            <a:solidFill>
              <a:srgbClr val="ff8021"/>
            </a:solidFill>
            <a:miter/>
          </a:ln>
        </p:spPr>
      </p:cxnSp>
      <p:pic>
        <p:nvPicPr>
          <p:cNvPr id="159" name="Рисунок 8" descr="https://ds04.infourok.ru/uploads/ex/0fa6/0002e24d-28f75c4e/img2.jpg"/>
          <p:cNvPicPr/>
          <p:nvPr/>
        </p:nvPicPr>
        <p:blipFill>
          <a:blip r:embed="rId1"/>
          <a:stretch/>
        </p:blipFill>
        <p:spPr>
          <a:xfrm>
            <a:off x="633240" y="1631880"/>
            <a:ext cx="5346720" cy="4314960"/>
          </a:xfrm>
          <a:prstGeom prst="rect">
            <a:avLst/>
          </a:prstGeom>
          <a:ln w="0">
            <a:noFill/>
          </a:ln>
        </p:spPr>
      </p:pic>
      <p:pic>
        <p:nvPicPr>
          <p:cNvPr id="160" name="Picture 9" descr=""/>
          <p:cNvPicPr/>
          <p:nvPr/>
        </p:nvPicPr>
        <p:blipFill>
          <a:blip r:embed="rId2"/>
          <a:stretch/>
        </p:blipFill>
        <p:spPr>
          <a:xfrm>
            <a:off x="6275520" y="1568520"/>
            <a:ext cx="5041800" cy="460836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object 2"/>
          <p:cNvSpPr/>
          <p:nvPr/>
        </p:nvSpPr>
        <p:spPr>
          <a:xfrm>
            <a:off x="1440" y="-12600"/>
            <a:ext cx="12190680" cy="6951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16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6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64" name="Google Shape;77;p1"/>
          <p:cNvCxnSpPr/>
          <p:nvPr/>
        </p:nvCxnSpPr>
        <p:spPr>
          <a:xfrm>
            <a:off x="212400" y="6621120"/>
            <a:ext cx="11729160" cy="26280"/>
          </a:xfrm>
          <a:prstGeom prst="straightConnector1">
            <a:avLst/>
          </a:prstGeom>
          <a:ln w="57240">
            <a:solidFill>
              <a:srgbClr val="33cccc"/>
            </a:solidFill>
            <a:miter/>
          </a:ln>
        </p:spPr>
      </p:cxnSp>
      <p:cxnSp>
        <p:nvCxnSpPr>
          <p:cNvPr id="165" name="Google Shape;78;p1"/>
          <p:cNvCxnSpPr/>
          <p:nvPr/>
        </p:nvCxnSpPr>
        <p:spPr>
          <a:xfrm>
            <a:off x="757080" y="6364080"/>
            <a:ext cx="10694160" cy="37080"/>
          </a:xfrm>
          <a:prstGeom prst="straightConnector1">
            <a:avLst/>
          </a:prstGeom>
          <a:ln w="38160">
            <a:solidFill>
              <a:srgbClr val="ff8021"/>
            </a:solidFill>
            <a:miter/>
          </a:ln>
        </p:spPr>
      </p:cxnSp>
      <p:sp>
        <p:nvSpPr>
          <p:cNvPr id="166" name="Прямоугольник 1"/>
          <p:cNvSpPr/>
          <p:nvPr/>
        </p:nvSpPr>
        <p:spPr>
          <a:xfrm>
            <a:off x="318960" y="798480"/>
            <a:ext cx="11622240" cy="5602320"/>
          </a:xfrm>
          <a:prstGeom prst="rect">
            <a:avLst/>
          </a:prstGeom>
          <a:solidFill>
            <a:srgbClr val="ffffff"/>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ММ</a:t>
            </a:r>
            <a:r>
              <a:rPr b="1" lang="kk-KZ" sz="2000" strike="noStrike" u="none">
                <a:solidFill>
                  <a:srgbClr val="000000"/>
                </a:solidFill>
                <a:uFillTx/>
                <a:latin typeface="Times New Roman"/>
                <a:ea typeface="Times New Roman"/>
              </a:rPr>
              <a:t>Мезгіл бағыныңқылы сабақтас құрмалас</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Сабақтас құрмалас сөйлемнің бірінші сыңары бағыныңқы, екінші сыңары басыңқы деп аталады.</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Мезгіл бағыныңқылы сабақтастың бағыныңқы сыңары басыңқы сыңарда айтылған іс-әрекеттің болу уақытын көрсетеді де </a:t>
            </a:r>
            <a:r>
              <a:rPr b="1" lang="kk-KZ" sz="2000" strike="noStrike" u="none">
                <a:solidFill>
                  <a:srgbClr val="000000"/>
                </a:solidFill>
                <a:uFillTx/>
                <a:latin typeface="Times New Roman"/>
                <a:ea typeface="Times New Roman"/>
              </a:rPr>
              <a:t>қашан? қашаннан бері? қай кезде? қашанға шейін? </a:t>
            </a:r>
            <a:r>
              <a:rPr b="0" lang="kk-KZ" sz="2000" strike="noStrike" u="none">
                <a:solidFill>
                  <a:srgbClr val="000000"/>
                </a:solidFill>
                <a:uFillTx/>
                <a:latin typeface="Times New Roman"/>
                <a:ea typeface="Times New Roman"/>
              </a:rPr>
              <a:t>Т.б  сұрақтарға жауап береді.</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Мезгіл бағыныңқылы сөйлемнің бағыныңқы сыңарының баяндауыштары төмендегідей жасалады:</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-Ғалы (-гелі), -қалы (келі)</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-Ып (-іп, -п)</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-Ғанда -(генде) -ған соң, (-ген соң)</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-Са (-се)</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-Ысымен(-ісімен)</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Мысалы: Ол жұмыстан </a:t>
            </a:r>
            <a:r>
              <a:rPr b="1" lang="kk-KZ" sz="2000" strike="noStrike" u="none">
                <a:solidFill>
                  <a:srgbClr val="000000"/>
                </a:solidFill>
                <a:uFillTx/>
                <a:latin typeface="Times New Roman"/>
                <a:ea typeface="Times New Roman"/>
              </a:rPr>
              <a:t>келген соң</a:t>
            </a:r>
            <a:r>
              <a:rPr b="0" lang="kk-KZ" sz="2000" strike="noStrike" u="none">
                <a:solidFill>
                  <a:srgbClr val="000000"/>
                </a:solidFill>
                <a:uFillTx/>
                <a:latin typeface="Times New Roman"/>
                <a:ea typeface="Times New Roman"/>
              </a:rPr>
              <a:t>, бүгінгі газеттерді қарап шықты.</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Абай араларынан </a:t>
            </a:r>
            <a:r>
              <a:rPr b="1" lang="kk-KZ" sz="2000" strike="noStrike" u="none">
                <a:solidFill>
                  <a:srgbClr val="000000"/>
                </a:solidFill>
                <a:uFillTx/>
                <a:latin typeface="Times New Roman"/>
                <a:ea typeface="Times New Roman"/>
              </a:rPr>
              <a:t>кетісімен</a:t>
            </a:r>
            <a:r>
              <a:rPr b="0" lang="kk-KZ" sz="2000" strike="noStrike" u="none">
                <a:solidFill>
                  <a:srgbClr val="000000"/>
                </a:solidFill>
                <a:uFillTx/>
                <a:latin typeface="Times New Roman"/>
                <a:ea typeface="Times New Roman"/>
              </a:rPr>
              <a:t>,анталап тұрған қалың жиын арасына ауыздан-ауызға көшкен сыбыр бұйрық жайылады.</a:t>
            </a:r>
            <a:endParaRPr b="0" lang="ru-RU" sz="2000" strike="noStrike" u="none">
              <a:solidFill>
                <a:srgbClr val="000000"/>
              </a:solidFill>
              <a:uFillTx/>
              <a:latin typeface="Calibri"/>
            </a:endParaRPr>
          </a:p>
          <a:p>
            <a:pPr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object 2"/>
          <p:cNvSpPr/>
          <p:nvPr/>
        </p:nvSpPr>
        <p:spPr>
          <a:xfrm>
            <a:off x="1440" y="-12600"/>
            <a:ext cx="12190680" cy="82548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Тапсырма 3. «Сүзгі» әдісі</a:t>
            </a:r>
            <a:endParaRPr b="0" lang="ru-RU" sz="2400" strike="noStrike" u="none">
              <a:solidFill>
                <a:srgbClr val="000000"/>
              </a:solidFill>
              <a:uFillTx/>
              <a:latin typeface="Calibri"/>
            </a:endParaRPr>
          </a:p>
        </p:txBody>
      </p:sp>
      <p:sp>
        <p:nvSpPr>
          <p:cNvPr id="16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6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70" name="Google Shape;77;p1"/>
          <p:cNvCxnSpPr/>
          <p:nvPr/>
        </p:nvCxnSpPr>
        <p:spPr>
          <a:xfrm>
            <a:off x="212400" y="6621120"/>
            <a:ext cx="11729160" cy="26280"/>
          </a:xfrm>
          <a:prstGeom prst="straightConnector1">
            <a:avLst/>
          </a:prstGeom>
          <a:ln w="57240">
            <a:solidFill>
              <a:srgbClr val="33cccc"/>
            </a:solidFill>
            <a:miter/>
          </a:ln>
        </p:spPr>
      </p:cxnSp>
      <p:cxnSp>
        <p:nvCxnSpPr>
          <p:cNvPr id="171" name="Google Shape;78;p1"/>
          <p:cNvCxnSpPr/>
          <p:nvPr/>
        </p:nvCxnSpPr>
        <p:spPr>
          <a:xfrm>
            <a:off x="757080" y="6364080"/>
            <a:ext cx="10694160" cy="37080"/>
          </a:xfrm>
          <a:prstGeom prst="straightConnector1">
            <a:avLst/>
          </a:prstGeom>
          <a:ln w="38160">
            <a:solidFill>
              <a:srgbClr val="ff8021"/>
            </a:solidFill>
            <a:miter/>
          </a:ln>
        </p:spPr>
      </p:cxnSp>
      <p:pic>
        <p:nvPicPr>
          <p:cNvPr id="172" name="Picture 8" descr=""/>
          <p:cNvPicPr/>
          <p:nvPr/>
        </p:nvPicPr>
        <p:blipFill>
          <a:blip r:embed="rId1"/>
          <a:stretch/>
        </p:blipFill>
        <p:spPr>
          <a:xfrm>
            <a:off x="212760" y="965160"/>
            <a:ext cx="11834640" cy="5892840"/>
          </a:xfrm>
          <a:prstGeom prst="rect">
            <a:avLst/>
          </a:prstGeom>
          <a:ln w="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Өзіңді тексер</a:t>
            </a:r>
            <a:endParaRPr b="0" lang="ru-RU" sz="2400" strike="noStrike" u="none">
              <a:solidFill>
                <a:srgbClr val="000000"/>
              </a:solidFill>
              <a:uFillTx/>
              <a:latin typeface="Calibri"/>
            </a:endParaRPr>
          </a:p>
        </p:txBody>
      </p:sp>
      <p:sp>
        <p:nvSpPr>
          <p:cNvPr id="17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7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76" name="Google Shape;77;p1"/>
          <p:cNvCxnSpPr/>
          <p:nvPr/>
        </p:nvCxnSpPr>
        <p:spPr>
          <a:xfrm>
            <a:off x="212400" y="6621120"/>
            <a:ext cx="11729160" cy="26280"/>
          </a:xfrm>
          <a:prstGeom prst="straightConnector1">
            <a:avLst/>
          </a:prstGeom>
          <a:ln w="57240">
            <a:solidFill>
              <a:srgbClr val="33cccc"/>
            </a:solidFill>
            <a:miter/>
          </a:ln>
        </p:spPr>
      </p:cxnSp>
      <p:cxnSp>
        <p:nvCxnSpPr>
          <p:cNvPr id="177" name="Google Shape;78;p1"/>
          <p:cNvCxnSpPr/>
          <p:nvPr/>
        </p:nvCxnSpPr>
        <p:spPr>
          <a:xfrm>
            <a:off x="757080" y="6364080"/>
            <a:ext cx="10694160" cy="37080"/>
          </a:xfrm>
          <a:prstGeom prst="straightConnector1">
            <a:avLst/>
          </a:prstGeom>
          <a:ln w="38160">
            <a:solidFill>
              <a:srgbClr val="ff8021"/>
            </a:solidFill>
            <a:miter/>
          </a:ln>
        </p:spPr>
      </p:cxnSp>
      <p:pic>
        <p:nvPicPr>
          <p:cNvPr id="178" name="Picture 8" descr=""/>
          <p:cNvPicPr/>
          <p:nvPr/>
        </p:nvPicPr>
        <p:blipFill>
          <a:blip r:embed="rId1"/>
          <a:stretch/>
        </p:blipFill>
        <p:spPr>
          <a:xfrm>
            <a:off x="392040" y="965160"/>
            <a:ext cx="11364840" cy="5448240"/>
          </a:xfrm>
          <a:prstGeom prst="rect">
            <a:avLst/>
          </a:prstGeom>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r>
              <a:rPr b="1" lang="ru-RU" sz="2400" strike="noStrike" u="none">
                <a:solidFill>
                  <a:srgbClr val="000000"/>
                </a:solidFill>
                <a:uFillTx/>
                <a:latin typeface="Times New Roman"/>
                <a:ea typeface="Times New Roman"/>
              </a:rPr>
              <a:t>Тапсырма 4. «Шыны түтік» әдісі</a:t>
            </a:r>
            <a:endParaRPr b="0" lang="ru-RU" sz="2400" strike="noStrike" u="none">
              <a:solidFill>
                <a:srgbClr val="000000"/>
              </a:solidFill>
              <a:uFillTx/>
              <a:latin typeface="Calibri"/>
            </a:endParaRPr>
          </a:p>
        </p:txBody>
      </p:sp>
      <p:sp>
        <p:nvSpPr>
          <p:cNvPr id="18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8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82" name="Google Shape;77;p1"/>
          <p:cNvCxnSpPr/>
          <p:nvPr/>
        </p:nvCxnSpPr>
        <p:spPr>
          <a:xfrm>
            <a:off x="212400" y="6621120"/>
            <a:ext cx="11729160" cy="26280"/>
          </a:xfrm>
          <a:prstGeom prst="straightConnector1">
            <a:avLst/>
          </a:prstGeom>
          <a:ln w="57240">
            <a:solidFill>
              <a:srgbClr val="33cccc"/>
            </a:solidFill>
            <a:miter/>
          </a:ln>
        </p:spPr>
      </p:cxnSp>
      <p:cxnSp>
        <p:nvCxnSpPr>
          <p:cNvPr id="183" name="Google Shape;78;p1"/>
          <p:cNvCxnSpPr/>
          <p:nvPr/>
        </p:nvCxnSpPr>
        <p:spPr>
          <a:xfrm>
            <a:off x="757080" y="6364080"/>
            <a:ext cx="10694160" cy="37080"/>
          </a:xfrm>
          <a:prstGeom prst="straightConnector1">
            <a:avLst/>
          </a:prstGeom>
          <a:ln w="38160">
            <a:solidFill>
              <a:srgbClr val="ff8021"/>
            </a:solidFill>
            <a:miter/>
          </a:ln>
        </p:spPr>
      </p:cxnSp>
      <p:sp>
        <p:nvSpPr>
          <p:cNvPr id="184" name="Прямоугольник 1"/>
          <p:cNvSpPr/>
          <p:nvPr/>
        </p:nvSpPr>
        <p:spPr>
          <a:xfrm>
            <a:off x="581040" y="1190520"/>
            <a:ext cx="11074320" cy="780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Салалас және сабақтас құрмалас сөйлемдерді тауып шыны түтікке салыңыз.(Тест)</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1.Салалас құрмалас сөйлем түрін анықтаңыз.</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А) Қарсылықты.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В) Мезгіл.</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С) Мекен.</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uFillTx/>
                <a:latin typeface="Times New Roman"/>
                <a:ea typeface="Times New Roman"/>
              </a:rPr>
              <a:t>D) </a:t>
            </a:r>
            <a:r>
              <a:rPr b="0" lang="kk-KZ" sz="1400" strike="noStrike" u="none">
                <a:solidFill>
                  <a:srgbClr val="000000"/>
                </a:solidFill>
                <a:uFillTx/>
                <a:latin typeface="Times New Roman"/>
                <a:ea typeface="Times New Roman"/>
              </a:rPr>
              <a:t>Мақсат.</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Е) Себеп.</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2.Сабақтас құрмалас сөйлем қандай сөйлемдерден тұратынын анықтаңыз.</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А) Жай, күрделі.</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В) Бағыныңқы, басыңқы.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С) Сұраулы, лепті.</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uFillTx/>
                <a:latin typeface="Times New Roman"/>
                <a:ea typeface="Times New Roman"/>
              </a:rPr>
              <a:t>D) </a:t>
            </a:r>
            <a:r>
              <a:rPr b="0" lang="kk-KZ" sz="1400" strike="noStrike" u="none">
                <a:solidFill>
                  <a:srgbClr val="000000"/>
                </a:solidFill>
                <a:uFillTx/>
                <a:latin typeface="Times New Roman"/>
                <a:ea typeface="Times New Roman"/>
              </a:rPr>
              <a:t>Лепті, хабарлы.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Е) Бұйрықты, сұраулы.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3.Сабақтас құрмалас сөйлем  түрін анықтаңыз.</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Күз келсе де, жаңбыр әлі жаумады.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А) Қарсылықты.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В) Себеп.</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С) Шартты.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uFillTx/>
                <a:latin typeface="Times New Roman"/>
                <a:ea typeface="Times New Roman"/>
              </a:rPr>
              <a:t>D) </a:t>
            </a:r>
            <a:r>
              <a:rPr b="0" lang="kk-KZ" sz="1400" strike="noStrike" u="none">
                <a:solidFill>
                  <a:srgbClr val="000000"/>
                </a:solidFill>
                <a:uFillTx/>
                <a:latin typeface="Times New Roman"/>
                <a:ea typeface="Times New Roman"/>
              </a:rPr>
              <a:t>Мақсат.</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Е) Қимыл-сын.</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r>
              <a:rPr b="1" lang="ru-RU" sz="2400" strike="noStrike" u="none">
                <a:solidFill>
                  <a:srgbClr val="000000"/>
                </a:solidFill>
                <a:uFillTx/>
                <a:latin typeface="Times New Roman"/>
                <a:ea typeface="Times New Roman"/>
              </a:rPr>
              <a:t>Тапсырма 4. «Шыны түтік» әдісі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8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8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88" name="Google Shape;77;p1"/>
          <p:cNvCxnSpPr/>
          <p:nvPr/>
        </p:nvCxnSpPr>
        <p:spPr>
          <a:xfrm>
            <a:off x="212400" y="6621120"/>
            <a:ext cx="11729160" cy="26280"/>
          </a:xfrm>
          <a:prstGeom prst="straightConnector1">
            <a:avLst/>
          </a:prstGeom>
          <a:ln w="57240">
            <a:solidFill>
              <a:srgbClr val="33cccc"/>
            </a:solidFill>
            <a:miter/>
          </a:ln>
        </p:spPr>
      </p:cxnSp>
      <p:cxnSp>
        <p:nvCxnSpPr>
          <p:cNvPr id="189" name="Google Shape;78;p1"/>
          <p:cNvCxnSpPr/>
          <p:nvPr/>
        </p:nvCxnSpPr>
        <p:spPr>
          <a:xfrm>
            <a:off x="757080" y="6364080"/>
            <a:ext cx="10694160" cy="37080"/>
          </a:xfrm>
          <a:prstGeom prst="straightConnector1">
            <a:avLst/>
          </a:prstGeom>
          <a:ln w="38160">
            <a:solidFill>
              <a:srgbClr val="ff8021"/>
            </a:solidFill>
            <a:miter/>
          </a:ln>
        </p:spPr>
      </p:cxnSp>
      <p:sp>
        <p:nvSpPr>
          <p:cNvPr id="190" name="Прямоугольник 1"/>
          <p:cNvSpPr/>
          <p:nvPr/>
        </p:nvSpPr>
        <p:spPr>
          <a:xfrm>
            <a:off x="757080" y="1190520"/>
            <a:ext cx="10898280" cy="7317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Сабақтас құрмалас сөйлемдерді тауып шыны түтікке салыңыз. (Тест)</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4.А) Мезгіл бағыныңқы.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В) Мақсат бағыныңқы.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 Қимыл-сын бағыныңқы.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Times New Roman"/>
                <a:ea typeface="Times New Roman"/>
              </a:rPr>
              <a:t>D) </a:t>
            </a:r>
            <a:r>
              <a:rPr b="0" lang="kk-KZ" sz="1800" strike="noStrike" u="none">
                <a:solidFill>
                  <a:srgbClr val="000000"/>
                </a:solidFill>
                <a:uFillTx/>
                <a:latin typeface="Times New Roman"/>
                <a:ea typeface="Times New Roman"/>
              </a:rPr>
              <a:t>Себеп бағыныңқы.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Е) Шартты бағыныңқы.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5.Құрмалас сөйлем  түрін анықтаңыз.</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Мұғалім айтқан кезде ғана, ол жаза бастады.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 Мезгіл.</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В) Қимыл-сын.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 Мақсат.</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Times New Roman"/>
                <a:ea typeface="Times New Roman"/>
              </a:rPr>
              <a:t>D) </a:t>
            </a:r>
            <a:r>
              <a:rPr b="0" lang="kk-KZ" sz="1800" strike="noStrike" u="none">
                <a:solidFill>
                  <a:srgbClr val="000000"/>
                </a:solidFill>
                <a:uFillTx/>
                <a:latin typeface="Times New Roman"/>
                <a:ea typeface="Times New Roman"/>
              </a:rPr>
              <a:t>Қарсылықты.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Е) Шартты.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r>
              <a:rPr b="1" lang="ru-RU" sz="2400" strike="noStrike" u="none">
                <a:solidFill>
                  <a:srgbClr val="000000"/>
                </a:solidFill>
                <a:uFillTx/>
                <a:latin typeface="Times New Roman"/>
                <a:ea typeface="Times New Roman"/>
              </a:rPr>
              <a:t>Өзіңді тексер</a:t>
            </a:r>
            <a:endParaRPr b="0" lang="ru-RU" sz="2400" strike="noStrike" u="none">
              <a:solidFill>
                <a:srgbClr val="000000"/>
              </a:solidFill>
              <a:uFillTx/>
              <a:latin typeface="Calibri"/>
            </a:endParaRPr>
          </a:p>
        </p:txBody>
      </p:sp>
      <p:sp>
        <p:nvSpPr>
          <p:cNvPr id="19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9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94" name="Google Shape;77;p1"/>
          <p:cNvCxnSpPr/>
          <p:nvPr/>
        </p:nvCxnSpPr>
        <p:spPr>
          <a:xfrm>
            <a:off x="212400" y="6621120"/>
            <a:ext cx="11729160" cy="26280"/>
          </a:xfrm>
          <a:prstGeom prst="straightConnector1">
            <a:avLst/>
          </a:prstGeom>
          <a:ln w="57240">
            <a:solidFill>
              <a:srgbClr val="33cccc"/>
            </a:solidFill>
            <a:miter/>
          </a:ln>
        </p:spPr>
      </p:cxnSp>
      <p:cxnSp>
        <p:nvCxnSpPr>
          <p:cNvPr id="195" name="Google Shape;78;p1"/>
          <p:cNvCxnSpPr/>
          <p:nvPr/>
        </p:nvCxnSpPr>
        <p:spPr>
          <a:xfrm>
            <a:off x="757080" y="6364080"/>
            <a:ext cx="10694160" cy="37080"/>
          </a:xfrm>
          <a:prstGeom prst="straightConnector1">
            <a:avLst/>
          </a:prstGeom>
          <a:ln w="38160">
            <a:solidFill>
              <a:srgbClr val="ff8021"/>
            </a:solidFill>
            <a:miter/>
          </a:ln>
        </p:spPr>
      </p:cxnSp>
      <p:sp>
        <p:nvSpPr>
          <p:cNvPr id="196" name="Прямоугольник 1"/>
          <p:cNvSpPr/>
          <p:nvPr/>
        </p:nvSpPr>
        <p:spPr>
          <a:xfrm>
            <a:off x="581040" y="1190520"/>
            <a:ext cx="11074320" cy="4483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1.А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2.В</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3.А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4.А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5.А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Дескриптор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1.Сабақтас құрмалас сөйлемнің жасалу жолдарын біледі.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2.Сабақтас құрмалас сөйлемді мысалдардан ажырата алады.</a:t>
            </a:r>
            <a:endParaRPr b="0" lang="ru-RU" sz="2400" strike="noStrike" u="none">
              <a:solidFill>
                <a:srgbClr val="000000"/>
              </a:solidFill>
              <a:uFillTx/>
              <a:latin typeface="Calibri"/>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object 2"/>
          <p:cNvSpPr/>
          <p:nvPr/>
        </p:nvSpPr>
        <p:spPr>
          <a:xfrm>
            <a:off x="1440" y="-12600"/>
            <a:ext cx="12190680" cy="102384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Тапсырма 5 </a:t>
            </a:r>
            <a:r>
              <a:rPr b="1" lang="ru-RU" sz="2000" strike="noStrike" u="none">
                <a:solidFill>
                  <a:srgbClr val="000000"/>
                </a:solidFill>
                <a:uFillTx/>
                <a:latin typeface="Times New Roman"/>
                <a:ea typeface="Times New Roman"/>
              </a:rPr>
              <a:t>«Микроскоп» әдісі.    Берілген сөйлемдерден мезгіл бағыныңқы сабақтасты табыңыз. </a:t>
            </a:r>
            <a:endParaRPr b="0" lang="ru-RU" sz="2000" strike="noStrike" u="none">
              <a:solidFill>
                <a:srgbClr val="000000"/>
              </a:solidFill>
              <a:uFillTx/>
              <a:latin typeface="Calibri"/>
            </a:endParaRPr>
          </a:p>
        </p:txBody>
      </p:sp>
      <p:sp>
        <p:nvSpPr>
          <p:cNvPr id="198" name="Прямоугольник 73"/>
          <p:cNvSpPr/>
          <p:nvPr/>
        </p:nvSpPr>
        <p:spPr>
          <a:xfrm>
            <a:off x="4349880" y="101124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99" name="Прямоугольник 74"/>
          <p:cNvSpPr/>
          <p:nvPr/>
        </p:nvSpPr>
        <p:spPr>
          <a:xfrm>
            <a:off x="5942160" y="135396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00" name="Google Shape;77;p1"/>
          <p:cNvCxnSpPr/>
          <p:nvPr/>
        </p:nvCxnSpPr>
        <p:spPr>
          <a:xfrm>
            <a:off x="212400" y="6621120"/>
            <a:ext cx="11729160" cy="26280"/>
          </a:xfrm>
          <a:prstGeom prst="straightConnector1">
            <a:avLst/>
          </a:prstGeom>
          <a:ln w="57240">
            <a:solidFill>
              <a:srgbClr val="33cccc"/>
            </a:solidFill>
            <a:miter/>
          </a:ln>
        </p:spPr>
      </p:cxnSp>
      <p:cxnSp>
        <p:nvCxnSpPr>
          <p:cNvPr id="201" name="Google Shape;78;p1"/>
          <p:cNvCxnSpPr/>
          <p:nvPr/>
        </p:nvCxnSpPr>
        <p:spPr>
          <a:xfrm>
            <a:off x="757080" y="6364080"/>
            <a:ext cx="10694160" cy="37080"/>
          </a:xfrm>
          <a:prstGeom prst="straightConnector1">
            <a:avLst/>
          </a:prstGeom>
          <a:ln w="38160">
            <a:solidFill>
              <a:srgbClr val="ff8021"/>
            </a:solidFill>
            <a:miter/>
          </a:ln>
        </p:spPr>
      </p:cxnSp>
      <p:sp>
        <p:nvSpPr>
          <p:cNvPr id="202" name="Горизонтальный свиток 1"/>
          <p:cNvSpPr/>
          <p:nvPr/>
        </p:nvSpPr>
        <p:spPr>
          <a:xfrm>
            <a:off x="1089000" y="500040"/>
            <a:ext cx="10361520" cy="5900760"/>
          </a:xfrm>
          <a:prstGeom prst="horizontalScroll">
            <a:avLst>
              <a:gd name="adj" fmla="val 12500"/>
            </a:avLst>
          </a:prstGeom>
          <a:solidFill>
            <a:srgbClr val="ffffff"/>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1.Сөйлесіп болған соң, телефон құлағын іліп қойды.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2. Жетпіс жыл өмір сүрсем де, аз секілді білгенім.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3.Тұрмыс жақсы болу үшін, еңбек өнімді болу керек.</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4.Іші бауыры елжіреп, сорлы шеше балапанын қорғайды.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5.Жамбыл-Жамбыл болғалы, есіткен талай батырды.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6.Абай үйге кіргенде, Әбіш конверттегі бар қағазды оқып шыққан екен.</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7.Көктем болғанымен, күн әлі жылына қойған жоқ еді.</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8.Базаралы әңгімесін бітіргенде, ол бір қызық ойын қысқа түйді.</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9. Ұстазы бейілді болса, шәкірті зейінді келеді.</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10.Жалт қарасам, Шұға үйіне кетіп бара жатыр екен.</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Рисунок 48" descr=""/>
          <p:cNvPicPr/>
          <p:nvPr/>
        </p:nvPicPr>
        <p:blipFill>
          <a:blip r:embed="rId1"/>
          <a:stretch/>
        </p:blipFill>
        <p:spPr>
          <a:xfrm>
            <a:off x="652320" y="7978680"/>
            <a:ext cx="200160" cy="203400"/>
          </a:xfrm>
          <a:prstGeom prst="rect">
            <a:avLst/>
          </a:prstGeom>
          <a:ln w="0">
            <a:noFill/>
          </a:ln>
        </p:spPr>
      </p:pic>
      <p:sp>
        <p:nvSpPr>
          <p:cNvPr id="7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2" name="Google Shape;77;p1"/>
          <p:cNvCxnSpPr/>
          <p:nvPr/>
        </p:nvCxnSpPr>
        <p:spPr>
          <a:xfrm>
            <a:off x="212400" y="6621120"/>
            <a:ext cx="11729160" cy="26280"/>
          </a:xfrm>
          <a:prstGeom prst="straightConnector1">
            <a:avLst/>
          </a:prstGeom>
          <a:ln w="57240">
            <a:solidFill>
              <a:srgbClr val="33cccc"/>
            </a:solidFill>
            <a:miter/>
          </a:ln>
        </p:spPr>
      </p:cxnSp>
      <p:cxnSp>
        <p:nvCxnSpPr>
          <p:cNvPr id="83" name="Google Shape;78;p1"/>
          <p:cNvCxnSpPr/>
          <p:nvPr/>
        </p:nvCxnSpPr>
        <p:spPr>
          <a:xfrm>
            <a:off x="757080" y="6364080"/>
            <a:ext cx="10694160" cy="37080"/>
          </a:xfrm>
          <a:prstGeom prst="straightConnector1">
            <a:avLst/>
          </a:prstGeom>
          <a:ln w="57240">
            <a:solidFill>
              <a:srgbClr val="ff8021"/>
            </a:solidFill>
            <a:miter/>
          </a:ln>
        </p:spPr>
      </p:cxnSp>
      <p:sp>
        <p:nvSpPr>
          <p:cNvPr id="84" name="TextBox 25"/>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a:t>
            </a:r>
            <a:r>
              <a:rPr b="1" lang="kk-KZ" sz="2400" strike="noStrike" u="none">
                <a:solidFill>
                  <a:srgbClr val="ffffff"/>
                </a:solidFill>
                <a:uFillTx/>
                <a:latin typeface="Tahoma"/>
                <a:ea typeface="Tahoma"/>
              </a:rPr>
              <a:t>өлімнің</a:t>
            </a:r>
            <a:r>
              <a:rPr b="1" lang="ru-RU" sz="2400" strike="noStrike" u="none">
                <a:solidFill>
                  <a:srgbClr val="ffffff"/>
                </a:solidFill>
                <a:uFillTx/>
                <a:latin typeface="Tahoma"/>
                <a:ea typeface="Tahoma"/>
              </a:rPr>
              <a:t> тақырыбы</a:t>
            </a:r>
            <a:endParaRPr b="0" lang="ru-RU" sz="2400" strike="noStrike" u="none">
              <a:solidFill>
                <a:srgbClr val="000000"/>
              </a:solidFill>
              <a:uFillTx/>
              <a:latin typeface="Calibri"/>
            </a:endParaRPr>
          </a:p>
        </p:txBody>
      </p:sp>
      <p:sp>
        <p:nvSpPr>
          <p:cNvPr id="85" name="TextBox 4"/>
          <p:cNvSpPr/>
          <p:nvPr/>
        </p:nvSpPr>
        <p:spPr>
          <a:xfrm>
            <a:off x="757080" y="923760"/>
            <a:ext cx="9417240" cy="3996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6-бөлім: Биотехнология және гендік инженерия келешегі</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0000"/>
                </a:solidFill>
                <a:uFillTx/>
                <a:latin typeface="Times New Roman"/>
                <a:ea typeface="Times New Roman"/>
              </a:rPr>
              <a:t>Ш</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Биотехнология-тағам өндірісінде</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3 тоқсан 8 сабақ</a:t>
            </a:r>
            <a:endParaRPr b="0" lang="ru-RU" sz="3200" strike="noStrike" u="none">
              <a:solidFill>
                <a:srgbClr val="000000"/>
              </a:solidFill>
              <a:uFillTx/>
              <a:latin typeface="Calibri"/>
            </a:endParaRPr>
          </a:p>
        </p:txBody>
      </p:sp>
      <p:sp>
        <p:nvSpPr>
          <p:cNvPr id="86" name="object 2"/>
          <p:cNvSpPr/>
          <p:nvPr/>
        </p:nvSpPr>
        <p:spPr>
          <a:xfrm>
            <a:off x="-17640" y="2984400"/>
            <a:ext cx="12188880" cy="97812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                </a:t>
            </a:r>
            <a:r>
              <a:rPr b="1" lang="ru-RU" sz="2400" strike="noStrike" u="none">
                <a:solidFill>
                  <a:srgbClr val="ffffff"/>
                </a:solidFill>
                <a:uFillTx/>
                <a:latin typeface="Tahoma"/>
                <a:ea typeface="Tahoma"/>
              </a:rPr>
              <a:t>Сабақтың тақырыбы</a:t>
            </a:r>
            <a:endParaRPr b="0" lang="ru-RU" sz="2400" strike="noStrike" u="none">
              <a:solidFill>
                <a:srgbClr val="000000"/>
              </a:solidFill>
              <a:uFillTx/>
              <a:latin typeface="Calibri"/>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object 2"/>
          <p:cNvSpPr/>
          <p:nvPr/>
        </p:nvSpPr>
        <p:spPr>
          <a:xfrm>
            <a:off x="1440" y="-12600"/>
            <a:ext cx="12190680" cy="102384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Өзіңді тексер</a:t>
            </a:r>
            <a:endParaRPr b="0" lang="ru-RU" sz="2400" strike="noStrike" u="none">
              <a:solidFill>
                <a:srgbClr val="000000"/>
              </a:solidFill>
              <a:uFillTx/>
              <a:latin typeface="Calibri"/>
            </a:endParaRPr>
          </a:p>
        </p:txBody>
      </p:sp>
      <p:sp>
        <p:nvSpPr>
          <p:cNvPr id="204" name="Прямоугольник 73"/>
          <p:cNvSpPr/>
          <p:nvPr/>
        </p:nvSpPr>
        <p:spPr>
          <a:xfrm>
            <a:off x="4349880" y="101124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205" name="Прямоугольник 74"/>
          <p:cNvSpPr/>
          <p:nvPr/>
        </p:nvSpPr>
        <p:spPr>
          <a:xfrm>
            <a:off x="5942160" y="135396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06" name="Google Shape;77;p1"/>
          <p:cNvCxnSpPr/>
          <p:nvPr/>
        </p:nvCxnSpPr>
        <p:spPr>
          <a:xfrm>
            <a:off x="212400" y="6621120"/>
            <a:ext cx="11729160" cy="26280"/>
          </a:xfrm>
          <a:prstGeom prst="straightConnector1">
            <a:avLst/>
          </a:prstGeom>
          <a:ln w="57240">
            <a:solidFill>
              <a:srgbClr val="33cccc"/>
            </a:solidFill>
            <a:miter/>
          </a:ln>
        </p:spPr>
      </p:cxnSp>
      <p:cxnSp>
        <p:nvCxnSpPr>
          <p:cNvPr id="207" name="Google Shape;78;p1"/>
          <p:cNvCxnSpPr/>
          <p:nvPr/>
        </p:nvCxnSpPr>
        <p:spPr>
          <a:xfrm>
            <a:off x="757080" y="6364080"/>
            <a:ext cx="10694160" cy="37080"/>
          </a:xfrm>
          <a:prstGeom prst="straightConnector1">
            <a:avLst/>
          </a:prstGeom>
          <a:ln w="38160">
            <a:solidFill>
              <a:srgbClr val="ff8021"/>
            </a:solidFill>
            <a:miter/>
          </a:ln>
        </p:spPr>
      </p:cxnSp>
      <p:sp>
        <p:nvSpPr>
          <p:cNvPr id="208" name="Горизонтальный свиток 1"/>
          <p:cNvSpPr/>
          <p:nvPr/>
        </p:nvSpPr>
        <p:spPr>
          <a:xfrm>
            <a:off x="1089000" y="500040"/>
            <a:ext cx="9912240" cy="5900760"/>
          </a:xfrm>
          <a:prstGeom prst="horizontalScroll">
            <a:avLst>
              <a:gd name="adj" fmla="val 12500"/>
            </a:avLst>
          </a:prstGeom>
          <a:solidFill>
            <a:srgbClr val="ffffff"/>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1.Сөйлесіп </a:t>
            </a:r>
            <a:r>
              <a:rPr b="1" lang="kk-KZ" sz="2400" strike="noStrike" u="none">
                <a:solidFill>
                  <a:srgbClr val="000000"/>
                </a:solidFill>
                <a:uFillTx/>
                <a:latin typeface="Times New Roman"/>
                <a:ea typeface="Times New Roman"/>
              </a:rPr>
              <a:t>болған соң</a:t>
            </a:r>
            <a:r>
              <a:rPr b="0" lang="kk-KZ" sz="2400" strike="noStrike" u="none">
                <a:solidFill>
                  <a:srgbClr val="000000"/>
                </a:solidFill>
                <a:uFillTx/>
                <a:latin typeface="Times New Roman"/>
                <a:ea typeface="Times New Roman"/>
              </a:rPr>
              <a:t>, телефон құлағын іліп қойды.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5.Жамбыл-Жамбыл </a:t>
            </a:r>
            <a:r>
              <a:rPr b="1" lang="kk-KZ" sz="2400" strike="noStrike" u="none">
                <a:solidFill>
                  <a:srgbClr val="000000"/>
                </a:solidFill>
                <a:uFillTx/>
                <a:latin typeface="Times New Roman"/>
                <a:ea typeface="Times New Roman"/>
              </a:rPr>
              <a:t>болғалы</a:t>
            </a:r>
            <a:r>
              <a:rPr b="0" lang="kk-KZ" sz="2400" strike="noStrike" u="none">
                <a:solidFill>
                  <a:srgbClr val="000000"/>
                </a:solidFill>
                <a:uFillTx/>
                <a:latin typeface="Times New Roman"/>
                <a:ea typeface="Times New Roman"/>
              </a:rPr>
              <a:t>, есіткен талай батырды.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6.Абай үйге </a:t>
            </a:r>
            <a:r>
              <a:rPr b="1" lang="kk-KZ" sz="2400" strike="noStrike" u="none">
                <a:solidFill>
                  <a:srgbClr val="000000"/>
                </a:solidFill>
                <a:uFillTx/>
                <a:latin typeface="Times New Roman"/>
                <a:ea typeface="Times New Roman"/>
              </a:rPr>
              <a:t>кіргенде</a:t>
            </a:r>
            <a:r>
              <a:rPr b="0" lang="kk-KZ" sz="2400" strike="noStrike" u="none">
                <a:solidFill>
                  <a:srgbClr val="000000"/>
                </a:solidFill>
                <a:uFillTx/>
                <a:latin typeface="Times New Roman"/>
                <a:ea typeface="Times New Roman"/>
              </a:rPr>
              <a:t>, Әбіш конверттегі бар қағазды оқып шыққан екен.</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8.Базаралы әңгімесін </a:t>
            </a:r>
            <a:r>
              <a:rPr b="1" lang="kk-KZ" sz="2400" strike="noStrike" u="none">
                <a:solidFill>
                  <a:srgbClr val="000000"/>
                </a:solidFill>
                <a:uFillTx/>
                <a:latin typeface="Times New Roman"/>
                <a:ea typeface="Times New Roman"/>
              </a:rPr>
              <a:t>бітіргенде</a:t>
            </a:r>
            <a:r>
              <a:rPr b="0" lang="kk-KZ" sz="2400" strike="noStrike" u="none">
                <a:solidFill>
                  <a:srgbClr val="000000"/>
                </a:solidFill>
                <a:uFillTx/>
                <a:latin typeface="Times New Roman"/>
                <a:ea typeface="Times New Roman"/>
              </a:rPr>
              <a:t>, ол бір қызық ойын қысқа түйді.</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10.Жалт </a:t>
            </a:r>
            <a:r>
              <a:rPr b="1" lang="kk-KZ" sz="2400" strike="noStrike" u="none">
                <a:solidFill>
                  <a:srgbClr val="000000"/>
                </a:solidFill>
                <a:uFillTx/>
                <a:latin typeface="Times New Roman"/>
                <a:ea typeface="Times New Roman"/>
              </a:rPr>
              <a:t>қарасам</a:t>
            </a:r>
            <a:r>
              <a:rPr b="0" lang="kk-KZ" sz="2400" strike="noStrike" u="none">
                <a:solidFill>
                  <a:srgbClr val="000000"/>
                </a:solidFill>
                <a:uFillTx/>
                <a:latin typeface="Times New Roman"/>
                <a:ea typeface="Times New Roman"/>
              </a:rPr>
              <a:t>, Шұға үйіне кетіп бара жатыр екен.</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object 2"/>
          <p:cNvSpPr/>
          <p:nvPr/>
        </p:nvSpPr>
        <p:spPr>
          <a:xfrm>
            <a:off x="1440" y="-12600"/>
            <a:ext cx="12190680" cy="102384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Қосымша тапсырма</a:t>
            </a:r>
            <a:endParaRPr b="0" lang="ru-RU" sz="2400" strike="noStrike" u="none">
              <a:solidFill>
                <a:srgbClr val="000000"/>
              </a:solidFill>
              <a:uFillTx/>
              <a:latin typeface="Calibri"/>
            </a:endParaRPr>
          </a:p>
        </p:txBody>
      </p:sp>
      <p:sp>
        <p:nvSpPr>
          <p:cNvPr id="210" name="Прямоугольник 73"/>
          <p:cNvSpPr/>
          <p:nvPr/>
        </p:nvSpPr>
        <p:spPr>
          <a:xfrm>
            <a:off x="4349880" y="101124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211" name="Прямоугольник 74"/>
          <p:cNvSpPr/>
          <p:nvPr/>
        </p:nvSpPr>
        <p:spPr>
          <a:xfrm>
            <a:off x="5942160" y="135396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12" name="Google Shape;77;p1"/>
          <p:cNvCxnSpPr/>
          <p:nvPr/>
        </p:nvCxnSpPr>
        <p:spPr>
          <a:xfrm>
            <a:off x="212400" y="6621120"/>
            <a:ext cx="11729160" cy="26280"/>
          </a:xfrm>
          <a:prstGeom prst="straightConnector1">
            <a:avLst/>
          </a:prstGeom>
          <a:ln w="57240">
            <a:solidFill>
              <a:srgbClr val="33cccc"/>
            </a:solidFill>
            <a:miter/>
          </a:ln>
        </p:spPr>
      </p:cxnSp>
      <p:cxnSp>
        <p:nvCxnSpPr>
          <p:cNvPr id="213" name="Google Shape;78;p1"/>
          <p:cNvCxnSpPr/>
          <p:nvPr/>
        </p:nvCxnSpPr>
        <p:spPr>
          <a:xfrm>
            <a:off x="757080" y="6364080"/>
            <a:ext cx="10694160" cy="37080"/>
          </a:xfrm>
          <a:prstGeom prst="straightConnector1">
            <a:avLst/>
          </a:prstGeom>
          <a:ln w="38160">
            <a:solidFill>
              <a:srgbClr val="ff8021"/>
            </a:solidFill>
            <a:miter/>
          </a:ln>
        </p:spPr>
      </p:cxnSp>
      <p:sp>
        <p:nvSpPr>
          <p:cNvPr id="214" name="Блок-схема: альтернативный процесс 2"/>
          <p:cNvSpPr/>
          <p:nvPr/>
        </p:nvSpPr>
        <p:spPr>
          <a:xfrm>
            <a:off x="2075040" y="1843200"/>
            <a:ext cx="7954920" cy="3933720"/>
          </a:xfrm>
          <a:prstGeom prst="flowChartAlternateProcess">
            <a:avLst/>
          </a:prstGeom>
          <a:solidFill>
            <a:srgbClr val="ffffff"/>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6-тапсырма 61 бет</a:t>
            </a:r>
            <a:endParaRPr b="0" lang="ru-RU" sz="2400" strike="noStrike" u="none">
              <a:solidFill>
                <a:srgbClr val="000000"/>
              </a:solidFill>
              <a:uFillTx/>
              <a:latin typeface="Calibri"/>
            </a:endParaRPr>
          </a:p>
          <a:p>
            <a:pPr algn="ct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Мәтінді түсініп оқыңыздар.</a:t>
            </a:r>
            <a:endParaRPr b="0" lang="ru-RU" sz="2400" strike="noStrike" u="none">
              <a:solidFill>
                <a:srgbClr val="000000"/>
              </a:solidFill>
              <a:uFillTx/>
              <a:latin typeface="Calibri"/>
            </a:endParaRPr>
          </a:p>
          <a:p>
            <a:pPr algn="ct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 мазмұны бойынша бір-біріңе сұрақ қоюға дайындалыңыздар</a:t>
            </a:r>
            <a:endParaRPr b="0" lang="ru-RU" sz="2400" strike="noStrike" u="none">
              <a:solidFill>
                <a:srgbClr val="000000"/>
              </a:solidFill>
              <a:uFillTx/>
              <a:latin typeface="Calibri"/>
            </a:endParaRPr>
          </a:p>
          <a:p>
            <a:pPr algn="ct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Мәтінді бөліктерге бөліңіздер.Әр бөліктегі негізгі ақпаратты үш сөйлеммен жазыңыздар.</a:t>
            </a:r>
            <a:endParaRPr b="0" lang="ru-RU" sz="2400" strike="noStrike" u="none">
              <a:solidFill>
                <a:srgbClr val="000000"/>
              </a:solidFill>
              <a:uFillTx/>
              <a:latin typeface="Calibri"/>
            </a:endParaRPr>
          </a:p>
          <a:p>
            <a:pPr algn="ct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Қазақ биолог-ғалымдары ойлап тапқан биологиялық препараттарды атап, олардың маңызын түсіндіріңіздер.</a:t>
            </a:r>
            <a:endParaRPr b="0" lang="ru-RU" sz="24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Рисунок 48" descr=""/>
          <p:cNvPicPr/>
          <p:nvPr/>
        </p:nvPicPr>
        <p:blipFill>
          <a:blip r:embed="rId1"/>
          <a:stretch/>
        </p:blipFill>
        <p:spPr>
          <a:xfrm>
            <a:off x="652320" y="7978680"/>
            <a:ext cx="200160" cy="203400"/>
          </a:xfrm>
          <a:prstGeom prst="rect">
            <a:avLst/>
          </a:prstGeom>
          <a:ln w="0">
            <a:noFill/>
          </a:ln>
        </p:spPr>
      </p:pic>
      <p:sp>
        <p:nvSpPr>
          <p:cNvPr id="88" name="object 2"/>
          <p:cNvSpPr/>
          <p:nvPr/>
        </p:nvSpPr>
        <p:spPr>
          <a:xfrm>
            <a:off x="1440" y="-12600"/>
            <a:ext cx="12190680" cy="1355760"/>
          </a:xfrm>
          <a:custGeom>
            <a:avLst/>
            <a:gdLst>
              <a:gd name="textAreaLeft" fmla="*/ 0 w 12190680"/>
              <a:gd name="textAreaRight" fmla="*/ 12191040 w 12190680"/>
              <a:gd name="textAreaTop" fmla="*/ 0 h 1355760"/>
              <a:gd name="textAreaBottom" fmla="*/ 1356120 h 1355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9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1" name="Google Shape;77;p1"/>
          <p:cNvCxnSpPr/>
          <p:nvPr/>
        </p:nvCxnSpPr>
        <p:spPr>
          <a:xfrm>
            <a:off x="212400" y="6621120"/>
            <a:ext cx="11729160" cy="26280"/>
          </a:xfrm>
          <a:prstGeom prst="straightConnector1">
            <a:avLst/>
          </a:prstGeom>
          <a:ln w="57240">
            <a:solidFill>
              <a:srgbClr val="33cccc"/>
            </a:solidFill>
            <a:miter/>
          </a:ln>
        </p:spPr>
      </p:cxnSp>
      <p:cxnSp>
        <p:nvCxnSpPr>
          <p:cNvPr id="92" name="Google Shape;78;p1"/>
          <p:cNvCxnSpPr/>
          <p:nvPr/>
        </p:nvCxnSpPr>
        <p:spPr>
          <a:xfrm>
            <a:off x="757080" y="6364080"/>
            <a:ext cx="10694160" cy="37080"/>
          </a:xfrm>
          <a:prstGeom prst="straightConnector1">
            <a:avLst/>
          </a:prstGeom>
          <a:ln w="38160">
            <a:solidFill>
              <a:srgbClr val="ff8021"/>
            </a:solidFill>
            <a:miter/>
          </a:ln>
        </p:spPr>
      </p:cxnSp>
      <p:sp>
        <p:nvSpPr>
          <p:cNvPr id="93"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94" name="Прямоугольник 1"/>
          <p:cNvSpPr/>
          <p:nvPr/>
        </p:nvSpPr>
        <p:spPr>
          <a:xfrm>
            <a:off x="652320" y="1170000"/>
            <a:ext cx="11288880" cy="21330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amp;quot"/>
                <a:ea typeface="Calibri"/>
              </a:rPr>
              <a:t> </a:t>
            </a:r>
            <a:endParaRPr b="0" lang="ru-RU" sz="24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amp;quot"/>
                <a:ea typeface="Calibri"/>
              </a:rPr>
              <a:t> </a:t>
            </a:r>
            <a:endParaRPr b="0" lang="ru-RU" sz="24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p:txBody>
      </p:sp>
      <p:sp>
        <p:nvSpPr>
          <p:cNvPr id="95" name="Прямоугольник 1"/>
          <p:cNvSpPr/>
          <p:nvPr/>
        </p:nvSpPr>
        <p:spPr>
          <a:xfrm>
            <a:off x="652320" y="1633680"/>
            <a:ext cx="10798200" cy="2594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Қоғамдық-саяси, әлеуметтік-экономикалық, ғылыми тақырыптарға байланысты әртүрлі жанрдағы кең көлемді мәтіндердегі (пікірталас, дәріс) мақсатты аудитория мен көркемдегіш құралдардың рөлін талдап,салалас және сабақтас құрмалас сөйлемдердің мағыналық түрлерін ажырата біледі, түрлендіреді.</a:t>
            </a:r>
            <a:endParaRPr b="0" lang="ru-RU" sz="28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Рисунок 48" descr=""/>
          <p:cNvPicPr/>
          <p:nvPr/>
        </p:nvPicPr>
        <p:blipFill>
          <a:blip r:embed="rId1"/>
          <a:stretch/>
        </p:blipFill>
        <p:spPr>
          <a:xfrm>
            <a:off x="652320" y="7978680"/>
            <a:ext cx="200160" cy="203400"/>
          </a:xfrm>
          <a:prstGeom prst="rect">
            <a:avLst/>
          </a:prstGeom>
          <a:ln w="0">
            <a:noFill/>
          </a:ln>
        </p:spPr>
      </p:pic>
      <p:sp>
        <p:nvSpPr>
          <p:cNvPr id="97" name="object 2"/>
          <p:cNvSpPr/>
          <p:nvPr/>
        </p:nvSpPr>
        <p:spPr>
          <a:xfrm>
            <a:off x="1440" y="-12600"/>
            <a:ext cx="12190680" cy="1322280"/>
          </a:xfrm>
          <a:custGeom>
            <a:avLst/>
            <a:gdLst>
              <a:gd name="textAreaLeft" fmla="*/ 0 w 12190680"/>
              <a:gd name="textAreaRight" fmla="*/ 12191040 w 12190680"/>
              <a:gd name="textAreaTop" fmla="*/ 0 h 1322280"/>
              <a:gd name="textAreaBottom" fmla="*/ 1322640 h 132228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9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9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00" name="Google Shape;77;p1"/>
          <p:cNvCxnSpPr/>
          <p:nvPr/>
        </p:nvCxnSpPr>
        <p:spPr>
          <a:xfrm>
            <a:off x="212400" y="6621120"/>
            <a:ext cx="11729160" cy="26280"/>
          </a:xfrm>
          <a:prstGeom prst="straightConnector1">
            <a:avLst/>
          </a:prstGeom>
          <a:ln w="57240">
            <a:solidFill>
              <a:srgbClr val="33cccc"/>
            </a:solidFill>
            <a:miter/>
          </a:ln>
        </p:spPr>
      </p:cxnSp>
      <p:cxnSp>
        <p:nvCxnSpPr>
          <p:cNvPr id="101" name="Google Shape;78;p1"/>
          <p:cNvCxnSpPr/>
          <p:nvPr/>
        </p:nvCxnSpPr>
        <p:spPr>
          <a:xfrm>
            <a:off x="757080" y="6364080"/>
            <a:ext cx="10694160" cy="37080"/>
          </a:xfrm>
          <a:prstGeom prst="straightConnector1">
            <a:avLst/>
          </a:prstGeom>
          <a:ln w="38160">
            <a:solidFill>
              <a:srgbClr val="ff8021"/>
            </a:solidFill>
            <a:miter/>
          </a:ln>
        </p:spPr>
      </p:cxnSp>
      <p:sp>
        <p:nvSpPr>
          <p:cNvPr id="102" name="TextBox 8"/>
          <p:cNvSpPr/>
          <p:nvPr/>
        </p:nvSpPr>
        <p:spPr>
          <a:xfrm>
            <a:off x="852480" y="1525680"/>
            <a:ext cx="10507680" cy="3421080"/>
          </a:xfrm>
          <a:prstGeom prst="rect">
            <a:avLst/>
          </a:prstGeom>
          <a:noFill/>
          <a:ln w="0">
            <a:noFill/>
          </a:ln>
        </p:spPr>
        <p:style>
          <a:lnRef idx="0"/>
          <a:fillRef idx="0"/>
          <a:effectRef idx="0"/>
          <a:fontRef idx="minor"/>
        </p:style>
        <p:txBody>
          <a:bodyPr lIns="90000" rIns="90000" tIns="46800" bIns="46800" anchor="t">
            <a:spAutoFit/>
          </a:bodyPr>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1.Қоғамдық-саяси,әлеуметтік-экономикалық,ғылыми тақырыптарға байланысты әртүрлі жанрдағы кең көлемді мәтіндердегі (пікірталас, дәріс) мақсатты аудитория мен көркемдегіш құралдардың рөлін талдайды</a:t>
            </a:r>
            <a:endParaRPr b="0" lang="ru-RU" sz="2800" strike="noStrike" u="none">
              <a:solidFill>
                <a:srgbClr val="000000"/>
              </a:solidFill>
              <a:uFillTx/>
              <a:latin typeface="Calibri"/>
            </a:endParaRPr>
          </a:p>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2.Салалас құрмалас сөйлемдердің мағыналық түрлерін ажырата біледі </a:t>
            </a:r>
            <a:endParaRPr b="0" lang="ru-RU" sz="2800" strike="noStrike" u="none">
              <a:solidFill>
                <a:srgbClr val="000000"/>
              </a:solidFill>
              <a:uFillTx/>
              <a:latin typeface="Calibri"/>
            </a:endParaRPr>
          </a:p>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3.Сабақтас құрмалас сөйлемдерді түрлендіріп қолданады. ( мезгіл бағыныңқы сабақтас құрмалас сөйлем)</a:t>
            </a:r>
            <a:endParaRPr b="0" lang="ru-RU" sz="2800" strike="noStrike" u="none">
              <a:solidFill>
                <a:srgbClr val="000000"/>
              </a:solidFill>
              <a:uFillTx/>
              <a:latin typeface="Calibri"/>
            </a:endParaRPr>
          </a:p>
        </p:txBody>
      </p:sp>
      <p:sp>
        <p:nvSpPr>
          <p:cNvPr id="103"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Бағалау </a:t>
            </a:r>
            <a:r>
              <a:rPr b="1" lang="kk-KZ" sz="2400" strike="noStrike" u="none">
                <a:solidFill>
                  <a:srgbClr val="000000"/>
                </a:solidFill>
                <a:uFillTx/>
                <a:latin typeface="Times New Roman"/>
                <a:ea typeface="Times New Roman"/>
              </a:rPr>
              <a:t>критерийлері </a:t>
            </a:r>
            <a:endParaRPr b="0" lang="ru-RU" sz="2400" strike="noStrike" u="none">
              <a:solidFill>
                <a:srgbClr val="000000"/>
              </a:solidFill>
              <a:uFillTx/>
              <a:latin typeface="Calibri"/>
            </a:endParaRPr>
          </a:p>
        </p:txBody>
      </p:sp>
      <p:sp>
        <p:nvSpPr>
          <p:cNvPr id="104" name="Прямоугольник 1"/>
          <p:cNvSpPr/>
          <p:nvPr/>
        </p:nvSpPr>
        <p:spPr>
          <a:xfrm>
            <a:off x="1133640" y="1525680"/>
            <a:ext cx="9180360" cy="10994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00"/>
                </a:solidFill>
                <a:uFillTx/>
                <a:latin typeface="Times New Roman"/>
                <a:ea typeface="Times New Roman"/>
              </a:rPr>
              <a:t> </a:t>
            </a:r>
            <a:endParaRPr b="0" lang="ru-RU" sz="22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Рисунок 48" descr=""/>
          <p:cNvPicPr/>
          <p:nvPr/>
        </p:nvPicPr>
        <p:blipFill>
          <a:blip r:embed="rId1"/>
          <a:stretch/>
        </p:blipFill>
        <p:spPr>
          <a:xfrm>
            <a:off x="652320" y="7978680"/>
            <a:ext cx="200160" cy="203400"/>
          </a:xfrm>
          <a:prstGeom prst="rect">
            <a:avLst/>
          </a:prstGeom>
          <a:ln w="0">
            <a:noFill/>
          </a:ln>
        </p:spPr>
      </p:pic>
      <p:sp>
        <p:nvSpPr>
          <p:cNvPr id="106" name="object 2"/>
          <p:cNvSpPr/>
          <p:nvPr/>
        </p:nvSpPr>
        <p:spPr>
          <a:xfrm>
            <a:off x="9360" y="-12600"/>
            <a:ext cx="12190680" cy="1322280"/>
          </a:xfrm>
          <a:custGeom>
            <a:avLst/>
            <a:gdLst>
              <a:gd name="textAreaLeft" fmla="*/ 0 w 12190680"/>
              <a:gd name="textAreaRight" fmla="*/ 12191040 w 12190680"/>
              <a:gd name="textAreaTop" fmla="*/ 0 h 1322280"/>
              <a:gd name="textAreaBottom" fmla="*/ 1322640 h 132228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0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0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09" name="Google Shape;77;p1"/>
          <p:cNvCxnSpPr/>
          <p:nvPr/>
        </p:nvCxnSpPr>
        <p:spPr>
          <a:xfrm>
            <a:off x="212400" y="6621120"/>
            <a:ext cx="11729160" cy="26280"/>
          </a:xfrm>
          <a:prstGeom prst="straightConnector1">
            <a:avLst/>
          </a:prstGeom>
          <a:ln w="57240">
            <a:solidFill>
              <a:srgbClr val="33cccc"/>
            </a:solidFill>
            <a:miter/>
          </a:ln>
        </p:spPr>
      </p:cxnSp>
      <p:cxnSp>
        <p:nvCxnSpPr>
          <p:cNvPr id="110" name="Google Shape;78;p1"/>
          <p:cNvCxnSpPr/>
          <p:nvPr/>
        </p:nvCxnSpPr>
        <p:spPr>
          <a:xfrm>
            <a:off x="757080" y="6364080"/>
            <a:ext cx="10694160" cy="37080"/>
          </a:xfrm>
          <a:prstGeom prst="straightConnector1">
            <a:avLst/>
          </a:prstGeom>
          <a:ln w="38160">
            <a:solidFill>
              <a:srgbClr val="ff8021"/>
            </a:solidFill>
            <a:miter/>
          </a:ln>
        </p:spPr>
      </p:cxnSp>
      <p:sp>
        <p:nvSpPr>
          <p:cNvPr id="111" name="TextBox 9"/>
          <p:cNvSpPr/>
          <p:nvPr/>
        </p:nvSpPr>
        <p:spPr>
          <a:xfrm>
            <a:off x="1133640" y="258840"/>
            <a:ext cx="88088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sp>
        <p:nvSpPr>
          <p:cNvPr id="112" name="Прямоугольник 1"/>
          <p:cNvSpPr/>
          <p:nvPr/>
        </p:nvSpPr>
        <p:spPr>
          <a:xfrm>
            <a:off x="852480" y="1525680"/>
            <a:ext cx="10337760" cy="10994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00"/>
                </a:solidFill>
                <a:uFillTx/>
                <a:latin typeface="Times New Roman"/>
                <a:ea typeface="Times New Roman"/>
              </a:rPr>
              <a:t> </a:t>
            </a:r>
            <a:endParaRPr b="0" lang="ru-RU" sz="2200" strike="noStrike" u="none">
              <a:solidFill>
                <a:srgbClr val="000000"/>
              </a:solidFill>
              <a:uFillTx/>
              <a:latin typeface="Calibri"/>
            </a:endParaRPr>
          </a:p>
        </p:txBody>
      </p:sp>
      <p:sp>
        <p:nvSpPr>
          <p:cNvPr id="113" name="Прямоугольник с двумя скругленными соседними углами 2"/>
          <p:cNvSpPr/>
          <p:nvPr/>
        </p:nvSpPr>
        <p:spPr>
          <a:xfrm>
            <a:off x="480960" y="2079720"/>
            <a:ext cx="10564920" cy="4059000"/>
          </a:xfrm>
          <a:prstGeom prst="pie">
            <a:avLst/>
          </a:prstGeom>
          <a:solidFill>
            <a:srgbClr val="ffffff"/>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Биотехнология дегеніміз-биологиялық организмдердің қатысуымен жүретін процестерді адамның мақсатына сай өзгерту арқылы өндірісте пайдалану.</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«Биотехнология» терминін алғаш рет 1917 жылы венгр ғалымы Карл Эреки енгізді.</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Биотехнологияның басты мақсаты- өсімдіктердің жаңа сұрыптарын, жануарлардың асыл тұқымын, микроорганизмдердің штамдарын шығару.</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114" name="Picture 2" descr=""/>
          <p:cNvPicPr/>
          <p:nvPr/>
        </p:nvPicPr>
        <p:blipFill>
          <a:blip r:embed="rId2"/>
          <a:stretch/>
        </p:blipFill>
        <p:spPr>
          <a:xfrm>
            <a:off x="7513560" y="87480"/>
            <a:ext cx="2517840" cy="126648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1" lang="kk-KZ" sz="2400" strike="noStrike" u="none">
                <a:solidFill>
                  <a:srgbClr val="000000"/>
                </a:solidFill>
                <a:uFillTx/>
                <a:latin typeface="Times New Roman"/>
                <a:ea typeface="Times New Roman"/>
              </a:rPr>
              <a:t>Сүт өнеркәсібі</a:t>
            </a:r>
            <a:endParaRPr b="0" lang="ru-RU" sz="2400" strike="noStrike" u="none">
              <a:solidFill>
                <a:srgbClr val="000000"/>
              </a:solidFill>
              <a:uFillTx/>
              <a:latin typeface="Calibri"/>
            </a:endParaRPr>
          </a:p>
        </p:txBody>
      </p:sp>
      <p:sp>
        <p:nvSpPr>
          <p:cNvPr id="1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18" name="Google Shape;77;p1"/>
          <p:cNvCxnSpPr/>
          <p:nvPr/>
        </p:nvCxnSpPr>
        <p:spPr>
          <a:xfrm>
            <a:off x="212400" y="6621120"/>
            <a:ext cx="11729160" cy="26280"/>
          </a:xfrm>
          <a:prstGeom prst="straightConnector1">
            <a:avLst/>
          </a:prstGeom>
          <a:ln w="57240">
            <a:solidFill>
              <a:srgbClr val="33cccc"/>
            </a:solidFill>
            <a:miter/>
          </a:ln>
        </p:spPr>
      </p:cxnSp>
      <p:cxnSp>
        <p:nvCxnSpPr>
          <p:cNvPr id="119" name="Google Shape;78;p1"/>
          <p:cNvCxnSpPr/>
          <p:nvPr/>
        </p:nvCxnSpPr>
        <p:spPr>
          <a:xfrm>
            <a:off x="757080" y="6364080"/>
            <a:ext cx="10694160" cy="37080"/>
          </a:xfrm>
          <a:prstGeom prst="straightConnector1">
            <a:avLst/>
          </a:prstGeom>
          <a:ln w="38160">
            <a:solidFill>
              <a:srgbClr val="ff8021"/>
            </a:solidFill>
            <a:miter/>
          </a:ln>
        </p:spPr>
      </p:cxnSp>
      <p:pic>
        <p:nvPicPr>
          <p:cNvPr id="120" name="Picture 8" descr=""/>
          <p:cNvPicPr/>
          <p:nvPr/>
        </p:nvPicPr>
        <p:blipFill>
          <a:blip r:embed="rId1"/>
          <a:stretch/>
        </p:blipFill>
        <p:spPr>
          <a:xfrm>
            <a:off x="6392880" y="1633680"/>
            <a:ext cx="5057640" cy="4259160"/>
          </a:xfrm>
          <a:prstGeom prst="rect">
            <a:avLst/>
          </a:prstGeom>
          <a:ln w="0">
            <a:noFill/>
          </a:ln>
        </p:spPr>
      </p:pic>
      <p:sp>
        <p:nvSpPr>
          <p:cNvPr id="121" name="Прямоугольник 1"/>
          <p:cNvSpPr/>
          <p:nvPr/>
        </p:nvSpPr>
        <p:spPr>
          <a:xfrm>
            <a:off x="406440" y="1305000"/>
            <a:ext cx="5516640" cy="4848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Сүт - өте бағалы өнім. Олай дейтініміз, адам ағзасына сүттің құрамдас бөлігінің 95-98 % сіңеді. Сүт сондай –ақ амин қышқылдарының, макро және микроэлементтердің, дәрумендердің таптырмайтын көзі болып табылады. Сүт өсімдік өнімдерімен және мал өнімдерімен қосылып, адам тағамының биологиялық құндылығын арттырады. Сүт  өнеркәсібінің бастапқы сатылары (пастерленген сүт, қаймақ, кілегей, айран шығару) тұтынушыға таяу орналасады.</a:t>
            </a:r>
            <a:endParaRPr b="0" lang="ru-RU" sz="24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Нан өнеркәсібі </a:t>
            </a:r>
            <a:endParaRPr b="0" lang="ru-RU" sz="2400" strike="noStrike" u="none">
              <a:solidFill>
                <a:srgbClr val="000000"/>
              </a:solidFill>
              <a:uFillTx/>
              <a:latin typeface="Calibri"/>
            </a:endParaRPr>
          </a:p>
        </p:txBody>
      </p:sp>
      <p:sp>
        <p:nvSpPr>
          <p:cNvPr id="12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2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25" name="Google Shape;77;p1"/>
          <p:cNvCxnSpPr/>
          <p:nvPr/>
        </p:nvCxnSpPr>
        <p:spPr>
          <a:xfrm>
            <a:off x="212400" y="6621120"/>
            <a:ext cx="11729160" cy="26280"/>
          </a:xfrm>
          <a:prstGeom prst="straightConnector1">
            <a:avLst/>
          </a:prstGeom>
          <a:ln w="57240">
            <a:solidFill>
              <a:srgbClr val="33cccc"/>
            </a:solidFill>
            <a:miter/>
          </a:ln>
        </p:spPr>
      </p:cxnSp>
      <p:cxnSp>
        <p:nvCxnSpPr>
          <p:cNvPr id="126" name="Google Shape;78;p1"/>
          <p:cNvCxnSpPr/>
          <p:nvPr/>
        </p:nvCxnSpPr>
        <p:spPr>
          <a:xfrm>
            <a:off x="757080" y="6364080"/>
            <a:ext cx="10694160" cy="37080"/>
          </a:xfrm>
          <a:prstGeom prst="straightConnector1">
            <a:avLst/>
          </a:prstGeom>
          <a:ln w="38160">
            <a:solidFill>
              <a:srgbClr val="ff8021"/>
            </a:solidFill>
            <a:miter/>
          </a:ln>
        </p:spPr>
      </p:cxnSp>
      <p:sp>
        <p:nvSpPr>
          <p:cNvPr id="127" name="Прямоугольник 2"/>
          <p:cNvSpPr/>
          <p:nvPr/>
        </p:nvSpPr>
        <p:spPr>
          <a:xfrm>
            <a:off x="449280" y="1465200"/>
            <a:ext cx="5283360" cy="4848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Тамақ индустриясының бірқатар салалары шикізатқа да, тұтынушыға да бағытталып жұмыс істейді. Ұн тартатын өнеркәсіптер астық өңдеумен айналысады. Нан пісіру көптеген елді мекендерде бар.Кондитер, макарон өнімдері өндірісінің де кеңістікте таралу «бейнесі» осыған ұксайды.. Ұнды кондитер өнімдердің жаңа түрін шығаруда көптеген қоспаларды қосып, адам ағзасына пайдалы,табиғи өнім болып табылады.</a:t>
            </a:r>
            <a:endParaRPr b="0" lang="ru-RU" sz="2400" strike="noStrike" u="none">
              <a:solidFill>
                <a:srgbClr val="000000"/>
              </a:solidFill>
              <a:uFillTx/>
              <a:latin typeface="Calibri"/>
            </a:endParaRPr>
          </a:p>
        </p:txBody>
      </p:sp>
      <p:pic>
        <p:nvPicPr>
          <p:cNvPr id="128" name="Picture 8" descr=""/>
          <p:cNvPicPr/>
          <p:nvPr/>
        </p:nvPicPr>
        <p:blipFill>
          <a:blip r:embed="rId1"/>
          <a:stretch/>
        </p:blipFill>
        <p:spPr>
          <a:xfrm>
            <a:off x="6076800" y="1633680"/>
            <a:ext cx="5224680" cy="388620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Ет өнеркәсібі </a:t>
            </a:r>
            <a:endParaRPr b="0" lang="ru-RU" sz="2400" strike="noStrike" u="none">
              <a:solidFill>
                <a:srgbClr val="000000"/>
              </a:solidFill>
              <a:uFillTx/>
              <a:latin typeface="Calibri"/>
            </a:endParaRPr>
          </a:p>
        </p:txBody>
      </p:sp>
      <p:sp>
        <p:nvSpPr>
          <p:cNvPr id="13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3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32" name="Google Shape;77;p1"/>
          <p:cNvCxnSpPr/>
          <p:nvPr/>
        </p:nvCxnSpPr>
        <p:spPr>
          <a:xfrm>
            <a:off x="212400" y="6621120"/>
            <a:ext cx="11729160" cy="26280"/>
          </a:xfrm>
          <a:prstGeom prst="straightConnector1">
            <a:avLst/>
          </a:prstGeom>
          <a:ln w="57240">
            <a:solidFill>
              <a:srgbClr val="33cccc"/>
            </a:solidFill>
            <a:miter/>
          </a:ln>
        </p:spPr>
      </p:cxnSp>
      <p:cxnSp>
        <p:nvCxnSpPr>
          <p:cNvPr id="133" name="Google Shape;78;p1"/>
          <p:cNvCxnSpPr/>
          <p:nvPr/>
        </p:nvCxnSpPr>
        <p:spPr>
          <a:xfrm>
            <a:off x="757080" y="6364080"/>
            <a:ext cx="10694160" cy="37080"/>
          </a:xfrm>
          <a:prstGeom prst="straightConnector1">
            <a:avLst/>
          </a:prstGeom>
          <a:ln w="38160">
            <a:solidFill>
              <a:srgbClr val="ff8021"/>
            </a:solidFill>
            <a:miter/>
          </a:ln>
        </p:spPr>
      </p:cxnSp>
      <p:sp>
        <p:nvSpPr>
          <p:cNvPr id="134" name="Прямоугольник 1"/>
          <p:cNvSpPr/>
          <p:nvPr/>
        </p:nvSpPr>
        <p:spPr>
          <a:xfrm>
            <a:off x="7750080" y="1309680"/>
            <a:ext cx="4049640" cy="4363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Қазақстан тамақ өнеркәсібі 1000 жуық тамақ өнімдерінің түрлерін шығаратын көптеген салаларға бөлінеді. Ең дамыған сала ет өнеркәсібі, республикада бүкіл тағам өнімдерінің 32% еттен жасалады. </a:t>
            </a:r>
            <a:endParaRPr b="0" lang="ru-RU" sz="2800" strike="noStrike" u="none">
              <a:solidFill>
                <a:srgbClr val="000000"/>
              </a:solidFill>
              <a:uFillTx/>
              <a:latin typeface="Calibri"/>
            </a:endParaRPr>
          </a:p>
        </p:txBody>
      </p:sp>
      <p:pic>
        <p:nvPicPr>
          <p:cNvPr id="135" name="Picture 2" descr=""/>
          <p:cNvPicPr/>
          <p:nvPr/>
        </p:nvPicPr>
        <p:blipFill>
          <a:blip r:embed="rId1"/>
          <a:stretch/>
        </p:blipFill>
        <p:spPr>
          <a:xfrm>
            <a:off x="871560" y="1343160"/>
            <a:ext cx="6211800" cy="452124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      </a:t>
            </a:r>
            <a:r>
              <a:rPr b="1" lang="ru-RU" sz="2400" strike="noStrike" u="none">
                <a:solidFill>
                  <a:srgbClr val="000000"/>
                </a:solidFill>
                <a:uFillTx/>
                <a:latin typeface="Times New Roman"/>
                <a:ea typeface="Times New Roman"/>
              </a:rPr>
              <a:t>Тапсырма 1. «Пікірлер сызығы» әдісі</a:t>
            </a:r>
            <a:endParaRPr b="0" lang="ru-RU" sz="2400" strike="noStrike" u="none">
              <a:solidFill>
                <a:srgbClr val="000000"/>
              </a:solidFill>
              <a:uFillTx/>
              <a:latin typeface="Calibri"/>
            </a:endParaRPr>
          </a:p>
        </p:txBody>
      </p:sp>
      <p:sp>
        <p:nvSpPr>
          <p:cNvPr id="13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38" name="Прямоугольник 74"/>
          <p:cNvSpPr/>
          <p:nvPr/>
        </p:nvSpPr>
        <p:spPr>
          <a:xfrm>
            <a:off x="5942160" y="1309680"/>
            <a:ext cx="15714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39" name="Google Shape;77;p1"/>
          <p:cNvCxnSpPr/>
          <p:nvPr/>
        </p:nvCxnSpPr>
        <p:spPr>
          <a:xfrm>
            <a:off x="212400" y="6621120"/>
            <a:ext cx="11729160" cy="26280"/>
          </a:xfrm>
          <a:prstGeom prst="straightConnector1">
            <a:avLst/>
          </a:prstGeom>
          <a:ln w="57240">
            <a:solidFill>
              <a:srgbClr val="33cccc"/>
            </a:solidFill>
            <a:miter/>
          </a:ln>
        </p:spPr>
      </p:cxnSp>
      <p:cxnSp>
        <p:nvCxnSpPr>
          <p:cNvPr id="140" name="Google Shape;78;p1"/>
          <p:cNvCxnSpPr/>
          <p:nvPr/>
        </p:nvCxnSpPr>
        <p:spPr>
          <a:xfrm>
            <a:off x="757080" y="6364080"/>
            <a:ext cx="10694160" cy="37080"/>
          </a:xfrm>
          <a:prstGeom prst="straightConnector1">
            <a:avLst/>
          </a:prstGeom>
          <a:ln w="38160">
            <a:solidFill>
              <a:srgbClr val="ff8021"/>
            </a:solidFill>
            <a:miter/>
          </a:ln>
        </p:spPr>
      </p:cxnSp>
      <p:sp>
        <p:nvSpPr>
          <p:cNvPr id="141" name="Прямоугольник 1"/>
          <p:cNvSpPr/>
          <p:nvPr/>
        </p:nvSpPr>
        <p:spPr>
          <a:xfrm>
            <a:off x="212760" y="1343160"/>
            <a:ext cx="11728440" cy="3385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Оқушыларға биотехнология туралы  бейнежазба көрсетіледі.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56c7aa"/>
                </a:solidFill>
                <a:uFillTx/>
                <a:latin typeface="Times New Roman"/>
                <a:ea typeface="Times New Roman"/>
                <a:hlinkClick r:id="rId1"/>
              </a:rPr>
              <a:t>https://youtu.be/Qv0WdWT_wh8</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Дескриптор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1.Бейнежазбаны көреді, тыңдайды.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2.Танысқан ақпараттарды талдайды, пікірлеседі.</a:t>
            </a:r>
            <a:endParaRPr b="0" lang="ru-RU" sz="24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7610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админ</cp:lastModifiedBy>
  <cp:lastPrinted>2020-03-24T14:36:16Z</cp:lastPrinted>
  <dcterms:modified xsi:type="dcterms:W3CDTF">2021-01-12T21:49:59Z</dcterms:modified>
  <cp:revision>581</cp:revision>
  <dc:subject/>
  <dc:title>Презентация PowerPoint</dc:title>
</cp:coreProperties>
</file>