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8" r:id="rId9"/>
    <p:sldId id="278" r:id="rId10"/>
    <p:sldId id="265" r:id="rId11"/>
    <p:sldId id="267" r:id="rId12"/>
    <p:sldId id="266" r:id="rId13"/>
    <p:sldId id="269" r:id="rId14"/>
    <p:sldId id="270" r:id="rId15"/>
    <p:sldId id="271" r:id="rId16"/>
    <p:sldId id="272" r:id="rId17"/>
    <p:sldId id="273"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6" autoAdjust="0"/>
    <p:restoredTop sz="94660"/>
  </p:normalViewPr>
  <p:slideViewPr>
    <p:cSldViewPr snapToGrid="0">
      <p:cViewPr varScale="1">
        <p:scale>
          <a:sx n="71" d="100"/>
          <a:sy n="71" d="100"/>
        </p:scale>
        <p:origin x="6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D3B7A62-E537-4E8F-8CCC-9F32A32B1AE2}" type="datetimeFigureOut">
              <a:rPr lang="ru-RU" smtClean="0"/>
              <a:t>10.01.2021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AC5DB6-A203-41BD-AA6A-F8EB984AF2B7}" type="slidenum">
              <a:rPr lang="ru-RU" smtClean="0"/>
              <a:t>‹#›</a:t>
            </a:fld>
            <a:endParaRPr lang="ru-RU"/>
          </a:p>
        </p:txBody>
      </p:sp>
    </p:spTree>
    <p:extLst>
      <p:ext uri="{BB962C8B-B14F-4D97-AF65-F5344CB8AC3E}">
        <p14:creationId xmlns:p14="http://schemas.microsoft.com/office/powerpoint/2010/main" val="691299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D3B7A62-E537-4E8F-8CCC-9F32A32B1AE2}" type="datetimeFigureOut">
              <a:rPr lang="ru-RU" smtClean="0"/>
              <a:t>10.01.2021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AC5DB6-A203-41BD-AA6A-F8EB984AF2B7}" type="slidenum">
              <a:rPr lang="ru-RU" smtClean="0"/>
              <a:t>‹#›</a:t>
            </a:fld>
            <a:endParaRPr lang="ru-RU"/>
          </a:p>
        </p:txBody>
      </p:sp>
    </p:spTree>
    <p:extLst>
      <p:ext uri="{BB962C8B-B14F-4D97-AF65-F5344CB8AC3E}">
        <p14:creationId xmlns:p14="http://schemas.microsoft.com/office/powerpoint/2010/main" val="43261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D3B7A62-E537-4E8F-8CCC-9F32A32B1AE2}" type="datetimeFigureOut">
              <a:rPr lang="ru-RU" smtClean="0"/>
              <a:t>10.01.2021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AC5DB6-A203-41BD-AA6A-F8EB984AF2B7}" type="slidenum">
              <a:rPr lang="ru-RU" smtClean="0"/>
              <a:t>‹#›</a:t>
            </a:fld>
            <a:endParaRPr lang="ru-RU"/>
          </a:p>
        </p:txBody>
      </p:sp>
    </p:spTree>
    <p:extLst>
      <p:ext uri="{BB962C8B-B14F-4D97-AF65-F5344CB8AC3E}">
        <p14:creationId xmlns:p14="http://schemas.microsoft.com/office/powerpoint/2010/main" val="1814553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D3B7A62-E537-4E8F-8CCC-9F32A32B1AE2}" type="datetimeFigureOut">
              <a:rPr lang="ru-RU" smtClean="0"/>
              <a:t>10.01.2021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AC5DB6-A203-41BD-AA6A-F8EB984AF2B7}" type="slidenum">
              <a:rPr lang="ru-RU" smtClean="0"/>
              <a:t>‹#›</a:t>
            </a:fld>
            <a:endParaRPr lang="ru-RU"/>
          </a:p>
        </p:txBody>
      </p:sp>
    </p:spTree>
    <p:extLst>
      <p:ext uri="{BB962C8B-B14F-4D97-AF65-F5344CB8AC3E}">
        <p14:creationId xmlns:p14="http://schemas.microsoft.com/office/powerpoint/2010/main" val="3390241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D3B7A62-E537-4E8F-8CCC-9F32A32B1AE2}" type="datetimeFigureOut">
              <a:rPr lang="ru-RU" smtClean="0"/>
              <a:t>10.01.2021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AC5DB6-A203-41BD-AA6A-F8EB984AF2B7}" type="slidenum">
              <a:rPr lang="ru-RU" smtClean="0"/>
              <a:t>‹#›</a:t>
            </a:fld>
            <a:endParaRPr lang="ru-RU"/>
          </a:p>
        </p:txBody>
      </p:sp>
    </p:spTree>
    <p:extLst>
      <p:ext uri="{BB962C8B-B14F-4D97-AF65-F5344CB8AC3E}">
        <p14:creationId xmlns:p14="http://schemas.microsoft.com/office/powerpoint/2010/main" val="35495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D3B7A62-E537-4E8F-8CCC-9F32A32B1AE2}" type="datetimeFigureOut">
              <a:rPr lang="ru-RU" smtClean="0"/>
              <a:t>10.01.2021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AC5DB6-A203-41BD-AA6A-F8EB984AF2B7}" type="slidenum">
              <a:rPr lang="ru-RU" smtClean="0"/>
              <a:t>‹#›</a:t>
            </a:fld>
            <a:endParaRPr lang="ru-RU"/>
          </a:p>
        </p:txBody>
      </p:sp>
    </p:spTree>
    <p:extLst>
      <p:ext uri="{BB962C8B-B14F-4D97-AF65-F5344CB8AC3E}">
        <p14:creationId xmlns:p14="http://schemas.microsoft.com/office/powerpoint/2010/main" val="94930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D3B7A62-E537-4E8F-8CCC-9F32A32B1AE2}" type="datetimeFigureOut">
              <a:rPr lang="ru-RU" smtClean="0"/>
              <a:t>10.01.2021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FAC5DB6-A203-41BD-AA6A-F8EB984AF2B7}" type="slidenum">
              <a:rPr lang="ru-RU" smtClean="0"/>
              <a:t>‹#›</a:t>
            </a:fld>
            <a:endParaRPr lang="ru-RU"/>
          </a:p>
        </p:txBody>
      </p:sp>
    </p:spTree>
    <p:extLst>
      <p:ext uri="{BB962C8B-B14F-4D97-AF65-F5344CB8AC3E}">
        <p14:creationId xmlns:p14="http://schemas.microsoft.com/office/powerpoint/2010/main" val="3829369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D3B7A62-E537-4E8F-8CCC-9F32A32B1AE2}" type="datetimeFigureOut">
              <a:rPr lang="ru-RU" smtClean="0"/>
              <a:t>10.01.2021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FAC5DB6-A203-41BD-AA6A-F8EB984AF2B7}" type="slidenum">
              <a:rPr lang="ru-RU" smtClean="0"/>
              <a:t>‹#›</a:t>
            </a:fld>
            <a:endParaRPr lang="ru-RU"/>
          </a:p>
        </p:txBody>
      </p:sp>
    </p:spTree>
    <p:extLst>
      <p:ext uri="{BB962C8B-B14F-4D97-AF65-F5344CB8AC3E}">
        <p14:creationId xmlns:p14="http://schemas.microsoft.com/office/powerpoint/2010/main" val="324342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D3B7A62-E537-4E8F-8CCC-9F32A32B1AE2}" type="datetimeFigureOut">
              <a:rPr lang="ru-RU" smtClean="0"/>
              <a:t>10.01.2021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FAC5DB6-A203-41BD-AA6A-F8EB984AF2B7}" type="slidenum">
              <a:rPr lang="ru-RU" smtClean="0"/>
              <a:t>‹#›</a:t>
            </a:fld>
            <a:endParaRPr lang="ru-RU"/>
          </a:p>
        </p:txBody>
      </p:sp>
    </p:spTree>
    <p:extLst>
      <p:ext uri="{BB962C8B-B14F-4D97-AF65-F5344CB8AC3E}">
        <p14:creationId xmlns:p14="http://schemas.microsoft.com/office/powerpoint/2010/main" val="56638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D3B7A62-E537-4E8F-8CCC-9F32A32B1AE2}" type="datetimeFigureOut">
              <a:rPr lang="ru-RU" smtClean="0"/>
              <a:t>10.01.2021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AC5DB6-A203-41BD-AA6A-F8EB984AF2B7}" type="slidenum">
              <a:rPr lang="ru-RU" smtClean="0"/>
              <a:t>‹#›</a:t>
            </a:fld>
            <a:endParaRPr lang="ru-RU"/>
          </a:p>
        </p:txBody>
      </p:sp>
    </p:spTree>
    <p:extLst>
      <p:ext uri="{BB962C8B-B14F-4D97-AF65-F5344CB8AC3E}">
        <p14:creationId xmlns:p14="http://schemas.microsoft.com/office/powerpoint/2010/main" val="2825474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D3B7A62-E537-4E8F-8CCC-9F32A32B1AE2}" type="datetimeFigureOut">
              <a:rPr lang="ru-RU" smtClean="0"/>
              <a:t>10.01.2021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AC5DB6-A203-41BD-AA6A-F8EB984AF2B7}" type="slidenum">
              <a:rPr lang="ru-RU" smtClean="0"/>
              <a:t>‹#›</a:t>
            </a:fld>
            <a:endParaRPr lang="ru-RU"/>
          </a:p>
        </p:txBody>
      </p:sp>
    </p:spTree>
    <p:extLst>
      <p:ext uri="{BB962C8B-B14F-4D97-AF65-F5344CB8AC3E}">
        <p14:creationId xmlns:p14="http://schemas.microsoft.com/office/powerpoint/2010/main" val="1100145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B7A62-E537-4E8F-8CCC-9F32A32B1AE2}" type="datetimeFigureOut">
              <a:rPr lang="ru-RU" smtClean="0"/>
              <a:t>10.01.2021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AC5DB6-A203-41BD-AA6A-F8EB984AF2B7}" type="slidenum">
              <a:rPr lang="ru-RU" smtClean="0"/>
              <a:t>‹#›</a:t>
            </a:fld>
            <a:endParaRPr lang="ru-RU"/>
          </a:p>
        </p:txBody>
      </p:sp>
    </p:spTree>
    <p:extLst>
      <p:ext uri="{BB962C8B-B14F-4D97-AF65-F5344CB8AC3E}">
        <p14:creationId xmlns:p14="http://schemas.microsoft.com/office/powerpoint/2010/main" val="4023516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820271"/>
            <a:ext cx="10434918" cy="2954655"/>
          </a:xfrm>
          <a:prstGeom prst="rect">
            <a:avLst/>
          </a:prstGeom>
          <a:noFill/>
        </p:spPr>
        <p:txBody>
          <a:bodyPr wrap="square" rtlCol="0">
            <a:spAutoFit/>
          </a:bodyPr>
          <a:lstStyle/>
          <a:p>
            <a:pPr algn="ctr"/>
            <a:r>
              <a:rPr lang="ru-RU" b="1" dirty="0"/>
              <a:t> </a:t>
            </a:r>
            <a:r>
              <a:rPr lang="ru-RU" sz="2800" b="1" i="1" dirty="0">
                <a:solidFill>
                  <a:srgbClr val="FF0000"/>
                </a:solidFill>
                <a:latin typeface="Times New Roman" panose="02020603050405020304" pitchFamily="18" charset="0"/>
                <a:cs typeface="Times New Roman" panose="02020603050405020304" pitchFamily="18" charset="0"/>
              </a:rPr>
              <a:t>6</a:t>
            </a:r>
            <a:r>
              <a:rPr lang="ru-RU" sz="2800" b="1" i="1" dirty="0" smtClean="0">
                <a:solidFill>
                  <a:srgbClr val="FF0000"/>
                </a:solidFill>
                <a:latin typeface="Times New Roman" panose="02020603050405020304" pitchFamily="18" charset="0"/>
                <a:cs typeface="Times New Roman" panose="02020603050405020304" pitchFamily="18" charset="0"/>
              </a:rPr>
              <a:t>-бөлім</a:t>
            </a:r>
            <a:r>
              <a:rPr lang="kk-KZ" sz="2800" b="1" i="1" dirty="0" smtClean="0">
                <a:solidFill>
                  <a:srgbClr val="FF0000"/>
                </a:solidFill>
                <a:latin typeface="Times New Roman" panose="02020603050405020304" pitchFamily="18" charset="0"/>
                <a:cs typeface="Times New Roman" panose="02020603050405020304" pitchFamily="18" charset="0"/>
              </a:rPr>
              <a:t>.</a:t>
            </a:r>
            <a:endParaRPr lang="ru-RU" sz="2800" i="1" dirty="0">
              <a:solidFill>
                <a:srgbClr val="FF0000"/>
              </a:solidFill>
              <a:latin typeface="Times New Roman" panose="02020603050405020304" pitchFamily="18" charset="0"/>
              <a:cs typeface="Times New Roman" panose="02020603050405020304" pitchFamily="18" charset="0"/>
            </a:endParaRPr>
          </a:p>
          <a:p>
            <a:pPr algn="ctr"/>
            <a:r>
              <a:rPr lang="kk-KZ" sz="2800" b="1" i="1" dirty="0" smtClean="0">
                <a:solidFill>
                  <a:srgbClr val="FF0000"/>
                </a:solidFill>
                <a:latin typeface="Times New Roman" panose="02020603050405020304" pitchFamily="18" charset="0"/>
                <a:cs typeface="Times New Roman" panose="02020603050405020304" pitchFamily="18" charset="0"/>
              </a:rPr>
              <a:t>Биотехнология және гендік инженерия келешегі. Синтаксис</a:t>
            </a:r>
            <a:endParaRPr lang="ru-RU" sz="2800" i="1" dirty="0" smtClean="0">
              <a:solidFill>
                <a:srgbClr val="FF0000"/>
              </a:solidFill>
              <a:latin typeface="Times New Roman" panose="02020603050405020304" pitchFamily="18" charset="0"/>
              <a:cs typeface="Times New Roman" panose="02020603050405020304" pitchFamily="18" charset="0"/>
            </a:endParaRPr>
          </a:p>
          <a:p>
            <a:r>
              <a:rPr lang="ru-RU" sz="2800" b="1" i="1" dirty="0">
                <a:solidFill>
                  <a:srgbClr val="FF0000"/>
                </a:solidFill>
                <a:latin typeface="Times New Roman" panose="02020603050405020304" pitchFamily="18" charset="0"/>
                <a:cs typeface="Times New Roman" panose="02020603050405020304" pitchFamily="18" charset="0"/>
              </a:rPr>
              <a:t> </a:t>
            </a:r>
            <a:endParaRPr lang="ru-RU" sz="2800" i="1" dirty="0">
              <a:solidFill>
                <a:srgbClr val="FF0000"/>
              </a:solidFill>
              <a:latin typeface="Times New Roman" panose="02020603050405020304" pitchFamily="18" charset="0"/>
              <a:cs typeface="Times New Roman" panose="02020603050405020304" pitchFamily="18" charset="0"/>
            </a:endParaRPr>
          </a:p>
          <a:p>
            <a:r>
              <a:rPr lang="ru-RU" b="1" dirty="0"/>
              <a:t> </a:t>
            </a:r>
            <a:endParaRPr lang="ru-RU" dirty="0"/>
          </a:p>
          <a:p>
            <a:pPr algn="ctr">
              <a:lnSpc>
                <a:spcPct val="150000"/>
              </a:lnSpc>
            </a:pPr>
            <a:r>
              <a:rPr lang="ru-RU" sz="2800" b="1" dirty="0" err="1" smtClean="0">
                <a:solidFill>
                  <a:srgbClr val="002060"/>
                </a:solidFill>
                <a:latin typeface="Times New Roman" panose="02020603050405020304" pitchFamily="18" charset="0"/>
                <a:cs typeface="Times New Roman" panose="02020603050405020304" pitchFamily="18" charset="0"/>
              </a:rPr>
              <a:t>Сабақтың</a:t>
            </a:r>
            <a:r>
              <a:rPr lang="ru-RU" sz="2800" b="1" dirty="0" smtClean="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тақырыбы</a:t>
            </a:r>
            <a:r>
              <a:rPr lang="ru-RU" sz="2800" b="1" dirty="0">
                <a:solidFill>
                  <a:srgbClr val="002060"/>
                </a:solidFill>
                <a:latin typeface="Times New Roman" panose="02020603050405020304" pitchFamily="18" charset="0"/>
                <a:cs typeface="Times New Roman" panose="02020603050405020304" pitchFamily="18" charset="0"/>
              </a:rPr>
              <a:t>:</a:t>
            </a:r>
            <a:r>
              <a:rPr lang="ru-RU" sz="2800" dirty="0">
                <a:solidFill>
                  <a:srgbClr val="002060"/>
                </a:solidFill>
                <a:latin typeface="Times New Roman" panose="02020603050405020304" pitchFamily="18" charset="0"/>
                <a:cs typeface="Times New Roman" panose="02020603050405020304" pitchFamily="18" charset="0"/>
              </a:rPr>
              <a:t> </a:t>
            </a:r>
          </a:p>
          <a:p>
            <a:pPr algn="ctr">
              <a:lnSpc>
                <a:spcPct val="150000"/>
              </a:lnSpc>
            </a:pPr>
            <a:r>
              <a:rPr lang="kk-KZ" sz="2800" b="1" dirty="0" smtClean="0">
                <a:solidFill>
                  <a:srgbClr val="002060"/>
                </a:solidFill>
                <a:latin typeface="Times New Roman" panose="02020603050405020304" pitchFamily="18" charset="0"/>
                <a:cs typeface="Times New Roman" panose="02020603050405020304" pitchFamily="18" charset="0"/>
              </a:rPr>
              <a:t>Гендік модификацияланған өнімдер</a:t>
            </a:r>
            <a:endParaRPr lang="ru-RU" dirty="0"/>
          </a:p>
        </p:txBody>
      </p:sp>
      <p:sp>
        <p:nvSpPr>
          <p:cNvPr id="5" name="TextBox 4"/>
          <p:cNvSpPr txBox="1"/>
          <p:nvPr/>
        </p:nvSpPr>
        <p:spPr>
          <a:xfrm>
            <a:off x="9386047" y="5849471"/>
            <a:ext cx="2245659" cy="646331"/>
          </a:xfrm>
          <a:prstGeom prst="rect">
            <a:avLst/>
          </a:prstGeom>
          <a:noFill/>
        </p:spPr>
        <p:txBody>
          <a:bodyPr wrap="square" rtlCol="0">
            <a:spAutoFit/>
          </a:bodyPr>
          <a:lstStyle/>
          <a:p>
            <a:pPr algn="r"/>
            <a:r>
              <a:rPr lang="kk-KZ" b="1" dirty="0">
                <a:solidFill>
                  <a:srgbClr val="002060"/>
                </a:solidFill>
                <a:latin typeface="Times New Roman" panose="02020603050405020304" pitchFamily="18" charset="0"/>
                <a:cs typeface="Times New Roman" panose="02020603050405020304" pitchFamily="18" charset="0"/>
              </a:rPr>
              <a:t>қ</a:t>
            </a:r>
            <a:r>
              <a:rPr lang="kk-KZ" b="1" dirty="0" smtClean="0">
                <a:solidFill>
                  <a:srgbClr val="002060"/>
                </a:solidFill>
                <a:latin typeface="Times New Roman" panose="02020603050405020304" pitchFamily="18" charset="0"/>
                <a:cs typeface="Times New Roman" panose="02020603050405020304" pitchFamily="18" charset="0"/>
              </a:rPr>
              <a:t>азақ тілі</a:t>
            </a:r>
          </a:p>
          <a:p>
            <a:pPr algn="r"/>
            <a:r>
              <a:rPr lang="kk-KZ" b="1" dirty="0" smtClean="0">
                <a:solidFill>
                  <a:srgbClr val="002060"/>
                </a:solidFill>
                <a:latin typeface="Times New Roman" panose="02020603050405020304" pitchFamily="18" charset="0"/>
                <a:cs typeface="Times New Roman" panose="02020603050405020304" pitchFamily="18" charset="0"/>
              </a:rPr>
              <a:t>9-сынып</a:t>
            </a:r>
            <a:endParaRPr lang="ru-RU"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9588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a:spLocks noGrp="1"/>
          </p:cNvSpPr>
          <p:nvPr>
            <p:ph idx="1"/>
          </p:nvPr>
        </p:nvSpPr>
        <p:spPr>
          <a:xfrm>
            <a:off x="499508" y="552969"/>
            <a:ext cx="11262732" cy="5820937"/>
          </a:xfrm>
        </p:spPr>
        <p:txBody>
          <a:bodyPr>
            <a:normAutofit fontScale="92500" lnSpcReduction="20000"/>
          </a:bodyPr>
          <a:lstStyle/>
          <a:p>
            <a:pPr marL="0" indent="0">
              <a:buNone/>
            </a:pPr>
            <a:r>
              <a:rPr lang="kk-KZ" b="1" dirty="0" smtClean="0">
                <a:solidFill>
                  <a:srgbClr val="002060"/>
                </a:solidFill>
                <a:latin typeface="Times New Roman" panose="02020603050405020304" pitchFamily="18" charset="0"/>
                <a:cs typeface="Times New Roman" panose="02020603050405020304" pitchFamily="18" charset="0"/>
              </a:rPr>
              <a:t>4-тапсырма. Таңдап алған аргументтеріңде қарсылықты бағыныңқылы сабақтасты  қолданыңыз.</a:t>
            </a:r>
            <a:endParaRPr lang="ru-RU" dirty="0">
              <a:solidFill>
                <a:srgbClr val="002060"/>
              </a:solidFill>
              <a:latin typeface="Times New Roman" panose="02020603050405020304" pitchFamily="18" charset="0"/>
              <a:cs typeface="Times New Roman" panose="02020603050405020304" pitchFamily="18" charset="0"/>
            </a:endParaRPr>
          </a:p>
          <a:p>
            <a:pPr marL="0" lvl="0" indent="0">
              <a:buNone/>
            </a:pPr>
            <a:r>
              <a:rPr lang="kk-KZ" b="1" dirty="0" smtClean="0">
                <a:solidFill>
                  <a:srgbClr val="002060"/>
                </a:solidFill>
                <a:latin typeface="Times New Roman" panose="02020603050405020304" pitchFamily="18" charset="0"/>
                <a:cs typeface="Times New Roman" panose="02020603050405020304" pitchFamily="18" charset="0"/>
              </a:rPr>
              <a:t>Б</a:t>
            </a:r>
            <a:r>
              <a:rPr lang="kk-KZ" b="1" dirty="0">
                <a:solidFill>
                  <a:srgbClr val="002060"/>
                </a:solidFill>
                <a:latin typeface="Times New Roman" panose="02020603050405020304" pitchFamily="18" charset="0"/>
                <a:cs typeface="Times New Roman" panose="02020603050405020304" pitchFamily="18" charset="0"/>
              </a:rPr>
              <a:t>._________________________________________</a:t>
            </a:r>
          </a:p>
          <a:p>
            <a:pPr marL="0" lvl="0" indent="0" algn="just">
              <a:buNone/>
            </a:pPr>
            <a:r>
              <a:rPr lang="kk-KZ" b="1" dirty="0">
                <a:solidFill>
                  <a:srgbClr val="002060"/>
                </a:solidFill>
                <a:latin typeface="Times New Roman" panose="02020603050405020304" pitchFamily="18" charset="0"/>
                <a:cs typeface="Times New Roman" panose="02020603050405020304" pitchFamily="18" charset="0"/>
              </a:rPr>
              <a:t>Мұса АЙТЖАНОВ, Қазақ тағамтану академиясының зертхана меңгерушісі, медицина ғылымының докторы, профессор:</a:t>
            </a:r>
          </a:p>
          <a:p>
            <a:pPr marL="0" lvl="0" indent="0" algn="just">
              <a:buNone/>
            </a:pPr>
            <a:r>
              <a:rPr lang="kk-KZ" b="1" dirty="0">
                <a:solidFill>
                  <a:srgbClr val="002060"/>
                </a:solidFill>
                <a:latin typeface="Times New Roman" panose="02020603050405020304" pitchFamily="18" charset="0"/>
                <a:cs typeface="Times New Roman" panose="02020603050405020304" pitchFamily="18" charset="0"/>
              </a:rPr>
              <a:t>– Жоқ, менің ойымша, гендік модификацияланған өнімдерге шоши қараудың қажеті жоқ. Бұрын гендік модификацияланған өнімдерді 4 пайызға дейін пайдалану қауіпсіз болса, қазір 0,9 пайыз мөлшер белгіленген, яғни, жалпы, күнделікті ішіп-жейтін тамағымызды 100 пайыз деп алатын болсақ, соның ішінде гендік модификацияланған өнімдердің үлесі 0,9 пайыздан аспауын қадағаласақ, ондай өнімдер қауіпсіз деп есептелінеді. Шыны керек, бүгінгі күні аталмыш өнімдер елімізде көп тарала да қойған жоқ. Сондықтан оларға біржақты баға беріп, мүлдем бас тарту керек деу асығыстық болар еді.</a:t>
            </a:r>
          </a:p>
          <a:p>
            <a:pPr marL="0" lvl="0" indent="0" algn="just">
              <a:buNone/>
            </a:pPr>
            <a:r>
              <a:rPr lang="kk-KZ" b="1" dirty="0">
                <a:solidFill>
                  <a:srgbClr val="002060"/>
                </a:solidFill>
                <a:latin typeface="Times New Roman" panose="02020603050405020304" pitchFamily="18" charset="0"/>
                <a:cs typeface="Times New Roman" panose="02020603050405020304" pitchFamily="18" charset="0"/>
              </a:rPr>
              <a:t>Гендік модификацияланған өнімдер адам өміріне қауіп төндіру үшін жасалмаған. Ол биотехнологиялық жолмен суыққа, ыстыққа төзімді өнім түрін жасап шығару үшін ойлап табылған. Осыны түсінуіміз керек.</a:t>
            </a:r>
          </a:p>
          <a:p>
            <a:pPr lvl="0" algn="just"/>
            <a:endParaRPr lang="kk-KZ" b="1" dirty="0" smtClean="0">
              <a:solidFill>
                <a:srgbClr val="002060"/>
              </a:solidFill>
              <a:latin typeface="Times New Roman" panose="02020603050405020304" pitchFamily="18" charset="0"/>
              <a:cs typeface="Times New Roman" panose="02020603050405020304" pitchFamily="18" charset="0"/>
            </a:endParaRPr>
          </a:p>
          <a:p>
            <a:pPr lvl="0"/>
            <a:endParaRPr lang="kk-KZ" b="1" dirty="0" smtClean="0">
              <a:solidFill>
                <a:srgbClr val="002060"/>
              </a:solidFill>
              <a:latin typeface="Times New Roman" panose="02020603050405020304" pitchFamily="18" charset="0"/>
              <a:cs typeface="Times New Roman" panose="02020603050405020304" pitchFamily="18" charset="0"/>
            </a:endParaRPr>
          </a:p>
          <a:p>
            <a:pPr lvl="0"/>
            <a:endParaRPr lang="ru-RU" b="1" dirty="0" smtClean="0">
              <a:solidFill>
                <a:srgbClr val="00206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77619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dirty="0">
                <a:solidFill>
                  <a:srgbClr val="002060"/>
                </a:solidFill>
                <a:latin typeface="Times New Roman" panose="02020603050405020304" pitchFamily="18" charset="0"/>
                <a:cs typeface="Times New Roman" panose="02020603050405020304" pitchFamily="18" charset="0"/>
              </a:rPr>
              <a:t>Дескриптор:</a:t>
            </a:r>
            <a:endParaRPr lang="ru-RU" sz="2800"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32013" y="1264024"/>
            <a:ext cx="10721788" cy="4912939"/>
          </a:xfrm>
        </p:spPr>
        <p:txBody>
          <a:bodyPr/>
          <a:lstStyle/>
          <a:p>
            <a:pPr marL="0" indent="0">
              <a:buNone/>
            </a:pPr>
            <a:endParaRPr lang="ru-RU" dirty="0">
              <a:solidFill>
                <a:srgbClr val="002060"/>
              </a:solidFill>
              <a:latin typeface="Times New Roman" panose="02020603050405020304" pitchFamily="18" charset="0"/>
              <a:cs typeface="Times New Roman" panose="02020603050405020304" pitchFamily="18" charset="0"/>
            </a:endParaRPr>
          </a:p>
          <a:p>
            <a:pPr lvl="0"/>
            <a:r>
              <a:rPr lang="kk-KZ" b="1" dirty="0" smtClean="0">
                <a:solidFill>
                  <a:srgbClr val="002060"/>
                </a:solidFill>
                <a:latin typeface="Times New Roman" panose="02020603050405020304" pitchFamily="18" charset="0"/>
                <a:cs typeface="Times New Roman" panose="02020603050405020304" pitchFamily="18" charset="0"/>
              </a:rPr>
              <a:t>аргументтерінде  қарсылықты сабақтас  сөйлемдерді қолданады.</a:t>
            </a:r>
            <a:endParaRPr lang="kk-KZ" b="1" dirty="0">
              <a:solidFill>
                <a:srgbClr val="002060"/>
              </a:solidFill>
              <a:latin typeface="Times New Roman" panose="02020603050405020304" pitchFamily="18" charset="0"/>
              <a:cs typeface="Times New Roman" panose="02020603050405020304" pitchFamily="18" charset="0"/>
            </a:endParaRPr>
          </a:p>
          <a:p>
            <a:pPr lvl="0"/>
            <a:endParaRPr lang="ru-RU" b="1" dirty="0">
              <a:solidFill>
                <a:srgbClr val="002060"/>
              </a:solidFill>
              <a:latin typeface="Times New Roman" panose="02020603050405020304" pitchFamily="18" charset="0"/>
              <a:cs typeface="Times New Roman" panose="02020603050405020304" pitchFamily="18" charset="0"/>
            </a:endParaRPr>
          </a:p>
          <a:p>
            <a:endParaRPr lang="ru-RU" dirty="0"/>
          </a:p>
        </p:txBody>
      </p:sp>
      <p:pic>
        <p:nvPicPr>
          <p:cNvPr id="4" name="Рисунок 3" descr="1.4 ГМО өнімдері: пайдалы немесе зиян"/>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16644" y="3196490"/>
            <a:ext cx="3637156" cy="2223003"/>
          </a:xfrm>
          <a:prstGeom prst="rect">
            <a:avLst/>
          </a:prstGeom>
          <a:noFill/>
          <a:ln>
            <a:noFill/>
          </a:ln>
        </p:spPr>
      </p:pic>
    </p:spTree>
    <p:extLst>
      <p:ext uri="{BB962C8B-B14F-4D97-AF65-F5344CB8AC3E}">
        <p14:creationId xmlns:p14="http://schemas.microsoft.com/office/powerpoint/2010/main" val="2435699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flipH="1">
            <a:off x="223024" y="312235"/>
            <a:ext cx="11753385" cy="6740307"/>
          </a:xfrm>
          <a:prstGeom prst="rect">
            <a:avLst/>
          </a:prstGeom>
          <a:noFill/>
        </p:spPr>
        <p:txBody>
          <a:bodyPr wrap="square" rtlCol="0">
            <a:spAutoFit/>
          </a:bodyPr>
          <a:lstStyle/>
          <a:p>
            <a:r>
              <a:rPr lang="kk-KZ" sz="2400" b="1" dirty="0" smtClean="0">
                <a:solidFill>
                  <a:srgbClr val="FF0000"/>
                </a:solidFill>
                <a:latin typeface="Times New Roman" panose="02020603050405020304" pitchFamily="18" charset="0"/>
                <a:cs typeface="Times New Roman" panose="02020603050405020304" pitchFamily="18" charset="0"/>
              </a:rPr>
              <a:t>5- тапсырма.Мәтінді оқып, көтерілген мәселе бойынша талқылау сұрақтарын құрастырыңыздар. Жауаптарыңда сабақтас құрмаластың мағыналық түрлерін ажыратып, түрлендіріп қолданыңыздар.</a:t>
            </a:r>
            <a:endParaRPr lang="kk-KZ" sz="2400" b="1" dirty="0" smtClean="0">
              <a:solidFill>
                <a:srgbClr val="FF0000"/>
              </a:solidFill>
              <a:latin typeface="Times New Roman" panose="02020603050405020304" pitchFamily="18" charset="0"/>
              <a:cs typeface="Times New Roman" panose="02020603050405020304" pitchFamily="18" charset="0"/>
            </a:endParaRPr>
          </a:p>
          <a:p>
            <a:endParaRPr lang="kk-KZ" sz="2400" b="1" dirty="0">
              <a:solidFill>
                <a:srgbClr val="FF0000"/>
              </a:solidFill>
              <a:latin typeface="Times New Roman" panose="02020603050405020304" pitchFamily="18" charset="0"/>
              <a:cs typeface="Times New Roman" panose="02020603050405020304" pitchFamily="18" charset="0"/>
            </a:endParaRPr>
          </a:p>
          <a:p>
            <a:pPr algn="just"/>
            <a:r>
              <a:rPr lang="ru-RU" sz="2400" b="1" dirty="0">
                <a:solidFill>
                  <a:srgbClr val="002060"/>
                </a:solidFill>
                <a:latin typeface="Times New Roman" panose="02020603050405020304" pitchFamily="18" charset="0"/>
                <a:cs typeface="Times New Roman" panose="02020603050405020304" pitchFamily="18" charset="0"/>
              </a:rPr>
              <a:t>В.___________________________________________</a:t>
            </a:r>
          </a:p>
          <a:p>
            <a:pPr algn="just"/>
            <a:r>
              <a:rPr lang="ru-RU" sz="2400" b="1" dirty="0">
                <a:solidFill>
                  <a:srgbClr val="002060"/>
                </a:solidFill>
                <a:latin typeface="Times New Roman" panose="02020603050405020304" pitchFamily="18" charset="0"/>
                <a:cs typeface="Times New Roman" panose="02020603050405020304" pitchFamily="18" charset="0"/>
              </a:rPr>
              <a:t>Марат СӘРСЕНБАЕВ, «</a:t>
            </a:r>
            <a:r>
              <a:rPr lang="ru-RU" sz="2400" b="1" dirty="0" err="1">
                <a:solidFill>
                  <a:srgbClr val="002060"/>
                </a:solidFill>
                <a:latin typeface="Times New Roman" panose="02020603050405020304" pitchFamily="18" charset="0"/>
                <a:cs typeface="Times New Roman" panose="02020603050405020304" pitchFamily="18" charset="0"/>
              </a:rPr>
              <a:t>Қазақстан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халал</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өндірісі</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қауымдастығының</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президенті</a:t>
            </a:r>
            <a:r>
              <a:rPr lang="ru-RU" sz="2400" b="1" dirty="0">
                <a:solidFill>
                  <a:srgbClr val="002060"/>
                </a:solidFill>
                <a:latin typeface="Times New Roman" panose="02020603050405020304" pitchFamily="18" charset="0"/>
                <a:cs typeface="Times New Roman" panose="02020603050405020304" pitchFamily="18" charset="0"/>
              </a:rPr>
              <a:t>:</a:t>
            </a:r>
          </a:p>
          <a:p>
            <a:pPr algn="just"/>
            <a:r>
              <a:rPr lang="ru-RU" sz="2400" b="1" dirty="0">
                <a:solidFill>
                  <a:srgbClr val="002060"/>
                </a:solidFill>
                <a:latin typeface="Times New Roman" panose="02020603050405020304" pitchFamily="18" charset="0"/>
                <a:cs typeface="Times New Roman" panose="02020603050405020304" pitchFamily="18" charset="0"/>
              </a:rPr>
              <a:t>– Рас, </a:t>
            </a:r>
            <a:r>
              <a:rPr lang="ru-RU" sz="2400" b="1" dirty="0" err="1">
                <a:solidFill>
                  <a:srgbClr val="002060"/>
                </a:solidFill>
                <a:latin typeface="Times New Roman" panose="02020603050405020304" pitchFamily="18" charset="0"/>
                <a:cs typeface="Times New Roman" panose="02020603050405020304" pitchFamily="18" charset="0"/>
              </a:rPr>
              <a:t>бүгінгі</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күні</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гендік</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модификацияланған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өнім</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туралы</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таласты</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пікір</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көп</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Әлем</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ғалымдарының</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жүргізіп</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жатқан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тәжірибесіне</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сенсек</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нәтиже</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жаға</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ұстатарлықтай</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Бірақ</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біз</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өзіміз</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іргелі</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зерттеулер</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жасап</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бір</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шешімге</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келе</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қойған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жоқпыз</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Сондықтан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әлі</a:t>
            </a:r>
            <a:r>
              <a:rPr lang="ru-RU" sz="2400" b="1" dirty="0">
                <a:solidFill>
                  <a:srgbClr val="002060"/>
                </a:solidFill>
                <a:latin typeface="Times New Roman" panose="02020603050405020304" pitchFamily="18" charset="0"/>
                <a:cs typeface="Times New Roman" panose="02020603050405020304" pitchFamily="18" charset="0"/>
              </a:rPr>
              <a:t> де </a:t>
            </a:r>
            <a:r>
              <a:rPr lang="ru-RU" sz="2400" b="1" dirty="0" err="1">
                <a:solidFill>
                  <a:srgbClr val="002060"/>
                </a:solidFill>
                <a:latin typeface="Times New Roman" panose="02020603050405020304" pitchFamily="18" charset="0"/>
                <a:cs typeface="Times New Roman" panose="02020603050405020304" pitchFamily="18" charset="0"/>
              </a:rPr>
              <a:t>болса</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шешім</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қабылдамас</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бұрын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өзіміз</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гендік</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модификацияланған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өнімдерге</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ғылыми</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зерттеулер</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жасап</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сынап</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көруіміз</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керек</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деп</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ойлаймын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Қазір</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аяқ</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астынан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гендік</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модификацияланған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өнімдерден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мүлдем</a:t>
            </a:r>
            <a:r>
              <a:rPr lang="ru-RU" sz="2400" b="1" dirty="0">
                <a:solidFill>
                  <a:srgbClr val="002060"/>
                </a:solidFill>
                <a:latin typeface="Times New Roman" panose="02020603050405020304" pitchFamily="18" charset="0"/>
                <a:cs typeface="Times New Roman" panose="02020603050405020304" pitchFamily="18" charset="0"/>
              </a:rPr>
              <a:t> бас </a:t>
            </a:r>
            <a:r>
              <a:rPr lang="ru-RU" sz="2400" b="1" dirty="0" err="1">
                <a:solidFill>
                  <a:srgbClr val="002060"/>
                </a:solidFill>
                <a:latin typeface="Times New Roman" panose="02020603050405020304" pitchFamily="18" charset="0"/>
                <a:cs typeface="Times New Roman" panose="02020603050405020304" pitchFamily="18" charset="0"/>
              </a:rPr>
              <a:t>тартсақ</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артықшылығын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сезінбей</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қалуымыз</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мүмкін</a:t>
            </a:r>
            <a:r>
              <a:rPr lang="ru-RU" sz="2400" b="1" dirty="0">
                <a:solidFill>
                  <a:srgbClr val="002060"/>
                </a:solidFill>
                <a:latin typeface="Times New Roman" panose="02020603050405020304" pitchFamily="18" charset="0"/>
                <a:cs typeface="Times New Roman" panose="02020603050405020304" pitchFamily="18" charset="0"/>
              </a:rPr>
              <a:t>. Ал бас </a:t>
            </a:r>
            <a:r>
              <a:rPr lang="ru-RU" sz="2400" b="1" dirty="0" err="1">
                <a:solidFill>
                  <a:srgbClr val="002060"/>
                </a:solidFill>
                <a:latin typeface="Times New Roman" panose="02020603050405020304" pitchFamily="18" charset="0"/>
                <a:cs typeface="Times New Roman" panose="02020603050405020304" pitchFamily="18" charset="0"/>
              </a:rPr>
              <a:t>қойып</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ешкімді</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тыңдамай</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жей</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берсек</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қауіпке</a:t>
            </a:r>
            <a:r>
              <a:rPr lang="ru-RU" sz="2400" b="1" dirty="0">
                <a:solidFill>
                  <a:srgbClr val="002060"/>
                </a:solidFill>
                <a:latin typeface="Times New Roman" panose="02020603050405020304" pitchFamily="18" charset="0"/>
                <a:cs typeface="Times New Roman" panose="02020603050405020304" pitchFamily="18" charset="0"/>
              </a:rPr>
              <a:t> де </a:t>
            </a:r>
            <a:r>
              <a:rPr lang="ru-RU" sz="2400" b="1" dirty="0" err="1">
                <a:solidFill>
                  <a:srgbClr val="002060"/>
                </a:solidFill>
                <a:latin typeface="Times New Roman" panose="02020603050405020304" pitchFamily="18" charset="0"/>
                <a:cs typeface="Times New Roman" panose="02020603050405020304" pitchFamily="18" charset="0"/>
              </a:rPr>
              <a:t>ұрынуымыз</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әбден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мүмкін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Жалпы</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азық-түлік</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қауіпсіздігіне</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келгенде</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бейқам</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болмауымыз</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керек</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Сондықтан</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халқымыздың</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денсаулығына</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қатысты</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мәселеде</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мәселеде</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өзіміз</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тексеру</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жүргізіп</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шешім</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қабылдағанымыз</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жөн</a:t>
            </a:r>
            <a:r>
              <a:rPr lang="ru-RU" sz="2400" b="1" dirty="0">
                <a:solidFill>
                  <a:srgbClr val="002060"/>
                </a:solidFill>
                <a:latin typeface="Times New Roman" panose="02020603050405020304" pitchFamily="18" charset="0"/>
                <a:cs typeface="Times New Roman" panose="02020603050405020304" pitchFamily="18" charset="0"/>
              </a:rPr>
              <a:t>.</a:t>
            </a:r>
          </a:p>
          <a:p>
            <a:endParaRPr lang="ru-RU" sz="24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7774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dirty="0">
                <a:solidFill>
                  <a:srgbClr val="002060"/>
                </a:solidFill>
                <a:latin typeface="Times New Roman" panose="02020603050405020304" pitchFamily="18" charset="0"/>
                <a:cs typeface="Times New Roman" panose="02020603050405020304" pitchFamily="18" charset="0"/>
              </a:rPr>
              <a:t>Дескриптор</a:t>
            </a:r>
            <a:br>
              <a:rPr lang="kk-KZ" sz="2800" b="1" dirty="0">
                <a:solidFill>
                  <a:srgbClr val="002060"/>
                </a:solidFill>
                <a:latin typeface="Times New Roman" panose="02020603050405020304" pitchFamily="18" charset="0"/>
                <a:cs typeface="Times New Roman" panose="02020603050405020304" pitchFamily="18" charset="0"/>
              </a:rPr>
            </a:br>
            <a:endParaRPr lang="ru-RU" sz="2800" dirty="0"/>
          </a:p>
        </p:txBody>
      </p:sp>
      <p:sp>
        <p:nvSpPr>
          <p:cNvPr id="4" name="Объект 3"/>
          <p:cNvSpPr txBox="1">
            <a:spLocks noGrp="1"/>
          </p:cNvSpPr>
          <p:nvPr>
            <p:ph idx="1"/>
          </p:nvPr>
        </p:nvSpPr>
        <p:spPr>
          <a:xfrm>
            <a:off x="838200" y="1825625"/>
            <a:ext cx="10515600" cy="1678408"/>
          </a:xfrm>
          <a:prstGeom prst="rect">
            <a:avLst/>
          </a:prstGeom>
          <a:noFill/>
        </p:spPr>
        <p:txBody>
          <a:bodyPr wrap="square" rtlCol="0">
            <a:spAutoFit/>
          </a:bodyPr>
          <a:lstStyle/>
          <a:p>
            <a:pPr marL="0" indent="0">
              <a:buNone/>
            </a:pPr>
            <a:r>
              <a:rPr lang="kk-KZ" sz="2400" b="1" dirty="0" smtClean="0">
                <a:solidFill>
                  <a:srgbClr val="002060"/>
                </a:solidFill>
                <a:latin typeface="Times New Roman" panose="02020603050405020304" pitchFamily="18" charset="0"/>
                <a:cs typeface="Times New Roman" panose="02020603050405020304" pitchFamily="18" charset="0"/>
              </a:rPr>
              <a:t>•   көтерілген мәселені анықтауда талқылау сұрақтарын құрастырады;</a:t>
            </a:r>
            <a:endParaRPr lang="kk-KZ" sz="2400" b="1" dirty="0">
              <a:solidFill>
                <a:srgbClr val="002060"/>
              </a:solidFill>
              <a:latin typeface="Times New Roman" panose="02020603050405020304" pitchFamily="18" charset="0"/>
              <a:cs typeface="Times New Roman" panose="02020603050405020304" pitchFamily="18" charset="0"/>
            </a:endParaRPr>
          </a:p>
          <a:p>
            <a:pPr algn="just"/>
            <a:r>
              <a:rPr lang="kk-KZ" sz="2400" b="1" dirty="0" smtClean="0">
                <a:solidFill>
                  <a:srgbClr val="002060"/>
                </a:solidFill>
                <a:latin typeface="Times New Roman" panose="02020603050405020304" pitchFamily="18" charset="0"/>
                <a:cs typeface="Times New Roman" panose="02020603050405020304" pitchFamily="18" charset="0"/>
              </a:rPr>
              <a:t> </a:t>
            </a:r>
            <a:r>
              <a:rPr lang="kk-KZ" sz="2400" b="1" dirty="0" smtClean="0">
                <a:solidFill>
                  <a:srgbClr val="002060"/>
                </a:solidFill>
                <a:latin typeface="Times New Roman" panose="02020603050405020304" pitchFamily="18" charset="0"/>
                <a:cs typeface="Times New Roman" panose="02020603050405020304" pitchFamily="18" charset="0"/>
              </a:rPr>
              <a:t>жауаптарында сабақтас құрмаластың мағыналық түрлерін ажыратып, түрлендіріп қолданады.</a:t>
            </a:r>
            <a:endParaRPr lang="kk-KZ" sz="2400" dirty="0">
              <a:solidFill>
                <a:srgbClr val="002060"/>
              </a:solidFill>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p:txBody>
      </p:sp>
      <p:pic>
        <p:nvPicPr>
          <p:cNvPr id="6" name="Picture 22" descr="faq-ico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495" y="3277175"/>
            <a:ext cx="3200400" cy="1374993"/>
          </a:xfrm>
          <a:prstGeom prst="rect">
            <a:avLst/>
          </a:prstGeom>
          <a:noFill/>
          <a:ln>
            <a:noFill/>
          </a:ln>
        </p:spPr>
      </p:pic>
    </p:spTree>
    <p:extLst>
      <p:ext uri="{BB962C8B-B14F-4D97-AF65-F5344CB8AC3E}">
        <p14:creationId xmlns:p14="http://schemas.microsoft.com/office/powerpoint/2010/main" val="2831176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marL="0" indent="0" algn="just"/>
            <a:r>
              <a:rPr lang="kk-KZ" sz="2400" b="1" dirty="0" smtClean="0">
                <a:solidFill>
                  <a:srgbClr val="002060"/>
                </a:solidFill>
                <a:latin typeface="Times New Roman" panose="02020603050405020304" pitchFamily="18" charset="0"/>
                <a:cs typeface="Times New Roman" panose="02020603050405020304" pitchFamily="18" charset="0"/>
              </a:rPr>
              <a:t/>
            </a:r>
            <a:br>
              <a:rPr lang="kk-KZ" sz="2400" b="1" dirty="0" smtClean="0">
                <a:solidFill>
                  <a:srgbClr val="002060"/>
                </a:solidFill>
                <a:latin typeface="Times New Roman" panose="02020603050405020304" pitchFamily="18" charset="0"/>
                <a:cs typeface="Times New Roman" panose="02020603050405020304" pitchFamily="18" charset="0"/>
              </a:rPr>
            </a:br>
            <a:r>
              <a:rPr lang="kk-KZ" sz="2400" b="1" dirty="0" smtClean="0">
                <a:solidFill>
                  <a:srgbClr val="002060"/>
                </a:solidFill>
                <a:latin typeface="Times New Roman" panose="02020603050405020304" pitchFamily="18" charset="0"/>
                <a:cs typeface="Times New Roman" panose="02020603050405020304" pitchFamily="18" charset="0"/>
              </a:rPr>
              <a:t>6-тапсырма</a:t>
            </a:r>
            <a:r>
              <a:rPr lang="kk-KZ" sz="2400" b="1" dirty="0">
                <a:solidFill>
                  <a:srgbClr val="002060"/>
                </a:solidFill>
                <a:latin typeface="Times New Roman" panose="02020603050405020304" pitchFamily="18" charset="0"/>
                <a:cs typeface="Times New Roman" panose="02020603050405020304" pitchFamily="18" charset="0"/>
              </a:rPr>
              <a:t>. Алған ақпаратты қорыта отырып, «Гендік модификацияланған өнімдерден мүлдем бас тарту керек пе?» тақырыбында  аргументті эссе жазыңыздар.</a:t>
            </a:r>
            <a:endParaRPr lang="kk-KZ" sz="24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199" y="936702"/>
            <a:ext cx="10803673" cy="5307169"/>
          </a:xfrm>
        </p:spPr>
        <p:txBody>
          <a:bodyPr>
            <a:normAutofit lnSpcReduction="10000"/>
          </a:bodyPr>
          <a:lstStyle/>
          <a:p>
            <a:r>
              <a:rPr lang="kk-KZ" b="1" dirty="0" smtClean="0">
                <a:solidFill>
                  <a:srgbClr val="002060"/>
                </a:solidFill>
                <a:latin typeface="Times New Roman" panose="02020603050405020304" pitchFamily="18" charset="0"/>
                <a:cs typeface="Times New Roman" panose="02020603050405020304" pitchFamily="18" charset="0"/>
              </a:rPr>
              <a:t> </a:t>
            </a:r>
          </a:p>
          <a:p>
            <a:pPr marL="0" indent="0" algn="just">
              <a:buNone/>
            </a:pPr>
            <a:endParaRPr lang="kk-KZ" sz="2400" b="1" dirty="0" smtClean="0">
              <a:solidFill>
                <a:srgbClr val="002060"/>
              </a:solidFill>
              <a:latin typeface="Times New Roman" panose="02020603050405020304" pitchFamily="18" charset="0"/>
              <a:cs typeface="Times New Roman" panose="02020603050405020304" pitchFamily="18" charset="0"/>
            </a:endParaRPr>
          </a:p>
          <a:p>
            <a:pPr marL="0" indent="0" algn="just">
              <a:buNone/>
            </a:pPr>
            <a:r>
              <a:rPr lang="kk-KZ" sz="2400" b="1" dirty="0" smtClean="0">
                <a:solidFill>
                  <a:srgbClr val="002060"/>
                </a:solidFill>
                <a:latin typeface="Times New Roman" panose="02020603050405020304" pitchFamily="18" charset="0"/>
                <a:cs typeface="Times New Roman" panose="02020603050405020304" pitchFamily="18" charset="0"/>
              </a:rPr>
              <a:t>Сөз саны-80-100.</a:t>
            </a:r>
            <a:endParaRPr lang="ru-RU" sz="2400" b="1" dirty="0">
              <a:solidFill>
                <a:srgbClr val="002060"/>
              </a:solidFill>
              <a:latin typeface="Times New Roman" panose="02020603050405020304" pitchFamily="18" charset="0"/>
              <a:cs typeface="Times New Roman" panose="02020603050405020304" pitchFamily="18" charset="0"/>
            </a:endParaRPr>
          </a:p>
          <a:p>
            <a:pPr marL="0" indent="0" algn="just">
              <a:buNone/>
            </a:pPr>
            <a:r>
              <a:rPr lang="ru-RU" dirty="0" smtClean="0">
                <a:solidFill>
                  <a:srgbClr val="002060"/>
                </a:solidFill>
                <a:latin typeface="Times New Roman" panose="02020603050405020304" pitchFamily="18"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kk-KZ" dirty="0">
              <a:solidFill>
                <a:srgbClr val="00206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708473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b="1" dirty="0">
                <a:solidFill>
                  <a:srgbClr val="002060"/>
                </a:solidFill>
                <a:latin typeface="Times New Roman" panose="02020603050405020304" pitchFamily="18" charset="0"/>
                <a:cs typeface="Times New Roman" panose="02020603050405020304" pitchFamily="18" charset="0"/>
              </a:rPr>
              <a:t>Дескриптор</a:t>
            </a:r>
            <a:br>
              <a:rPr lang="kk-KZ" sz="2400" b="1" dirty="0">
                <a:solidFill>
                  <a:srgbClr val="002060"/>
                </a:solidFill>
                <a:latin typeface="Times New Roman" panose="02020603050405020304" pitchFamily="18" charset="0"/>
                <a:cs typeface="Times New Roman" panose="02020603050405020304" pitchFamily="18" charset="0"/>
              </a:rPr>
            </a:br>
            <a:endParaRPr lang="ru-RU" sz="2400" dirty="0"/>
          </a:p>
        </p:txBody>
      </p:sp>
      <p:sp>
        <p:nvSpPr>
          <p:cNvPr id="3" name="Объект 2"/>
          <p:cNvSpPr>
            <a:spLocks noGrp="1"/>
          </p:cNvSpPr>
          <p:nvPr>
            <p:ph idx="1"/>
          </p:nvPr>
        </p:nvSpPr>
        <p:spPr>
          <a:xfrm>
            <a:off x="838200" y="632012"/>
            <a:ext cx="10515600" cy="5544951"/>
          </a:xfrm>
        </p:spPr>
        <p:txBody>
          <a:bodyPr>
            <a:normAutofit/>
          </a:bodyPr>
          <a:lstStyle/>
          <a:p>
            <a:pPr marL="0" indent="0">
              <a:buNone/>
            </a:pPr>
            <a:endParaRPr lang="kk-KZ" b="1" dirty="0" smtClean="0">
              <a:solidFill>
                <a:srgbClr val="002060"/>
              </a:solidFill>
              <a:latin typeface="Times New Roman" panose="02020603050405020304" pitchFamily="18" charset="0"/>
              <a:cs typeface="Times New Roman" panose="02020603050405020304" pitchFamily="18" charset="0"/>
            </a:endParaRPr>
          </a:p>
          <a:p>
            <a:r>
              <a:rPr lang="kk-KZ" b="1" dirty="0" smtClean="0">
                <a:solidFill>
                  <a:srgbClr val="002060"/>
                </a:solidFill>
                <a:latin typeface="Times New Roman" panose="02020603050405020304" pitchFamily="18" charset="0"/>
                <a:cs typeface="Times New Roman" panose="02020603050405020304" pitchFamily="18" charset="0"/>
              </a:rPr>
              <a:t>мәтіндегі ақпаратты қорытады;</a:t>
            </a:r>
          </a:p>
          <a:p>
            <a:r>
              <a:rPr lang="kk-KZ" b="1" dirty="0">
                <a:solidFill>
                  <a:srgbClr val="002060"/>
                </a:solidFill>
                <a:latin typeface="Times New Roman" panose="02020603050405020304" pitchFamily="18" charset="0"/>
                <a:cs typeface="Times New Roman" panose="02020603050405020304" pitchFamily="18" charset="0"/>
              </a:rPr>
              <a:t>э</a:t>
            </a:r>
            <a:r>
              <a:rPr lang="kk-KZ" b="1" dirty="0" smtClean="0">
                <a:solidFill>
                  <a:srgbClr val="002060"/>
                </a:solidFill>
                <a:latin typeface="Times New Roman" panose="02020603050405020304" pitchFamily="18" charset="0"/>
                <a:cs typeface="Times New Roman" panose="02020603050405020304" pitchFamily="18" charset="0"/>
              </a:rPr>
              <a:t>ссе құрылымы мен даму желісін сақтайды;</a:t>
            </a:r>
          </a:p>
          <a:p>
            <a:r>
              <a:rPr lang="kk-KZ" b="1" dirty="0" smtClean="0">
                <a:solidFill>
                  <a:srgbClr val="002060"/>
                </a:solidFill>
                <a:latin typeface="Times New Roman" panose="02020603050405020304" pitchFamily="18" charset="0"/>
                <a:cs typeface="Times New Roman" panose="02020603050405020304" pitchFamily="18" charset="0"/>
              </a:rPr>
              <a:t>көтерілген мәселе бойынша пікірді немесе жағдаятты талқылайды;</a:t>
            </a:r>
          </a:p>
          <a:p>
            <a:r>
              <a:rPr lang="kk-KZ" b="1" dirty="0">
                <a:solidFill>
                  <a:srgbClr val="002060"/>
                </a:solidFill>
                <a:latin typeface="Times New Roman" panose="02020603050405020304" pitchFamily="18" charset="0"/>
                <a:cs typeface="Times New Roman" panose="02020603050405020304" pitchFamily="18" charset="0"/>
              </a:rPr>
              <a:t>б</a:t>
            </a:r>
            <a:r>
              <a:rPr lang="kk-KZ" b="1" dirty="0" smtClean="0">
                <a:solidFill>
                  <a:srgbClr val="002060"/>
                </a:solidFill>
                <a:latin typeface="Times New Roman" panose="02020603050405020304" pitchFamily="18" charset="0"/>
                <a:cs typeface="Times New Roman" panose="02020603050405020304" pitchFamily="18" charset="0"/>
              </a:rPr>
              <a:t>ір нұсқасына таңдау жасайды;</a:t>
            </a:r>
          </a:p>
          <a:p>
            <a:r>
              <a:rPr lang="kk-KZ" b="1" dirty="0">
                <a:solidFill>
                  <a:srgbClr val="002060"/>
                </a:solidFill>
                <a:latin typeface="Times New Roman" panose="02020603050405020304" pitchFamily="18" charset="0"/>
                <a:cs typeface="Times New Roman" panose="02020603050405020304" pitchFamily="18" charset="0"/>
              </a:rPr>
              <a:t>ө</a:t>
            </a:r>
            <a:r>
              <a:rPr lang="kk-KZ" b="1" dirty="0" smtClean="0">
                <a:solidFill>
                  <a:srgbClr val="002060"/>
                </a:solidFill>
                <a:latin typeface="Times New Roman" panose="02020603050405020304" pitchFamily="18" charset="0"/>
                <a:cs typeface="Times New Roman" panose="02020603050405020304" pitchFamily="18" charset="0"/>
              </a:rPr>
              <a:t>з ойын дәлелдеп жазады;</a:t>
            </a:r>
          </a:p>
          <a:p>
            <a:pPr marL="0" indent="0">
              <a:buNone/>
            </a:pPr>
            <a:r>
              <a:rPr lang="kk-KZ" b="1" dirty="0" smtClean="0">
                <a:solidFill>
                  <a:srgbClr val="002060"/>
                </a:solidFill>
                <a:latin typeface="Times New Roman" panose="02020603050405020304" pitchFamily="18" charset="0"/>
                <a:cs typeface="Times New Roman" panose="02020603050405020304" pitchFamily="18" charset="0"/>
              </a:rPr>
              <a:t> •сабақтас </a:t>
            </a:r>
            <a:r>
              <a:rPr lang="kk-KZ" b="1" dirty="0">
                <a:solidFill>
                  <a:srgbClr val="002060"/>
                </a:solidFill>
                <a:latin typeface="Times New Roman" panose="02020603050405020304" pitchFamily="18" charset="0"/>
                <a:cs typeface="Times New Roman" panose="02020603050405020304" pitchFamily="18" charset="0"/>
              </a:rPr>
              <a:t>құрмаластың мағыналық </a:t>
            </a:r>
            <a:r>
              <a:rPr lang="kk-KZ" b="1" dirty="0" smtClean="0">
                <a:solidFill>
                  <a:srgbClr val="002060"/>
                </a:solidFill>
                <a:latin typeface="Times New Roman" panose="02020603050405020304" pitchFamily="18" charset="0"/>
                <a:cs typeface="Times New Roman" panose="02020603050405020304" pitchFamily="18" charset="0"/>
              </a:rPr>
              <a:t>түрлерін түрлендіріп қолданады;</a:t>
            </a:r>
          </a:p>
          <a:p>
            <a:pPr marL="0" indent="0">
              <a:buNone/>
            </a:pPr>
            <a:r>
              <a:rPr lang="kk-KZ" b="1" dirty="0" smtClean="0">
                <a:solidFill>
                  <a:srgbClr val="002060"/>
                </a:solidFill>
                <a:latin typeface="Times New Roman" panose="02020603050405020304" pitchFamily="18" charset="0"/>
                <a:cs typeface="Times New Roman" panose="02020603050405020304" pitchFamily="18" charset="0"/>
              </a:rPr>
              <a:t>•аргуменативті эссе жазады.</a:t>
            </a:r>
            <a:endParaRPr lang="ru-RU" dirty="0"/>
          </a:p>
        </p:txBody>
      </p:sp>
      <p:pic>
        <p:nvPicPr>
          <p:cNvPr id="4" name="Рисунок 3" descr="https://static9.depositphotos.com/1676408/1155/v/950/depositphotos_11553119-stock-illustration-vector-open-book-with-pen.jpg"/>
          <p:cNvPicPr/>
          <p:nvPr/>
        </p:nvPicPr>
        <p:blipFill rotWithShape="1">
          <a:blip r:embed="rId2" cstate="print">
            <a:extLst>
              <a:ext uri="{28A0092B-C50C-407E-A947-70E740481C1C}">
                <a14:useLocalDpi xmlns:a14="http://schemas.microsoft.com/office/drawing/2010/main" val="0"/>
              </a:ext>
            </a:extLst>
          </a:blip>
          <a:srcRect l="7778" r="6633"/>
          <a:stretch/>
        </p:blipFill>
        <p:spPr bwMode="auto">
          <a:xfrm>
            <a:off x="9054790" y="2542477"/>
            <a:ext cx="2299010" cy="162807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07743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solidFill>
                  <a:srgbClr val="002060"/>
                </a:solidFill>
                <a:latin typeface="Times New Roman" panose="02020603050405020304" pitchFamily="18" charset="0"/>
                <a:cs typeface="Times New Roman" panose="02020603050405020304" pitchFamily="18" charset="0"/>
              </a:rPr>
              <a:t>                 </a:t>
            </a:r>
            <a:r>
              <a:rPr lang="kk-KZ" sz="2800" b="1" dirty="0" smtClean="0">
                <a:solidFill>
                  <a:srgbClr val="002060"/>
                </a:solidFill>
                <a:latin typeface="Times New Roman" panose="02020603050405020304" pitchFamily="18" charset="0"/>
                <a:cs typeface="Times New Roman" panose="02020603050405020304" pitchFamily="18" charset="0"/>
              </a:rPr>
              <a:t>Автор </a:t>
            </a:r>
            <a:r>
              <a:rPr lang="kk-KZ" sz="2800" b="1" dirty="0">
                <a:solidFill>
                  <a:srgbClr val="002060"/>
                </a:solidFill>
                <a:latin typeface="Times New Roman" panose="02020603050405020304" pitchFamily="18" charset="0"/>
                <a:cs typeface="Times New Roman" panose="02020603050405020304" pitchFamily="18" charset="0"/>
              </a:rPr>
              <a:t>орындығы</a:t>
            </a:r>
            <a:br>
              <a:rPr lang="kk-KZ" sz="2800" b="1" dirty="0">
                <a:solidFill>
                  <a:srgbClr val="002060"/>
                </a:solidFill>
                <a:latin typeface="Times New Roman" panose="02020603050405020304" pitchFamily="18" charset="0"/>
                <a:cs typeface="Times New Roman" panose="02020603050405020304" pitchFamily="18" charset="0"/>
              </a:rPr>
            </a:br>
            <a:endParaRPr lang="ru-RU" sz="2800" dirty="0"/>
          </a:p>
        </p:txBody>
      </p:sp>
      <p:sp>
        <p:nvSpPr>
          <p:cNvPr id="3" name="Объект 2"/>
          <p:cNvSpPr>
            <a:spLocks noGrp="1"/>
          </p:cNvSpPr>
          <p:nvPr>
            <p:ph idx="1"/>
          </p:nvPr>
        </p:nvSpPr>
        <p:spPr/>
        <p:txBody>
          <a:bodyPr/>
          <a:lstStyle/>
          <a:p>
            <a:pPr marL="0" indent="0">
              <a:buNone/>
            </a:pPr>
            <a:r>
              <a:rPr lang="kk-KZ" b="1" dirty="0" smtClean="0">
                <a:solidFill>
                  <a:srgbClr val="002060"/>
                </a:solidFill>
                <a:latin typeface="Times New Roman" panose="02020603050405020304" pitchFamily="18" charset="0"/>
                <a:cs typeface="Times New Roman" panose="02020603050405020304" pitchFamily="18" charset="0"/>
              </a:rPr>
              <a:t>Дескриптор</a:t>
            </a:r>
            <a:endParaRPr lang="kk-KZ" b="1" dirty="0">
              <a:solidFill>
                <a:srgbClr val="002060"/>
              </a:solidFill>
              <a:latin typeface="Times New Roman" panose="02020603050405020304" pitchFamily="18" charset="0"/>
              <a:cs typeface="Times New Roman" panose="02020603050405020304" pitchFamily="18" charset="0"/>
            </a:endParaRPr>
          </a:p>
          <a:p>
            <a:pPr marL="0" indent="0">
              <a:buNone/>
            </a:pPr>
            <a:r>
              <a:rPr lang="kk-KZ" b="1" dirty="0">
                <a:solidFill>
                  <a:srgbClr val="002060"/>
                </a:solidFill>
                <a:latin typeface="Times New Roman" panose="02020603050405020304" pitchFamily="18" charset="0"/>
                <a:cs typeface="Times New Roman" panose="02020603050405020304" pitchFamily="18" charset="0"/>
              </a:rPr>
              <a:t> </a:t>
            </a:r>
            <a:r>
              <a:rPr lang="kk-KZ" b="1" dirty="0" smtClean="0">
                <a:solidFill>
                  <a:srgbClr val="002060"/>
                </a:solidFill>
                <a:latin typeface="Times New Roman" panose="02020603050405020304" pitchFamily="18" charset="0"/>
                <a:cs typeface="Times New Roman" panose="02020603050405020304" pitchFamily="18" charset="0"/>
              </a:rPr>
              <a:t>•топтағы үздік эссені  анықтайды;</a:t>
            </a:r>
          </a:p>
          <a:p>
            <a:pPr marL="0" indent="0">
              <a:buNone/>
            </a:pPr>
            <a:r>
              <a:rPr lang="kk-KZ" b="1" dirty="0">
                <a:solidFill>
                  <a:srgbClr val="002060"/>
                </a:solidFill>
                <a:latin typeface="Times New Roman" panose="02020603050405020304" pitchFamily="18" charset="0"/>
                <a:cs typeface="Times New Roman" panose="02020603050405020304" pitchFamily="18" charset="0"/>
              </a:rPr>
              <a:t>•</a:t>
            </a:r>
            <a:r>
              <a:rPr lang="kk-KZ" b="1" dirty="0" smtClean="0">
                <a:solidFill>
                  <a:srgbClr val="002060"/>
                </a:solidFill>
                <a:latin typeface="Times New Roman" panose="02020603050405020304" pitchFamily="18" charset="0"/>
                <a:cs typeface="Times New Roman" panose="02020603050405020304" pitchFamily="18" charset="0"/>
              </a:rPr>
              <a:t>сыныпта таныстырады.</a:t>
            </a:r>
            <a:endParaRPr lang="ru-RU" dirty="0"/>
          </a:p>
          <a:p>
            <a:endParaRPr lang="ru-RU" dirty="0"/>
          </a:p>
        </p:txBody>
      </p:sp>
      <p:pic>
        <p:nvPicPr>
          <p:cNvPr id="5" name="Picture 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628603"/>
            <a:ext cx="2259367" cy="1129553"/>
          </a:xfrm>
          <a:prstGeom prst="rect">
            <a:avLst/>
          </a:prstGeom>
          <a:noFill/>
          <a:ln>
            <a:noFill/>
          </a:ln>
          <a:extLst/>
        </p:spPr>
      </p:pic>
    </p:spTree>
    <p:extLst>
      <p:ext uri="{BB962C8B-B14F-4D97-AF65-F5344CB8AC3E}">
        <p14:creationId xmlns:p14="http://schemas.microsoft.com/office/powerpoint/2010/main" val="1637057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1" y="723450"/>
            <a:ext cx="10515599" cy="510989"/>
          </a:xfrm>
        </p:spPr>
        <p:txBody>
          <a:bodyPr>
            <a:noAutofit/>
          </a:bodyPr>
          <a:lstStyle/>
          <a:p>
            <a:pPr algn="just">
              <a:lnSpc>
                <a:spcPct val="100000"/>
              </a:lnSpc>
            </a:pPr>
            <a:r>
              <a:rPr lang="kk-KZ" sz="2000" b="1" dirty="0" smtClean="0">
                <a:solidFill>
                  <a:srgbClr val="002060"/>
                </a:solidFill>
                <a:latin typeface="Times New Roman" panose="02020603050405020304" pitchFamily="18" charset="0"/>
                <a:cs typeface="Times New Roman" panose="02020603050405020304" pitchFamily="18" charset="0"/>
              </a:rPr>
              <a:t/>
            </a:r>
            <a:br>
              <a:rPr lang="kk-KZ" sz="2000" b="1" dirty="0" smtClean="0">
                <a:solidFill>
                  <a:srgbClr val="002060"/>
                </a:solidFill>
                <a:latin typeface="Times New Roman" panose="02020603050405020304" pitchFamily="18" charset="0"/>
                <a:cs typeface="Times New Roman" panose="02020603050405020304" pitchFamily="18" charset="0"/>
              </a:rPr>
            </a:br>
            <a:r>
              <a:rPr lang="kk-KZ" sz="2400" b="1" dirty="0" smtClean="0">
                <a:solidFill>
                  <a:srgbClr val="002060"/>
                </a:solidFill>
                <a:latin typeface="Times New Roman" panose="02020603050405020304" pitchFamily="18" charset="0"/>
                <a:cs typeface="Times New Roman" panose="02020603050405020304" pitchFamily="18" charset="0"/>
              </a:rPr>
              <a:t>Сабақтың </a:t>
            </a:r>
            <a:r>
              <a:rPr lang="kk-KZ" sz="2400" b="1" dirty="0">
                <a:solidFill>
                  <a:srgbClr val="002060"/>
                </a:solidFill>
                <a:latin typeface="Times New Roman" panose="02020603050405020304" pitchFamily="18" charset="0"/>
                <a:cs typeface="Times New Roman" panose="02020603050405020304" pitchFamily="18" charset="0"/>
              </a:rPr>
              <a:t>соңында мұғалім бағалау критерийлері </a:t>
            </a:r>
            <a:r>
              <a:rPr lang="kk-KZ" sz="2400" b="1" dirty="0" smtClean="0">
                <a:solidFill>
                  <a:srgbClr val="002060"/>
                </a:solidFill>
                <a:latin typeface="Times New Roman" panose="02020603050405020304" pitchFamily="18" charset="0"/>
                <a:cs typeface="Times New Roman" panose="02020603050405020304" pitchFamily="18" charset="0"/>
              </a:rPr>
              <a:t>мен сабақмақсаттарына </a:t>
            </a:r>
            <a:r>
              <a:rPr lang="kk-KZ" sz="2400" b="1" dirty="0">
                <a:solidFill>
                  <a:srgbClr val="002060"/>
                </a:solidFill>
                <a:latin typeface="Times New Roman" panose="02020603050405020304" pitchFamily="18" charset="0"/>
                <a:cs typeface="Times New Roman" panose="02020603050405020304" pitchFamily="18" charset="0"/>
              </a:rPr>
              <a:t>қайта оралады. Бағалау критерийлеріне қаншалықты қол жеткізгендері туралы бірге талқылайды. </a:t>
            </a:r>
          </a:p>
        </p:txBody>
      </p:sp>
      <p:sp>
        <p:nvSpPr>
          <p:cNvPr id="3" name="Объект 2"/>
          <p:cNvSpPr>
            <a:spLocks noGrp="1"/>
          </p:cNvSpPr>
          <p:nvPr>
            <p:ph idx="1"/>
          </p:nvPr>
        </p:nvSpPr>
        <p:spPr/>
        <p:txBody>
          <a:bodyPr>
            <a:normAutofit/>
          </a:bodyPr>
          <a:lstStyle/>
          <a:p>
            <a:pPr marL="0" indent="0">
              <a:spcAft>
                <a:spcPts val="0"/>
              </a:spcAft>
              <a:buNone/>
            </a:pPr>
            <a:endParaRPr lang="kk-KZ"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spcAft>
                <a:spcPts val="0"/>
              </a:spcAft>
              <a:buNone/>
            </a:pPr>
            <a:r>
              <a:rPr lang="kk-KZ" sz="2400" b="1"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Кері </a:t>
            </a:r>
            <a:r>
              <a:rPr lang="kk-KZ"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байланыс: Стикерге өз ойларын жазып, тиісті суретке жабыстырады. </a:t>
            </a:r>
            <a:endParaRPr lang="ru-RU" sz="24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kk-KZ"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Барлық ақпаратты өзіммен бірге әкетемін;</a:t>
            </a:r>
            <a:endParaRPr lang="ru-RU" sz="24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kk-KZ"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Әлі қорыту үстіндемін;</a:t>
            </a:r>
            <a:endParaRPr lang="ru-RU" sz="24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Wingdings" panose="05000000000000000000" pitchFamily="2" charset="2"/>
              <a:buChar char=""/>
              <a:tabLst>
                <a:tab pos="457200" algn="l"/>
              </a:tabLst>
            </a:pPr>
            <a:r>
              <a:rPr lang="kk-KZ"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Мен үшін артық ақпарат.</a:t>
            </a:r>
            <a:r>
              <a:rPr lang="kk-KZ" sz="2400" b="1" dirty="0">
                <a:solidFill>
                  <a:srgbClr val="002060"/>
                </a:solidFill>
                <a:latin typeface="Times New Roman" panose="02020603050405020304" pitchFamily="18" charset="0"/>
                <a:ea typeface="Arial" panose="020B0604020202020204" pitchFamily="34" charset="0"/>
                <a:cs typeface="Times New Roman" panose="02020603050405020304" pitchFamily="18" charset="0"/>
              </a:rPr>
              <a:t> </a:t>
            </a:r>
            <a:endParaRPr lang="ru-RU"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4" name="Рисунок 3" descr="Картинки по запросу стикеры 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79312" y="3689125"/>
            <a:ext cx="2174488" cy="1641158"/>
          </a:xfrm>
          <a:prstGeom prst="rect">
            <a:avLst/>
          </a:prstGeom>
          <a:noFill/>
          <a:ln>
            <a:noFill/>
          </a:ln>
        </p:spPr>
      </p:pic>
    </p:spTree>
    <p:extLst>
      <p:ext uri="{BB962C8B-B14F-4D97-AF65-F5344CB8AC3E}">
        <p14:creationId xmlns:p14="http://schemas.microsoft.com/office/powerpoint/2010/main" val="799945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54740" y="564776"/>
            <a:ext cx="10040361" cy="3231654"/>
          </a:xfrm>
          <a:prstGeom prst="rect">
            <a:avLst/>
          </a:prstGeom>
          <a:noFill/>
        </p:spPr>
        <p:txBody>
          <a:bodyPr wrap="square" rtlCol="0">
            <a:spAutoFit/>
          </a:bodyPr>
          <a:lstStyle/>
          <a:p>
            <a:r>
              <a:rPr lang="kk-KZ" sz="2400" b="1" dirty="0">
                <a:solidFill>
                  <a:srgbClr val="FF0000"/>
                </a:solidFill>
                <a:latin typeface="Times New Roman" panose="02020603050405020304" pitchFamily="18" charset="0"/>
                <a:cs typeface="Times New Roman" panose="02020603050405020304" pitchFamily="18" charset="0"/>
              </a:rPr>
              <a:t>Сабақтың мақсаты: </a:t>
            </a:r>
            <a:endParaRPr lang="ru-RU" sz="2400" dirty="0">
              <a:solidFill>
                <a:srgbClr val="FF0000"/>
              </a:solidFill>
              <a:latin typeface="Times New Roman" panose="02020603050405020304" pitchFamily="18" charset="0"/>
              <a:cs typeface="Times New Roman" panose="02020603050405020304" pitchFamily="18" charset="0"/>
            </a:endParaRPr>
          </a:p>
          <a:p>
            <a:r>
              <a:rPr lang="kk-KZ" b="1" dirty="0">
                <a:latin typeface="Times New Roman" panose="02020603050405020304" pitchFamily="18" charset="0"/>
                <a:cs typeface="Times New Roman" panose="02020603050405020304" pitchFamily="18" charset="0"/>
              </a:rPr>
              <a:t> </a:t>
            </a:r>
            <a:endParaRPr lang="kk-KZ" b="1" dirty="0" smtClean="0">
              <a:latin typeface="Times New Roman" panose="02020603050405020304" pitchFamily="18" charset="0"/>
              <a:cs typeface="Times New Roman" panose="02020603050405020304" pitchFamily="18" charset="0"/>
            </a:endParaRPr>
          </a:p>
          <a:p>
            <a:endParaRPr lang="kk-KZ" b="1" dirty="0">
              <a:latin typeface="Times New Roman" panose="02020603050405020304" pitchFamily="18" charset="0"/>
              <a:cs typeface="Times New Roman" panose="02020603050405020304" pitchFamily="18" charset="0"/>
            </a:endParaRPr>
          </a:p>
          <a:p>
            <a:pPr algn="ctr"/>
            <a:r>
              <a:rPr lang="kk-KZ" sz="2400" b="1" dirty="0" smtClean="0">
                <a:solidFill>
                  <a:srgbClr val="002060"/>
                </a:solidFill>
                <a:latin typeface="Times New Roman" panose="02020603050405020304" pitchFamily="18" charset="0"/>
                <a:cs typeface="Times New Roman" panose="02020603050405020304" pitchFamily="18" charset="0"/>
              </a:rPr>
              <a:t>Ж</a:t>
            </a:r>
            <a:r>
              <a:rPr lang="kk-KZ" sz="2400" b="1" dirty="0" smtClean="0">
                <a:solidFill>
                  <a:srgbClr val="002060"/>
                </a:solidFill>
                <a:latin typeface="Times New Roman" panose="02020603050405020304" pitchFamily="18" charset="0"/>
                <a:cs typeface="Times New Roman" panose="02020603050405020304" pitchFamily="18" charset="0"/>
              </a:rPr>
              <a:t>.9.3.4.1- эссе құрылымы мен даму желісін сақтап, көтерілген мәселе бойынша екіжақты пікірді немесе жағдаятты талқылау, біреуіне талдау жасап, өз ойын дәлелдеп жазу (аргуменативті эссе)</a:t>
            </a:r>
          </a:p>
          <a:p>
            <a:pPr algn="ctr"/>
            <a:r>
              <a:rPr lang="kk-KZ" sz="2400" b="1" dirty="0" smtClean="0">
                <a:solidFill>
                  <a:srgbClr val="002060"/>
                </a:solidFill>
                <a:latin typeface="Times New Roman" panose="02020603050405020304" pitchFamily="18" charset="0"/>
                <a:cs typeface="Times New Roman" panose="02020603050405020304" pitchFamily="18" charset="0"/>
              </a:rPr>
              <a:t>ӘТН.9.4.4.3- сабақтас құрмалас сөйлемдердің мағыналық түрлерін ажырата білу, түрлендіріп қолдану (қарсылықты бағыныңқылы сабақтас)</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00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2999" y="1089212"/>
            <a:ext cx="9184341" cy="4524315"/>
          </a:xfrm>
          <a:prstGeom prst="rect">
            <a:avLst/>
          </a:prstGeom>
          <a:noFill/>
        </p:spPr>
        <p:txBody>
          <a:bodyPr wrap="square" rtlCol="0">
            <a:spAutoFit/>
          </a:bodyPr>
          <a:lstStyle/>
          <a:p>
            <a:r>
              <a:rPr lang="kk-KZ" sz="2400" b="1" dirty="0">
                <a:solidFill>
                  <a:srgbClr val="FF0000"/>
                </a:solidFill>
                <a:latin typeface="Times New Roman" panose="02020603050405020304" pitchFamily="18" charset="0"/>
                <a:cs typeface="Times New Roman" panose="02020603050405020304" pitchFamily="18" charset="0"/>
              </a:rPr>
              <a:t>Бағалау критерийлері:</a:t>
            </a:r>
            <a:endParaRPr lang="ru-RU" sz="2400" dirty="0">
              <a:solidFill>
                <a:srgbClr val="FF0000"/>
              </a:solidFill>
              <a:latin typeface="Times New Roman" panose="02020603050405020304" pitchFamily="18" charset="0"/>
              <a:cs typeface="Times New Roman" panose="02020603050405020304" pitchFamily="18" charset="0"/>
            </a:endParaRPr>
          </a:p>
          <a:p>
            <a:r>
              <a:rPr lang="kk-KZ" sz="2400" dirty="0" smtClean="0">
                <a:latin typeface="Times New Roman" panose="02020603050405020304" pitchFamily="18" charset="0"/>
                <a:cs typeface="Times New Roman" panose="02020603050405020304" pitchFamily="18" charset="0"/>
              </a:rPr>
              <a:t> </a:t>
            </a:r>
            <a:endParaRPr lang="kk-KZ"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kk-KZ" sz="2400" dirty="0" smtClean="0">
                <a:solidFill>
                  <a:srgbClr val="002060"/>
                </a:solidFill>
                <a:latin typeface="Times New Roman" panose="02020603050405020304" pitchFamily="18" charset="0"/>
                <a:cs typeface="Times New Roman" panose="02020603050405020304" pitchFamily="18" charset="0"/>
              </a:rPr>
              <a:t>эссе құрылымы мен даму желісін сақтайды;</a:t>
            </a:r>
            <a:endParaRPr lang="kk-KZ" sz="2400" dirty="0">
              <a:solidFill>
                <a:srgbClr val="00206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kk-KZ" sz="2400" dirty="0" smtClean="0">
                <a:solidFill>
                  <a:srgbClr val="002060"/>
                </a:solidFill>
                <a:latin typeface="Times New Roman" panose="02020603050405020304" pitchFamily="18" charset="0"/>
                <a:cs typeface="Times New Roman" panose="02020603050405020304" pitchFamily="18" charset="0"/>
              </a:rPr>
              <a:t>көтерілген мәселе бойынша пікірді немесе жағдаятты талқылайды;</a:t>
            </a:r>
          </a:p>
          <a:p>
            <a:pPr marL="342900" indent="-342900">
              <a:buFont typeface="Wingdings" panose="05000000000000000000" pitchFamily="2" charset="2"/>
              <a:buChar char="ü"/>
            </a:pPr>
            <a:r>
              <a:rPr lang="kk-KZ" sz="2400" dirty="0">
                <a:solidFill>
                  <a:srgbClr val="002060"/>
                </a:solidFill>
                <a:latin typeface="Times New Roman" panose="02020603050405020304" pitchFamily="18" charset="0"/>
                <a:cs typeface="Times New Roman" panose="02020603050405020304" pitchFamily="18" charset="0"/>
              </a:rPr>
              <a:t>бір нұсқасына таңдау жасайды;</a:t>
            </a:r>
          </a:p>
          <a:p>
            <a:r>
              <a:rPr lang="kk-KZ" sz="2400" dirty="0">
                <a:solidFill>
                  <a:srgbClr val="002060"/>
                </a:solidFill>
                <a:latin typeface="Times New Roman" panose="02020603050405020304" pitchFamily="18" charset="0"/>
                <a:cs typeface="Times New Roman" panose="02020603050405020304" pitchFamily="18" charset="0"/>
              </a:rPr>
              <a:t> </a:t>
            </a:r>
            <a:r>
              <a:rPr lang="kk-KZ" sz="2400" dirty="0" smtClean="0">
                <a:solidFill>
                  <a:srgbClr val="002060"/>
                </a:solidFill>
                <a:latin typeface="Times New Roman" panose="02020603050405020304" pitchFamily="18" charset="0"/>
                <a:cs typeface="Times New Roman" panose="02020603050405020304" pitchFamily="18" charset="0"/>
              </a:rPr>
              <a:t>    ө</a:t>
            </a:r>
            <a:r>
              <a:rPr lang="kk-KZ" sz="2400" dirty="0" smtClean="0">
                <a:solidFill>
                  <a:srgbClr val="002060"/>
                </a:solidFill>
                <a:latin typeface="Times New Roman" panose="02020603050405020304" pitchFamily="18" charset="0"/>
                <a:cs typeface="Times New Roman" panose="02020603050405020304" pitchFamily="18" charset="0"/>
              </a:rPr>
              <a:t>з ойын дәлелдеп жазады;</a:t>
            </a:r>
          </a:p>
          <a:p>
            <a:pPr marL="342900" indent="-342900">
              <a:buFont typeface="Wingdings" panose="05000000000000000000" pitchFamily="2" charset="2"/>
              <a:buChar char="ü"/>
            </a:pPr>
            <a:r>
              <a:rPr lang="kk-KZ" sz="2400" dirty="0" smtClean="0">
                <a:solidFill>
                  <a:srgbClr val="002060"/>
                </a:solidFill>
                <a:latin typeface="Times New Roman" panose="02020603050405020304" pitchFamily="18" charset="0"/>
                <a:cs typeface="Times New Roman" panose="02020603050405020304" pitchFamily="18" charset="0"/>
              </a:rPr>
              <a:t> сабақтастың мағыналық түрлерін ажыратады, түрлендіріп қолданады.</a:t>
            </a:r>
          </a:p>
          <a:p>
            <a:pPr marL="342900" indent="-342900">
              <a:buFont typeface="Wingdings" panose="05000000000000000000" pitchFamily="2" charset="2"/>
              <a:buChar char="ü"/>
            </a:pPr>
            <a:r>
              <a:rPr lang="kk-KZ" sz="2400" dirty="0" smtClean="0">
                <a:solidFill>
                  <a:srgbClr val="002060"/>
                </a:solidFill>
                <a:latin typeface="Times New Roman" panose="02020603050405020304" pitchFamily="18" charset="0"/>
                <a:cs typeface="Times New Roman" panose="02020603050405020304" pitchFamily="18" charset="0"/>
              </a:rPr>
              <a:t>аргуменативті эссе жазады.</a:t>
            </a:r>
            <a:endParaRPr lang="ru-RU" sz="2400" dirty="0"/>
          </a:p>
          <a:p>
            <a:pPr marL="342900" indent="-342900">
              <a:buFont typeface="Wingdings" panose="05000000000000000000" pitchFamily="2" charset="2"/>
              <a:buChar char="ü"/>
            </a:pPr>
            <a:endParaRPr lang="kk-KZ" sz="2400" dirty="0" smtClean="0">
              <a:solidFill>
                <a:srgbClr val="002060"/>
              </a:solidFill>
              <a:latin typeface="Times New Roman" panose="02020603050405020304" pitchFamily="18" charset="0"/>
              <a:cs typeface="Times New Roman" panose="02020603050405020304" pitchFamily="18" charset="0"/>
            </a:endParaRPr>
          </a:p>
          <a:p>
            <a:endParaRPr lang="kk-KZ"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7731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26141" y="333330"/>
            <a:ext cx="10125636" cy="461665"/>
          </a:xfrm>
          <a:prstGeom prst="rect">
            <a:avLst/>
          </a:prstGeom>
          <a:noFill/>
        </p:spPr>
        <p:txBody>
          <a:bodyPr wrap="square" rtlCol="0">
            <a:spAutoFit/>
          </a:bodyPr>
          <a:lstStyle/>
          <a:p>
            <a:r>
              <a:rPr lang="kk-KZ" sz="2400" b="1" dirty="0" smtClean="0">
                <a:solidFill>
                  <a:srgbClr val="FF0000"/>
                </a:solidFill>
                <a:latin typeface="Times New Roman" panose="02020603050405020304" pitchFamily="18" charset="0"/>
                <a:cs typeface="Times New Roman" panose="02020603050405020304" pitchFamily="18" charset="0"/>
              </a:rPr>
              <a:t>Қызығушылықты ояту. Жаттығу-тренинг. «Тыйым салынған жеміс»</a:t>
            </a:r>
            <a:endParaRPr lang="kk-KZ" sz="2400" b="1" dirty="0" smtClean="0">
              <a:solidFill>
                <a:srgbClr val="FF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842357" y="3269794"/>
            <a:ext cx="11349643" cy="3416320"/>
          </a:xfrm>
          <a:prstGeom prst="rect">
            <a:avLst/>
          </a:prstGeom>
          <a:noFill/>
        </p:spPr>
        <p:txBody>
          <a:bodyPr wrap="square" rtlCol="0">
            <a:spAutoFit/>
          </a:bodyPr>
          <a:lstStyle/>
          <a:p>
            <a:endParaRPr lang="kk-KZ" sz="2400" b="1" dirty="0" smtClean="0">
              <a:solidFill>
                <a:srgbClr val="002060"/>
              </a:solidFill>
              <a:latin typeface="Times New Roman" panose="02020603050405020304" pitchFamily="18" charset="0"/>
              <a:cs typeface="Times New Roman" panose="02020603050405020304" pitchFamily="18" charset="0"/>
            </a:endParaRPr>
          </a:p>
          <a:p>
            <a:r>
              <a:rPr lang="kk-KZ" sz="2400" b="1" dirty="0">
                <a:solidFill>
                  <a:srgbClr val="002060"/>
                </a:solidFill>
                <a:latin typeface="Times New Roman" panose="02020603050405020304" pitchFamily="18" charset="0"/>
                <a:cs typeface="Times New Roman" panose="02020603050405020304" pitchFamily="18" charset="0"/>
              </a:rPr>
              <a:t>Жазылымалды тапсырма.</a:t>
            </a:r>
          </a:p>
          <a:p>
            <a:r>
              <a:rPr lang="kk-KZ" sz="2400" b="1" dirty="0">
                <a:solidFill>
                  <a:srgbClr val="002060"/>
                </a:solidFill>
                <a:latin typeface="Times New Roman" panose="02020603050405020304" pitchFamily="18" charset="0"/>
                <a:cs typeface="Times New Roman" panose="02020603050405020304" pitchFamily="18" charset="0"/>
              </a:rPr>
              <a:t>1.Мына суреттердегі тағамдарды біз қаншалықты тұтынып жүрміз?</a:t>
            </a:r>
          </a:p>
          <a:p>
            <a:r>
              <a:rPr lang="kk-KZ" sz="2400" b="1" dirty="0">
                <a:solidFill>
                  <a:srgbClr val="002060"/>
                </a:solidFill>
                <a:latin typeface="Times New Roman" panose="02020603050405020304" pitchFamily="18" charset="0"/>
                <a:cs typeface="Times New Roman" panose="02020603050405020304" pitchFamily="18" charset="0"/>
              </a:rPr>
              <a:t>2. Шоколадтың, йогурттың мен тәтті сусындардың ГМӨ-ге жататынын біліп жүрміз бе? Ата-аналарымыз бұлардың құрамы қандай екенін Сізге ескерте ме?</a:t>
            </a:r>
          </a:p>
          <a:p>
            <a:r>
              <a:rPr lang="kk-KZ" sz="2400" b="1" dirty="0">
                <a:solidFill>
                  <a:srgbClr val="002060"/>
                </a:solidFill>
                <a:latin typeface="Times New Roman" panose="02020603050405020304" pitchFamily="18" charset="0"/>
                <a:cs typeface="Times New Roman" panose="02020603050405020304" pitchFamily="18" charset="0"/>
              </a:rPr>
              <a:t>3.ГМӨ-нен бас тарту қажет деп санайсыз ба?</a:t>
            </a:r>
          </a:p>
          <a:p>
            <a:r>
              <a:rPr lang="kk-KZ" sz="2400" b="1" dirty="0">
                <a:solidFill>
                  <a:srgbClr val="002060"/>
                </a:solidFill>
                <a:latin typeface="Times New Roman" panose="02020603050405020304" pitchFamily="18" charset="0"/>
                <a:cs typeface="Times New Roman" panose="02020603050405020304" pitchFamily="18" charset="0"/>
              </a:rPr>
              <a:t>4.ГМӨ –дің зияны жоқ деген пікірмен келісесіз </a:t>
            </a:r>
            <a:r>
              <a:rPr lang="kk-KZ" sz="2400" b="1" dirty="0" smtClean="0">
                <a:solidFill>
                  <a:srgbClr val="002060"/>
                </a:solidFill>
                <a:latin typeface="Times New Roman" panose="02020603050405020304" pitchFamily="18" charset="0"/>
                <a:cs typeface="Times New Roman" panose="02020603050405020304" pitchFamily="18" charset="0"/>
              </a:rPr>
              <a:t>бе?</a:t>
            </a:r>
            <a:endParaRPr lang="kk-KZ" sz="2400" b="1" dirty="0">
              <a:solidFill>
                <a:srgbClr val="002060"/>
              </a:solidFill>
              <a:latin typeface="Times New Roman" panose="02020603050405020304" pitchFamily="18" charset="0"/>
              <a:cs typeface="Times New Roman" panose="02020603050405020304" pitchFamily="18" charset="0"/>
            </a:endParaRPr>
          </a:p>
          <a:p>
            <a:endParaRPr lang="kk-KZ" sz="2400" b="1" dirty="0">
              <a:solidFill>
                <a:srgbClr val="002060"/>
              </a:solidFill>
              <a:latin typeface="Times New Roman" panose="02020603050405020304" pitchFamily="18" charset="0"/>
              <a:cs typeface="Times New Roman" panose="02020603050405020304" pitchFamily="18" charset="0"/>
            </a:endParaRPr>
          </a:p>
          <a:p>
            <a:endParaRPr lang="kk-KZ" sz="2400" b="1" dirty="0" smtClean="0">
              <a:solidFill>
                <a:srgbClr val="00206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6602506" y="2833010"/>
            <a:ext cx="4746811" cy="400110"/>
          </a:xfrm>
          <a:prstGeom prst="rect">
            <a:avLst/>
          </a:prstGeom>
          <a:noFill/>
        </p:spPr>
        <p:txBody>
          <a:bodyPr wrap="square" rtlCol="0">
            <a:spAutoFit/>
          </a:bodyPr>
          <a:lstStyle/>
          <a:p>
            <a:r>
              <a:rPr lang="kk-KZ" sz="2000" dirty="0" smtClean="0">
                <a:solidFill>
                  <a:srgbClr val="002060"/>
                </a:solidFill>
                <a:latin typeface="Times New Roman" panose="02020603050405020304" pitchFamily="18" charset="0"/>
                <a:cs typeface="Times New Roman" panose="02020603050405020304" pitchFamily="18" charset="0"/>
              </a:rPr>
              <a:t>                                                                                                                           </a:t>
            </a:r>
            <a:endParaRPr lang="kk-KZ" sz="2000" dirty="0">
              <a:solidFill>
                <a:srgbClr val="002060"/>
              </a:solidFill>
              <a:latin typeface="Times New Roman" panose="02020603050405020304" pitchFamily="18" charset="0"/>
              <a:cs typeface="Times New Roman" panose="02020603050405020304" pitchFamily="18" charset="0"/>
            </a:endParaRPr>
          </a:p>
        </p:txBody>
      </p:sp>
      <p:pic>
        <p:nvPicPr>
          <p:cNvPr id="7" name="Рисунок 6" descr="https://ust.kz/materials/docx/image/2018/december/d07/1544172712_html_7f7007ff45ec3d6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90766" y="1671710"/>
            <a:ext cx="1247775" cy="933450"/>
          </a:xfrm>
          <a:prstGeom prst="rect">
            <a:avLst/>
          </a:prstGeom>
          <a:noFill/>
          <a:ln>
            <a:noFill/>
          </a:ln>
        </p:spPr>
      </p:pic>
      <p:pic>
        <p:nvPicPr>
          <p:cNvPr id="9" name="Рисунок 8" descr="https://ust.kz/materials/docx/image/2018/december/d07/1544172712_html_8747df7ec9b66fd3.jpg"/>
          <p:cNvPicPr/>
          <p:nvPr/>
        </p:nvPicPr>
        <p:blipFill>
          <a:blip r:embed="rId3">
            <a:extLst>
              <a:ext uri="{28A0092B-C50C-407E-A947-70E740481C1C}">
                <a14:useLocalDpi xmlns:a14="http://schemas.microsoft.com/office/drawing/2010/main" val="0"/>
              </a:ext>
            </a:extLst>
          </a:blip>
          <a:srcRect/>
          <a:stretch>
            <a:fillRect/>
          </a:stretch>
        </p:blipFill>
        <p:spPr bwMode="auto">
          <a:xfrm>
            <a:off x="2962039" y="1604225"/>
            <a:ext cx="1685925" cy="828675"/>
          </a:xfrm>
          <a:prstGeom prst="rect">
            <a:avLst/>
          </a:prstGeom>
          <a:noFill/>
          <a:ln>
            <a:noFill/>
          </a:ln>
        </p:spPr>
      </p:pic>
      <p:pic>
        <p:nvPicPr>
          <p:cNvPr id="10" name="Рисунок 9" descr="Picture 5"/>
          <p:cNvPicPr/>
          <p:nvPr/>
        </p:nvPicPr>
        <p:blipFill>
          <a:blip r:embed="rId4">
            <a:extLst>
              <a:ext uri="{28A0092B-C50C-407E-A947-70E740481C1C}">
                <a14:useLocalDpi xmlns:a14="http://schemas.microsoft.com/office/drawing/2010/main" val="0"/>
              </a:ext>
            </a:extLst>
          </a:blip>
          <a:srcRect/>
          <a:stretch>
            <a:fillRect/>
          </a:stretch>
        </p:blipFill>
        <p:spPr bwMode="auto">
          <a:xfrm>
            <a:off x="5062076" y="1872799"/>
            <a:ext cx="581025" cy="390525"/>
          </a:xfrm>
          <a:prstGeom prst="rect">
            <a:avLst/>
          </a:prstGeom>
          <a:noFill/>
          <a:ln>
            <a:noFill/>
          </a:ln>
        </p:spPr>
      </p:pic>
      <p:pic>
        <p:nvPicPr>
          <p:cNvPr id="11" name="Рисунок 10" descr="https://ust.kz/materials/docx/image/2018/december/d07/1544172712_html_bd3cef27b7263297.jpg"/>
          <p:cNvPicPr/>
          <p:nvPr/>
        </p:nvPicPr>
        <p:blipFill>
          <a:blip r:embed="rId5">
            <a:extLst>
              <a:ext uri="{28A0092B-C50C-407E-A947-70E740481C1C}">
                <a14:useLocalDpi xmlns:a14="http://schemas.microsoft.com/office/drawing/2010/main" val="0"/>
              </a:ext>
            </a:extLst>
          </a:blip>
          <a:srcRect/>
          <a:stretch>
            <a:fillRect/>
          </a:stretch>
        </p:blipFill>
        <p:spPr bwMode="auto">
          <a:xfrm>
            <a:off x="6463904" y="1591638"/>
            <a:ext cx="990600" cy="676275"/>
          </a:xfrm>
          <a:prstGeom prst="rect">
            <a:avLst/>
          </a:prstGeom>
          <a:noFill/>
          <a:ln>
            <a:noFill/>
          </a:ln>
        </p:spPr>
      </p:pic>
      <p:pic>
        <p:nvPicPr>
          <p:cNvPr id="12" name="Рисунок 11" descr="https://ust.kz/materials/docx/image/2018/december/d07/1544172712_html_980afa452967f969.jpg"/>
          <p:cNvPicPr/>
          <p:nvPr/>
        </p:nvPicPr>
        <p:blipFill>
          <a:blip r:embed="rId6">
            <a:extLst>
              <a:ext uri="{28A0092B-C50C-407E-A947-70E740481C1C}">
                <a14:useLocalDpi xmlns:a14="http://schemas.microsoft.com/office/drawing/2010/main" val="0"/>
              </a:ext>
            </a:extLst>
          </a:blip>
          <a:srcRect/>
          <a:stretch>
            <a:fillRect/>
          </a:stretch>
        </p:blipFill>
        <p:spPr bwMode="auto">
          <a:xfrm flipV="1">
            <a:off x="8184594" y="1410946"/>
            <a:ext cx="1085850" cy="923706"/>
          </a:xfrm>
          <a:prstGeom prst="rect">
            <a:avLst/>
          </a:prstGeom>
          <a:noFill/>
          <a:ln>
            <a:noFill/>
          </a:ln>
        </p:spPr>
      </p:pic>
      <p:sp>
        <p:nvSpPr>
          <p:cNvPr id="5" name="Прямоугольник 4"/>
          <p:cNvSpPr/>
          <p:nvPr/>
        </p:nvSpPr>
        <p:spPr>
          <a:xfrm>
            <a:off x="2207941" y="2869684"/>
            <a:ext cx="6936060" cy="830997"/>
          </a:xfrm>
          <a:prstGeom prst="rect">
            <a:avLst/>
          </a:prstGeom>
        </p:spPr>
        <p:txBody>
          <a:bodyPr wrap="square">
            <a:spAutoFit/>
          </a:bodyPr>
          <a:lstStyle/>
          <a:p>
            <a:pPr>
              <a:spcAft>
                <a:spcPts val="0"/>
              </a:spcAft>
            </a:pPr>
            <a:r>
              <a:rPr lang="kk-KZ"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ақпараты бойынша алынған ГМО өнімдерін пайдаланатын кейбір беделді компаниялар тізімі</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3" name="Прямоугольник 12"/>
          <p:cNvSpPr/>
          <p:nvPr/>
        </p:nvSpPr>
        <p:spPr>
          <a:xfrm>
            <a:off x="842357" y="2872798"/>
            <a:ext cx="1796184" cy="369332"/>
          </a:xfrm>
          <a:prstGeom prst="rect">
            <a:avLst/>
          </a:prstGeom>
        </p:spPr>
        <p:txBody>
          <a:bodyPr wrap="square">
            <a:spAutoFit/>
          </a:bodyPr>
          <a:lstStyle/>
          <a:p>
            <a:r>
              <a:rPr lang="kk-KZ"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GREANPEACЕ </a:t>
            </a:r>
            <a:endParaRPr lang="ru-RU" dirty="0"/>
          </a:p>
        </p:txBody>
      </p:sp>
    </p:spTree>
    <p:extLst>
      <p:ext uri="{BB962C8B-B14F-4D97-AF65-F5344CB8AC3E}">
        <p14:creationId xmlns:p14="http://schemas.microsoft.com/office/powerpoint/2010/main" val="2284568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91376" y="423746"/>
            <a:ext cx="11062009" cy="6370975"/>
          </a:xfrm>
          <a:prstGeom prst="rect">
            <a:avLst/>
          </a:prstGeom>
          <a:noFill/>
        </p:spPr>
        <p:txBody>
          <a:bodyPr wrap="square" rtlCol="0">
            <a:spAutoFit/>
          </a:bodyPr>
          <a:lstStyle/>
          <a:p>
            <a:r>
              <a:rPr lang="ru-RU" sz="2400" b="1" dirty="0">
                <a:solidFill>
                  <a:srgbClr val="FF0000"/>
                </a:solidFill>
                <a:latin typeface="Times New Roman" panose="02020603050405020304" pitchFamily="18" charset="0"/>
                <a:cs typeface="Times New Roman" panose="02020603050405020304" pitchFamily="18" charset="0"/>
              </a:rPr>
              <a:t>1</a:t>
            </a:r>
            <a:r>
              <a:rPr lang="ru-RU" sz="2400" b="1" dirty="0" smtClean="0">
                <a:solidFill>
                  <a:srgbClr val="FF0000"/>
                </a:solidFill>
                <a:latin typeface="Times New Roman" panose="02020603050405020304" pitchFamily="18" charset="0"/>
                <a:cs typeface="Times New Roman" panose="02020603050405020304" pitchFamily="18" charset="0"/>
              </a:rPr>
              <a:t>-тапсырма</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smtClean="0">
                <a:solidFill>
                  <a:srgbClr val="FF0000"/>
                </a:solidFill>
                <a:latin typeface="Times New Roman" panose="02020603050405020304" pitchFamily="18" charset="0"/>
                <a:cs typeface="Times New Roman" panose="02020603050405020304" pitchFamily="18" charset="0"/>
              </a:rPr>
              <a:t>ТЖ «</a:t>
            </a:r>
            <a:r>
              <a:rPr lang="ru-RU" sz="2400" b="1" dirty="0" err="1" smtClean="0">
                <a:solidFill>
                  <a:srgbClr val="FF0000"/>
                </a:solidFill>
                <a:latin typeface="Times New Roman" panose="02020603050405020304" pitchFamily="18" charset="0"/>
                <a:cs typeface="Times New Roman" panose="02020603050405020304" pitchFamily="18" charset="0"/>
              </a:rPr>
              <a:t>екіжақты</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түсіндірме</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Суреттерді</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басшылыққа</a:t>
            </a:r>
            <a:r>
              <a:rPr lang="ru-RU" sz="2400" b="1" dirty="0" smtClean="0">
                <a:solidFill>
                  <a:srgbClr val="FF0000"/>
                </a:solidFill>
                <a:latin typeface="Times New Roman" panose="02020603050405020304" pitchFamily="18" charset="0"/>
                <a:cs typeface="Times New Roman" panose="02020603050405020304" pitchFamily="18" charset="0"/>
              </a:rPr>
              <a:t> ала </a:t>
            </a:r>
            <a:r>
              <a:rPr lang="ru-RU" sz="2400" b="1" dirty="0" err="1" smtClean="0">
                <a:solidFill>
                  <a:srgbClr val="FF0000"/>
                </a:solidFill>
                <a:latin typeface="Times New Roman" panose="02020603050405020304" pitchFamily="18" charset="0"/>
                <a:cs typeface="Times New Roman" panose="02020603050405020304" pitchFamily="18" charset="0"/>
              </a:rPr>
              <a:t>отырып</a:t>
            </a:r>
            <a:r>
              <a:rPr lang="ru-RU" sz="2400" b="1" dirty="0" smtClean="0">
                <a:solidFill>
                  <a:srgbClr val="FF0000"/>
                </a:solidFill>
                <a:latin typeface="Times New Roman" panose="02020603050405020304" pitchFamily="18" charset="0"/>
                <a:cs typeface="Times New Roman" panose="02020603050405020304" pitchFamily="18" charset="0"/>
              </a:rPr>
              <a:t>, «ГМО </a:t>
            </a:r>
            <a:r>
              <a:rPr lang="ru-RU" sz="2400" b="1" dirty="0" err="1" smtClean="0">
                <a:solidFill>
                  <a:srgbClr val="FF0000"/>
                </a:solidFill>
                <a:latin typeface="Times New Roman" panose="02020603050405020304" pitchFamily="18" charset="0"/>
                <a:cs typeface="Times New Roman" panose="02020603050405020304" pitchFamily="18" charset="0"/>
              </a:rPr>
              <a:t>қосылған</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өнімдер</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пайдасы</a:t>
            </a:r>
            <a:r>
              <a:rPr lang="ru-RU" sz="2400" b="1" dirty="0" smtClean="0">
                <a:solidFill>
                  <a:srgbClr val="FF0000"/>
                </a:solidFill>
                <a:latin typeface="Times New Roman" panose="02020603050405020304" pitchFamily="18" charset="0"/>
                <a:cs typeface="Times New Roman" panose="02020603050405020304" pitchFamily="18" charset="0"/>
              </a:rPr>
              <a:t> мен </a:t>
            </a:r>
            <a:r>
              <a:rPr lang="ru-RU" sz="2400" b="1" dirty="0" err="1" smtClean="0">
                <a:solidFill>
                  <a:srgbClr val="FF0000"/>
                </a:solidFill>
                <a:latin typeface="Times New Roman" panose="02020603050405020304" pitchFamily="18" charset="0"/>
                <a:cs typeface="Times New Roman" panose="02020603050405020304" pitchFamily="18" charset="0"/>
              </a:rPr>
              <a:t>зияны</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сұрақтарға</a:t>
            </a:r>
            <a:r>
              <a:rPr lang="ru-RU" sz="2400" b="1" dirty="0" smtClean="0">
                <a:solidFill>
                  <a:srgbClr val="FF0000"/>
                </a:solidFill>
                <a:latin typeface="Times New Roman" panose="02020603050405020304" pitchFamily="18" charset="0"/>
                <a:cs typeface="Times New Roman" panose="02020603050405020304" pitchFamily="18" charset="0"/>
              </a:rPr>
              <a:t> постер </a:t>
            </a:r>
            <a:r>
              <a:rPr lang="ru-RU" sz="2400" b="1" dirty="0" err="1" smtClean="0">
                <a:solidFill>
                  <a:srgbClr val="FF0000"/>
                </a:solidFill>
                <a:latin typeface="Times New Roman" panose="02020603050405020304" pitchFamily="18" charset="0"/>
                <a:cs typeface="Times New Roman" panose="02020603050405020304" pitchFamily="18" charset="0"/>
              </a:rPr>
              <a:t>арқылы</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жауап</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беріңіздер</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Жауаптарыңызды</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қарсылықты</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бағыныңқылы</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сабақтас</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сөйлеммен</a:t>
            </a:r>
            <a:r>
              <a:rPr lang="ru-RU" sz="2400" b="1" dirty="0" smtClean="0">
                <a:solidFill>
                  <a:srgbClr val="FF0000"/>
                </a:solidFill>
                <a:latin typeface="Times New Roman" panose="02020603050405020304" pitchFamily="18" charset="0"/>
                <a:cs typeface="Times New Roman" panose="02020603050405020304" pitchFamily="18" charset="0"/>
              </a:rPr>
              <a:t> </a:t>
            </a:r>
            <a:r>
              <a:rPr lang="ru-RU" sz="2400" b="1" dirty="0" err="1" smtClean="0">
                <a:solidFill>
                  <a:srgbClr val="FF0000"/>
                </a:solidFill>
                <a:latin typeface="Times New Roman" panose="02020603050405020304" pitchFamily="18" charset="0"/>
                <a:cs typeface="Times New Roman" panose="02020603050405020304" pitchFamily="18" charset="0"/>
              </a:rPr>
              <a:t>айтыңыздар</a:t>
            </a:r>
            <a:r>
              <a:rPr lang="ru-RU" sz="2400" b="1" dirty="0" smtClean="0">
                <a:solidFill>
                  <a:srgbClr val="FF0000"/>
                </a:solidFill>
                <a:latin typeface="Times New Roman" panose="02020603050405020304" pitchFamily="18" charset="0"/>
                <a:cs typeface="Times New Roman" panose="02020603050405020304" pitchFamily="18" charset="0"/>
              </a:rPr>
              <a:t>.</a:t>
            </a:r>
            <a:endParaRPr lang="ru-RU" sz="2400" dirty="0" smtClean="0">
              <a:latin typeface="Times New Roman" panose="02020603050405020304" pitchFamily="18" charset="0"/>
              <a:cs typeface="Times New Roman" panose="02020603050405020304" pitchFamily="18" charset="0"/>
            </a:endParaRPr>
          </a:p>
          <a:p>
            <a:endParaRPr lang="ru-RU" sz="2400" b="1" dirty="0" smtClean="0">
              <a:solidFill>
                <a:srgbClr val="002060"/>
              </a:solidFill>
              <a:latin typeface="Times New Roman" panose="02020603050405020304" pitchFamily="18" charset="0"/>
              <a:cs typeface="Times New Roman" panose="02020603050405020304" pitchFamily="18" charset="0"/>
            </a:endParaRPr>
          </a:p>
          <a:p>
            <a:endParaRPr lang="ru-RU" sz="2400" b="1" dirty="0">
              <a:solidFill>
                <a:srgbClr val="002060"/>
              </a:solidFill>
              <a:latin typeface="Times New Roman" panose="02020603050405020304" pitchFamily="18" charset="0"/>
              <a:cs typeface="Times New Roman" panose="02020603050405020304" pitchFamily="18" charset="0"/>
            </a:endParaRPr>
          </a:p>
          <a:p>
            <a:endParaRPr lang="ru-RU" sz="2400" b="1" dirty="0" smtClean="0">
              <a:solidFill>
                <a:srgbClr val="002060"/>
              </a:solidFill>
              <a:latin typeface="Times New Roman" panose="02020603050405020304" pitchFamily="18" charset="0"/>
              <a:cs typeface="Times New Roman" panose="02020603050405020304" pitchFamily="18" charset="0"/>
            </a:endParaRPr>
          </a:p>
          <a:p>
            <a:endParaRPr lang="ru-RU" sz="2400" b="1" dirty="0" smtClean="0">
              <a:solidFill>
                <a:srgbClr val="002060"/>
              </a:solidFill>
              <a:latin typeface="Times New Roman" panose="02020603050405020304" pitchFamily="18" charset="0"/>
              <a:cs typeface="Times New Roman" panose="02020603050405020304" pitchFamily="18" charset="0"/>
            </a:endParaRPr>
          </a:p>
          <a:p>
            <a:endParaRPr lang="ru-RU" sz="2400" b="1" dirty="0" smtClean="0">
              <a:solidFill>
                <a:srgbClr val="002060"/>
              </a:solidFill>
              <a:latin typeface="Times New Roman" panose="02020603050405020304" pitchFamily="18" charset="0"/>
              <a:cs typeface="Times New Roman" panose="02020603050405020304" pitchFamily="18" charset="0"/>
            </a:endParaRPr>
          </a:p>
          <a:p>
            <a:r>
              <a:rPr lang="ru-RU" sz="2400" b="1" dirty="0" smtClean="0">
                <a:solidFill>
                  <a:srgbClr val="002060"/>
                </a:solidFill>
                <a:latin typeface="Times New Roman" panose="02020603050405020304" pitchFamily="18" charset="0"/>
                <a:cs typeface="Times New Roman" panose="02020603050405020304" pitchFamily="18" charset="0"/>
              </a:rPr>
              <a:t>Дескриптор</a:t>
            </a:r>
            <a:r>
              <a:rPr lang="ru-RU" sz="2400" b="1" dirty="0" smtClean="0">
                <a:solidFill>
                  <a:srgbClr val="002060"/>
                </a:solidFill>
                <a:latin typeface="Times New Roman" panose="02020603050405020304" pitchFamily="18" charset="0"/>
                <a:cs typeface="Times New Roman" panose="02020603050405020304" pitchFamily="18" charset="0"/>
              </a:rPr>
              <a:t>:</a:t>
            </a:r>
          </a:p>
          <a:p>
            <a:pPr lvl="0"/>
            <a:r>
              <a:rPr lang="kk-KZ" sz="2400" b="1" dirty="0" smtClean="0">
                <a:solidFill>
                  <a:srgbClr val="002060"/>
                </a:solidFill>
                <a:latin typeface="Times New Roman" panose="02020603050405020304" pitchFamily="18" charset="0"/>
                <a:cs typeface="Times New Roman" panose="02020603050405020304" pitchFamily="18" charset="0"/>
              </a:rPr>
              <a:t>• </a:t>
            </a:r>
            <a:r>
              <a:rPr lang="kk-KZ" sz="2400" b="1" dirty="0">
                <a:solidFill>
                  <a:srgbClr val="002060"/>
                </a:solidFill>
                <a:latin typeface="Times New Roman" panose="02020603050405020304" pitchFamily="18" charset="0"/>
                <a:cs typeface="Times New Roman" panose="02020603050405020304" pitchFamily="18" charset="0"/>
              </a:rPr>
              <a:t>с</a:t>
            </a:r>
            <a:r>
              <a:rPr lang="kk-KZ" sz="2400" b="1" dirty="0" smtClean="0">
                <a:solidFill>
                  <a:srgbClr val="002060"/>
                </a:solidFill>
                <a:latin typeface="Times New Roman" panose="02020603050405020304" pitchFamily="18" charset="0"/>
                <a:cs typeface="Times New Roman" panose="02020603050405020304" pitchFamily="18" charset="0"/>
              </a:rPr>
              <a:t>уреттерді басшылыққа алады;</a:t>
            </a:r>
            <a:endParaRPr lang="kk-KZ" sz="2400" b="1" dirty="0">
              <a:solidFill>
                <a:srgbClr val="002060"/>
              </a:solidFill>
              <a:latin typeface="Times New Roman" panose="02020603050405020304" pitchFamily="18" charset="0"/>
              <a:cs typeface="Times New Roman" panose="02020603050405020304" pitchFamily="18" charset="0"/>
            </a:endParaRPr>
          </a:p>
          <a:p>
            <a:pPr lvl="0"/>
            <a:r>
              <a:rPr lang="kk-KZ" sz="2400" b="1" dirty="0" smtClean="0">
                <a:solidFill>
                  <a:srgbClr val="002060"/>
                </a:solidFill>
                <a:latin typeface="Times New Roman" panose="02020603050405020304" pitchFamily="18" charset="0"/>
                <a:cs typeface="Times New Roman" panose="02020603050405020304" pitchFamily="18" charset="0"/>
              </a:rPr>
              <a:t>• </a:t>
            </a:r>
            <a:r>
              <a:rPr lang="kk-KZ" sz="2400" b="1" dirty="0" smtClean="0">
                <a:solidFill>
                  <a:srgbClr val="002060"/>
                </a:solidFill>
                <a:latin typeface="Times New Roman" panose="02020603050405020304" pitchFamily="18" charset="0"/>
                <a:cs typeface="Times New Roman" panose="02020603050405020304" pitchFamily="18" charset="0"/>
              </a:rPr>
              <a:t>постерлерін қорғайды;</a:t>
            </a:r>
          </a:p>
          <a:p>
            <a:pPr lvl="0"/>
            <a:r>
              <a:rPr lang="kk-KZ" sz="2400" b="1" dirty="0" smtClean="0">
                <a:solidFill>
                  <a:srgbClr val="002060"/>
                </a:solidFill>
                <a:latin typeface="Times New Roman" panose="02020603050405020304" pitchFamily="18" charset="0"/>
                <a:cs typeface="Times New Roman" panose="02020603050405020304" pitchFamily="18" charset="0"/>
              </a:rPr>
              <a:t>• ж</a:t>
            </a:r>
            <a:r>
              <a:rPr lang="kk-KZ" sz="2400" b="1" dirty="0" smtClean="0">
                <a:solidFill>
                  <a:srgbClr val="002060"/>
                </a:solidFill>
                <a:latin typeface="Times New Roman" panose="02020603050405020304" pitchFamily="18" charset="0"/>
                <a:cs typeface="Times New Roman" panose="02020603050405020304" pitchFamily="18" charset="0"/>
              </a:rPr>
              <a:t>ауаптарында қарсылықты бағыныңқылы сабақтас сөйлемдерді   </a:t>
            </a:r>
          </a:p>
          <a:p>
            <a:pPr lvl="0"/>
            <a:r>
              <a:rPr lang="kk-KZ" sz="2400" b="1" dirty="0">
                <a:solidFill>
                  <a:srgbClr val="002060"/>
                </a:solidFill>
                <a:latin typeface="Times New Roman" panose="02020603050405020304" pitchFamily="18" charset="0"/>
                <a:cs typeface="Times New Roman" panose="02020603050405020304" pitchFamily="18" charset="0"/>
              </a:rPr>
              <a:t> </a:t>
            </a:r>
            <a:r>
              <a:rPr lang="kk-KZ" sz="2400" b="1" dirty="0" smtClean="0">
                <a:solidFill>
                  <a:srgbClr val="002060"/>
                </a:solidFill>
                <a:latin typeface="Times New Roman" panose="02020603050405020304" pitchFamily="18" charset="0"/>
                <a:cs typeface="Times New Roman" panose="02020603050405020304" pitchFamily="18" charset="0"/>
              </a:rPr>
              <a:t>  </a:t>
            </a:r>
            <a:r>
              <a:rPr lang="kk-KZ" sz="2400" b="1" dirty="0" smtClean="0">
                <a:solidFill>
                  <a:srgbClr val="002060"/>
                </a:solidFill>
                <a:latin typeface="Times New Roman" panose="02020603050405020304" pitchFamily="18" charset="0"/>
                <a:cs typeface="Times New Roman" panose="02020603050405020304" pitchFamily="18" charset="0"/>
              </a:rPr>
              <a:t>қолданады.</a:t>
            </a:r>
            <a:endParaRPr lang="ru-RU" sz="2400" dirty="0" smtClean="0">
              <a:solidFill>
                <a:srgbClr val="002060"/>
              </a:solidFill>
              <a:latin typeface="Times New Roman" panose="02020603050405020304" pitchFamily="18" charset="0"/>
              <a:cs typeface="Times New Roman" panose="02020603050405020304" pitchFamily="18" charset="0"/>
            </a:endParaRPr>
          </a:p>
          <a:p>
            <a:endParaRPr lang="kk-KZ" sz="2400" dirty="0" smtClean="0">
              <a:latin typeface="Times New Roman" panose="02020603050405020304" pitchFamily="18" charset="0"/>
              <a:cs typeface="Times New Roman" panose="02020603050405020304" pitchFamily="18" charset="0"/>
            </a:endParaRPr>
          </a:p>
          <a:p>
            <a:endParaRPr lang="en-US" sz="2400" dirty="0">
              <a:solidFill>
                <a:srgbClr val="002060"/>
              </a:solidFill>
              <a:latin typeface="Times New Roman" panose="02020603050405020304" pitchFamily="18" charset="0"/>
              <a:cs typeface="Times New Roman" panose="02020603050405020304" pitchFamily="18" charset="0"/>
            </a:endParaRPr>
          </a:p>
          <a:p>
            <a:endParaRPr lang="ru-RU" sz="2400" dirty="0" smtClean="0">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368307761"/>
              </p:ext>
            </p:extLst>
          </p:nvPr>
        </p:nvGraphicFramePr>
        <p:xfrm>
          <a:off x="691378" y="2520176"/>
          <a:ext cx="10192213" cy="981307"/>
        </p:xfrm>
        <a:graphic>
          <a:graphicData uri="http://schemas.openxmlformats.org/drawingml/2006/table">
            <a:tbl>
              <a:tblPr firstRow="1" firstCol="1" bandRow="1"/>
              <a:tblGrid>
                <a:gridCol w="3122339"/>
                <a:gridCol w="3412273"/>
                <a:gridCol w="3657601"/>
              </a:tblGrid>
              <a:tr h="981307">
                <a:tc>
                  <a:txBody>
                    <a:bodyPr/>
                    <a:lstStyle/>
                    <a:p>
                      <a:pPr>
                        <a:lnSpc>
                          <a:spcPct val="107000"/>
                        </a:lnSpc>
                        <a:spcAft>
                          <a:spcPts val="750"/>
                        </a:spcAft>
                      </a:pPr>
                      <a:r>
                        <a:rPr lang="kk-KZ" sz="2400" b="1" dirty="0">
                          <a:effectLst/>
                          <a:latin typeface="Times New Roman" panose="02020603050405020304" pitchFamily="18" charset="0"/>
                          <a:ea typeface="Times New Roman" panose="02020603050405020304" pitchFamily="18" charset="0"/>
                          <a:cs typeface="Times New Roman" panose="02020603050405020304" pitchFamily="18" charset="0"/>
                        </a:rPr>
                        <a:t>ГМО</a:t>
                      </a:r>
                      <a:endPar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750"/>
                        </a:spcAft>
                      </a:pPr>
                      <a:r>
                        <a:rPr lang="kk-KZ" sz="2400" b="1" dirty="0">
                          <a:effectLst/>
                          <a:latin typeface="Times New Roman" panose="02020603050405020304" pitchFamily="18" charset="0"/>
                          <a:ea typeface="Times New Roman" panose="02020603050405020304" pitchFamily="18" charset="0"/>
                          <a:cs typeface="Times New Roman" panose="02020603050405020304" pitchFamily="18" charset="0"/>
                        </a:rPr>
                        <a:t>пайдасы</a:t>
                      </a:r>
                      <a:endParaRPr lang="ru-RU" sz="2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750"/>
                        </a:spcAft>
                      </a:pPr>
                      <a:r>
                        <a:rPr lang="kk-KZ" sz="2400" b="1" dirty="0">
                          <a:effectLst/>
                          <a:latin typeface="Times New Roman" panose="02020603050405020304" pitchFamily="18" charset="0"/>
                          <a:ea typeface="Times New Roman" panose="02020603050405020304" pitchFamily="18" charset="0"/>
                          <a:cs typeface="Times New Roman" panose="02020603050405020304" pitchFamily="18" charset="0"/>
                        </a:rPr>
                        <a:t>зияны</a:t>
                      </a:r>
                      <a:endParaRPr lang="ru-RU" sz="2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7" name="Рисунок 6" descr="1.6 ГМО таңбалары"/>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40391" y="3874609"/>
            <a:ext cx="2743200" cy="848995"/>
          </a:xfrm>
          <a:prstGeom prst="rect">
            <a:avLst/>
          </a:prstGeom>
          <a:noFill/>
          <a:ln>
            <a:noFill/>
          </a:ln>
        </p:spPr>
      </p:pic>
    </p:spTree>
    <p:extLst>
      <p:ext uri="{BB962C8B-B14F-4D97-AF65-F5344CB8AC3E}">
        <p14:creationId xmlns:p14="http://schemas.microsoft.com/office/powerpoint/2010/main" val="4223891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0723" y="802888"/>
            <a:ext cx="11731082" cy="6001643"/>
          </a:xfrm>
          <a:prstGeom prst="rect">
            <a:avLst/>
          </a:prstGeom>
          <a:noFill/>
        </p:spPr>
        <p:txBody>
          <a:bodyPr wrap="square" rtlCol="0">
            <a:spAutoFit/>
          </a:bodyPr>
          <a:lstStyle/>
          <a:p>
            <a:pPr>
              <a:spcAft>
                <a:spcPts val="0"/>
              </a:spcAft>
            </a:pPr>
            <a:r>
              <a:rPr lang="kk-KZ" sz="2400" b="1" dirty="0">
                <a:solidFill>
                  <a:srgbClr val="FF0000"/>
                </a:solidFill>
                <a:latin typeface="Times New Roman" panose="02020603050405020304" pitchFamily="18" charset="0"/>
                <a:cs typeface="Times New Roman" panose="02020603050405020304" pitchFamily="18" charset="0"/>
              </a:rPr>
              <a:t>2</a:t>
            </a:r>
            <a:r>
              <a:rPr lang="kk-KZ" sz="2400" b="1" dirty="0" smtClean="0">
                <a:solidFill>
                  <a:srgbClr val="FF0000"/>
                </a:solidFill>
                <a:latin typeface="Times New Roman" panose="02020603050405020304" pitchFamily="18" charset="0"/>
                <a:cs typeface="Times New Roman" panose="02020603050405020304" pitchFamily="18" charset="0"/>
              </a:rPr>
              <a:t>-тапсырма</a:t>
            </a:r>
            <a:r>
              <a:rPr lang="kk-KZ" sz="2400" b="1" dirty="0" smtClean="0">
                <a:solidFill>
                  <a:srgbClr val="FF0000"/>
                </a:solidFill>
                <a:latin typeface="Times New Roman" panose="02020603050405020304" pitchFamily="18" charset="0"/>
                <a:cs typeface="Times New Roman" panose="02020603050405020304" pitchFamily="18" charset="0"/>
              </a:rPr>
              <a:t>. </a:t>
            </a:r>
            <a:r>
              <a:rPr lang="kk-KZ" sz="2400" b="1" dirty="0" smtClean="0">
                <a:solidFill>
                  <a:srgbClr val="FF0000"/>
                </a:solidFill>
                <a:latin typeface="Times New Roman" panose="02020603050405020304" pitchFamily="18" charset="0"/>
                <a:cs typeface="Times New Roman" panose="02020603050405020304" pitchFamily="18" charset="0"/>
              </a:rPr>
              <a:t>Жазылым тапсырмасы.Берілген пікірге өз көзқарасыңызды білдіріп, бір нұсқасына таңдау жасаңыздар, таңдауларыңа дәлел келтіріңіздер. Жазылымда қысқаша тезисті конспектіні  назарға алыңыз.</a:t>
            </a:r>
            <a:endParaRPr lang="kk-KZ" sz="2400" b="1" dirty="0" smtClean="0">
              <a:latin typeface="Times New Roman" panose="02020603050405020304" pitchFamily="18" charset="0"/>
              <a:cs typeface="Times New Roman" panose="02020603050405020304" pitchFamily="18" charset="0"/>
            </a:endParaRPr>
          </a:p>
          <a:p>
            <a:r>
              <a:rPr lang="kk-KZ" sz="2400" b="1" dirty="0" smtClean="0">
                <a:solidFill>
                  <a:srgbClr val="002060"/>
                </a:solidFill>
                <a:latin typeface="Times New Roman" panose="02020603050405020304" pitchFamily="18" charset="0"/>
                <a:cs typeface="Times New Roman" panose="02020603050405020304" pitchFamily="18" charset="0"/>
              </a:rPr>
              <a:t>А</a:t>
            </a:r>
            <a:r>
              <a:rPr lang="kk-KZ" sz="2400" b="1" dirty="0">
                <a:solidFill>
                  <a:srgbClr val="002060"/>
                </a:solidFill>
                <a:latin typeface="Times New Roman" panose="02020603050405020304" pitchFamily="18" charset="0"/>
                <a:cs typeface="Times New Roman" panose="02020603050405020304" pitchFamily="18" charset="0"/>
              </a:rPr>
              <a:t>.____________________________________________</a:t>
            </a:r>
          </a:p>
          <a:p>
            <a:pPr algn="just"/>
            <a:r>
              <a:rPr lang="kk-KZ" sz="2400" b="1" dirty="0">
                <a:solidFill>
                  <a:srgbClr val="002060"/>
                </a:solidFill>
                <a:latin typeface="Times New Roman" panose="02020603050405020304" pitchFamily="18" charset="0"/>
                <a:cs typeface="Times New Roman" panose="02020603050405020304" pitchFamily="18" charset="0"/>
              </a:rPr>
              <a:t>Ерасыл ӘБІЛҚАСЫМОВ, саясаткер, медицина ғылымының докторы, профессор:</a:t>
            </a:r>
          </a:p>
          <a:p>
            <a:pPr algn="just"/>
            <a:r>
              <a:rPr lang="kk-KZ" sz="2400" b="1" dirty="0">
                <a:solidFill>
                  <a:srgbClr val="002060"/>
                </a:solidFill>
                <a:latin typeface="Times New Roman" panose="02020603050405020304" pitchFamily="18" charset="0"/>
                <a:cs typeface="Times New Roman" panose="02020603050405020304" pitchFamily="18" charset="0"/>
              </a:rPr>
              <a:t>– Иә, біз тез арада гендік модификацияланған өнімдерден мүлдем бас тартуымыз керек. Өйткені аталмыш өнімдердің халық денсаулығына зияны өте үлкен. Әлемге үстемдік жүргізуді қалайтын елдердің де қалағаны – нысанаға алған кейбір елдерінің денсаулығын құрту, яғни, гендік модификацияланған өнімдермен, газды, энергетикалық сусындармен халықты қоректендіруге итермелеу. Гендік модификацияланған алманы адам түгіл құрт та жемейді. Мұндай өнімдер адамның ағзасын генетикалық өзгеріске ұшыратып, түрлі аурулар тудырады. Мамандардың айтуынша, елімізде гендік модификацияланған өнімдер өндіріле бастағаннан бері түрлі ауру-сырқаулар көбейе бастаған.</a:t>
            </a:r>
          </a:p>
          <a:p>
            <a:endParaRPr lang="kk-KZ" sz="2400" b="1" dirty="0">
              <a:solidFill>
                <a:srgbClr val="002060"/>
              </a:solidFill>
              <a:latin typeface="Times New Roman" panose="02020603050405020304" pitchFamily="18" charset="0"/>
              <a:cs typeface="Times New Roman" panose="02020603050405020304" pitchFamily="18" charset="0"/>
            </a:endParaRPr>
          </a:p>
          <a:p>
            <a:endParaRPr lang="kk-KZ" sz="2400" b="1"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8764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86555" y="820271"/>
            <a:ext cx="10219764" cy="3046988"/>
          </a:xfrm>
          <a:prstGeom prst="rect">
            <a:avLst/>
          </a:prstGeom>
          <a:noFill/>
        </p:spPr>
        <p:txBody>
          <a:bodyPr wrap="square" rtlCol="0">
            <a:spAutoFit/>
          </a:bodyPr>
          <a:lstStyle/>
          <a:p>
            <a:endParaRPr lang="kk-KZ" sz="2400" b="1" dirty="0" smtClean="0">
              <a:latin typeface="Times New Roman" panose="02020603050405020304" pitchFamily="18" charset="0"/>
              <a:cs typeface="Times New Roman" panose="02020603050405020304" pitchFamily="18" charset="0"/>
            </a:endParaRPr>
          </a:p>
          <a:p>
            <a:endParaRPr lang="kk-KZ" sz="2400" b="1" dirty="0" smtClean="0">
              <a:latin typeface="Times New Roman" panose="02020603050405020304" pitchFamily="18" charset="0"/>
              <a:cs typeface="Times New Roman" panose="02020603050405020304" pitchFamily="18" charset="0"/>
            </a:endParaRPr>
          </a:p>
          <a:p>
            <a:r>
              <a:rPr lang="kk-KZ" sz="2400" b="1" dirty="0" smtClean="0">
                <a:solidFill>
                  <a:srgbClr val="002060"/>
                </a:solidFill>
                <a:latin typeface="Times New Roman" panose="02020603050405020304" pitchFamily="18" charset="0"/>
                <a:cs typeface="Times New Roman" panose="02020603050405020304" pitchFamily="18" charset="0"/>
              </a:rPr>
              <a:t>Дескриптор:</a:t>
            </a:r>
          </a:p>
          <a:p>
            <a:pPr marL="342900" lvl="0" indent="-342900">
              <a:buFont typeface="Wingdings" panose="05000000000000000000" pitchFamily="2" charset="2"/>
              <a:buChar char="ü"/>
            </a:pPr>
            <a:r>
              <a:rPr lang="kk-KZ" sz="2400" b="1" dirty="0" smtClean="0">
                <a:solidFill>
                  <a:srgbClr val="002060"/>
                </a:solidFill>
                <a:latin typeface="Times New Roman" panose="02020603050405020304" pitchFamily="18" charset="0"/>
                <a:cs typeface="Times New Roman" panose="02020603050405020304" pitchFamily="18" charset="0"/>
              </a:rPr>
              <a:t>өз көзқарастарын білдіреді;</a:t>
            </a:r>
          </a:p>
          <a:p>
            <a:pPr marL="342900" lvl="0" indent="-342900">
              <a:buFont typeface="Wingdings" panose="05000000000000000000" pitchFamily="2" charset="2"/>
              <a:buChar char="ü"/>
            </a:pPr>
            <a:r>
              <a:rPr lang="kk-KZ" sz="2400" b="1" dirty="0" smtClean="0">
                <a:solidFill>
                  <a:srgbClr val="002060"/>
                </a:solidFill>
                <a:latin typeface="Times New Roman" panose="02020603050405020304" pitchFamily="18" charset="0"/>
                <a:cs typeface="Times New Roman" panose="02020603050405020304" pitchFamily="18" charset="0"/>
              </a:rPr>
              <a:t>бір нұсқасын таңдайды;</a:t>
            </a:r>
          </a:p>
          <a:p>
            <a:pPr marL="342900" lvl="0" indent="-342900">
              <a:buFont typeface="Wingdings" panose="05000000000000000000" pitchFamily="2" charset="2"/>
              <a:buChar char="ü"/>
            </a:pPr>
            <a:r>
              <a:rPr lang="kk-KZ" sz="2400" b="1" dirty="0" smtClean="0">
                <a:solidFill>
                  <a:srgbClr val="002060"/>
                </a:solidFill>
                <a:latin typeface="Times New Roman" panose="02020603050405020304" pitchFamily="18" charset="0"/>
                <a:cs typeface="Times New Roman" panose="02020603050405020304" pitchFamily="18" charset="0"/>
              </a:rPr>
              <a:t>таңдауына дәлел келтіреді;</a:t>
            </a:r>
          </a:p>
          <a:p>
            <a:pPr marL="342900" lvl="0" indent="-342900">
              <a:buFont typeface="Wingdings" panose="05000000000000000000" pitchFamily="2" charset="2"/>
              <a:buChar char="ü"/>
            </a:pPr>
            <a:r>
              <a:rPr lang="kk-KZ" sz="2400" b="1" dirty="0">
                <a:solidFill>
                  <a:srgbClr val="002060"/>
                </a:solidFill>
                <a:latin typeface="Times New Roman" panose="02020603050405020304" pitchFamily="18" charset="0"/>
                <a:cs typeface="Times New Roman" panose="02020603050405020304" pitchFamily="18" charset="0"/>
              </a:rPr>
              <a:t>ж</a:t>
            </a:r>
            <a:r>
              <a:rPr lang="kk-KZ" sz="2400" b="1" dirty="0" smtClean="0">
                <a:solidFill>
                  <a:srgbClr val="002060"/>
                </a:solidFill>
                <a:latin typeface="Times New Roman" panose="02020603050405020304" pitchFamily="18" charset="0"/>
                <a:cs typeface="Times New Roman" panose="02020603050405020304" pitchFamily="18" charset="0"/>
              </a:rPr>
              <a:t>азылымда т</a:t>
            </a:r>
            <a:r>
              <a:rPr lang="kk-KZ" sz="2400" b="1" dirty="0" smtClean="0">
                <a:solidFill>
                  <a:srgbClr val="002060"/>
                </a:solidFill>
                <a:latin typeface="Times New Roman" panose="02020603050405020304" pitchFamily="18" charset="0"/>
                <a:cs typeface="Times New Roman" panose="02020603050405020304" pitchFamily="18" charset="0"/>
              </a:rPr>
              <a:t>езисті конспектідегі пікірді назарға алады.</a:t>
            </a:r>
          </a:p>
          <a:p>
            <a:pPr marL="342900" lvl="0" indent="-342900">
              <a:buFont typeface="Wingdings" panose="05000000000000000000" pitchFamily="2" charset="2"/>
              <a:buChar char="ü"/>
            </a:pPr>
            <a:endParaRPr lang="kk-KZ" sz="2400" b="1" dirty="0">
              <a:solidFill>
                <a:srgbClr val="002060"/>
              </a:solidFill>
              <a:latin typeface="Times New Roman" panose="02020603050405020304" pitchFamily="18" charset="0"/>
              <a:cs typeface="Times New Roman" panose="02020603050405020304" pitchFamily="18" charset="0"/>
            </a:endParaRPr>
          </a:p>
        </p:txBody>
      </p:sp>
      <p:pic>
        <p:nvPicPr>
          <p:cNvPr id="5" name="Рисунок 4" descr="https://cf2.ppt-online.org/files2/slide/4/4x5ekU1oaulSdzARncYXQyIHED08ThfOWFG7st9bw6/slide-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92898" y="1251956"/>
            <a:ext cx="4170556" cy="1781176"/>
          </a:xfrm>
          <a:prstGeom prst="rect">
            <a:avLst/>
          </a:prstGeom>
          <a:noFill/>
          <a:ln>
            <a:noFill/>
          </a:ln>
        </p:spPr>
      </p:pic>
    </p:spTree>
    <p:extLst>
      <p:ext uri="{BB962C8B-B14F-4D97-AF65-F5344CB8AC3E}">
        <p14:creationId xmlns:p14="http://schemas.microsoft.com/office/powerpoint/2010/main" val="976233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dirty="0">
                <a:solidFill>
                  <a:srgbClr val="002060"/>
                </a:solidFill>
                <a:latin typeface="Times New Roman" panose="02020603050405020304" pitchFamily="18" charset="0"/>
                <a:cs typeface="Times New Roman" panose="02020603050405020304" pitchFamily="18" charset="0"/>
              </a:rPr>
              <a:t>3-тапсырма.Берілген қосымша пікірден өз ойыңызды дәлелдейтін аргументтерді таңдаңыз, артығын алып </a:t>
            </a:r>
            <a:r>
              <a:rPr lang="kk-KZ" sz="2800" b="1" dirty="0" smtClean="0">
                <a:solidFill>
                  <a:srgbClr val="002060"/>
                </a:solidFill>
                <a:latin typeface="Times New Roman" panose="02020603050405020304" pitchFamily="18" charset="0"/>
                <a:cs typeface="Times New Roman" panose="02020603050405020304" pitchFamily="18" charset="0"/>
              </a:rPr>
              <a:t>тастаңыз</a:t>
            </a:r>
            <a:endParaRPr lang="ru-RU" sz="2800" dirty="0"/>
          </a:p>
        </p:txBody>
      </p:sp>
      <p:sp>
        <p:nvSpPr>
          <p:cNvPr id="3" name="Объект 2"/>
          <p:cNvSpPr>
            <a:spLocks noGrp="1"/>
          </p:cNvSpPr>
          <p:nvPr>
            <p:ph idx="1"/>
          </p:nvPr>
        </p:nvSpPr>
        <p:spPr>
          <a:xfrm>
            <a:off x="838200" y="1690688"/>
            <a:ext cx="10515600" cy="4351338"/>
          </a:xfrm>
        </p:spPr>
        <p:txBody>
          <a:bodyPr>
            <a:normAutofit lnSpcReduction="10000"/>
          </a:bodyPr>
          <a:lstStyle/>
          <a:p>
            <a:pPr marL="0" indent="0">
              <a:buNone/>
            </a:pPr>
            <a:r>
              <a:rPr lang="kk-KZ" b="1" dirty="0" smtClean="0">
                <a:solidFill>
                  <a:srgbClr val="002060"/>
                </a:solidFill>
                <a:latin typeface="Times New Roman" panose="02020603050405020304" pitchFamily="18" charset="0"/>
                <a:cs typeface="Times New Roman" panose="02020603050405020304" pitchFamily="18" charset="0"/>
              </a:rPr>
              <a:t>Ә</a:t>
            </a:r>
            <a:r>
              <a:rPr lang="kk-KZ" b="1" dirty="0">
                <a:solidFill>
                  <a:srgbClr val="002060"/>
                </a:solidFill>
                <a:latin typeface="Times New Roman" panose="02020603050405020304" pitchFamily="18" charset="0"/>
                <a:cs typeface="Times New Roman" panose="02020603050405020304" pitchFamily="18" charset="0"/>
              </a:rPr>
              <a:t>.__________________________________________</a:t>
            </a:r>
          </a:p>
          <a:p>
            <a:pPr marL="0" indent="0" algn="just">
              <a:buNone/>
            </a:pPr>
            <a:r>
              <a:rPr lang="kk-KZ" b="1" dirty="0">
                <a:solidFill>
                  <a:srgbClr val="002060"/>
                </a:solidFill>
                <a:latin typeface="Times New Roman" panose="02020603050405020304" pitchFamily="18" charset="0"/>
                <a:cs typeface="Times New Roman" panose="02020603050405020304" pitchFamily="18" charset="0"/>
              </a:rPr>
              <a:t>Гендік модификацияланған өнімнің «жемісі» бір күннің ішінде білінбейді. Адамзаттың бойында түрлі аурулар арқылы көрініп, ұзақ жылдар бойы сақтала келе ұлтымыздың генін өзгеріске ұшыратады және табиғи өнімдерге қарағанда, бұлардың бағасы арзанырақ болғандықтан, халық жаппай сатып алады. Осы орайда халқымызды зиянды гендік модификацияланған өнімдерден сақтандыратын заң қажет дер едім. Өйткені бізде шетелдерден жеткізіліп жатқан азық-түлікті толыққанды қадағалап, зерттеп отырған орталық жоқ. Сауда орындарындағы зертханалар тек өнім құрамындағы нитраттың мөлшерін ғана анықтайды.</a:t>
            </a:r>
            <a:endParaRPr lang="ru-RU" dirty="0">
              <a:solidFill>
                <a:srgbClr val="002060"/>
              </a:solidFill>
              <a:latin typeface="Times New Roman" panose="02020603050405020304" pitchFamily="18" charset="0"/>
              <a:cs typeface="Times New Roman" panose="02020603050405020304" pitchFamily="18" charset="0"/>
            </a:endParaRPr>
          </a:p>
          <a:p>
            <a:endParaRPr lang="ru-RU" dirty="0"/>
          </a:p>
          <a:p>
            <a:endParaRPr lang="ru-RU" dirty="0"/>
          </a:p>
        </p:txBody>
      </p:sp>
    </p:spTree>
    <p:extLst>
      <p:ext uri="{BB962C8B-B14F-4D97-AF65-F5344CB8AC3E}">
        <p14:creationId xmlns:p14="http://schemas.microsoft.com/office/powerpoint/2010/main" val="764341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dirty="0">
                <a:solidFill>
                  <a:srgbClr val="002060"/>
                </a:solidFill>
                <a:latin typeface="Times New Roman" panose="02020603050405020304" pitchFamily="18" charset="0"/>
                <a:cs typeface="Times New Roman" panose="02020603050405020304" pitchFamily="18" charset="0"/>
              </a:rPr>
              <a:t>Дескриптор:</a:t>
            </a:r>
            <a:endParaRPr lang="ru-RU" sz="2800" dirty="0"/>
          </a:p>
        </p:txBody>
      </p:sp>
      <p:sp>
        <p:nvSpPr>
          <p:cNvPr id="3" name="Объект 2"/>
          <p:cNvSpPr>
            <a:spLocks noGrp="1"/>
          </p:cNvSpPr>
          <p:nvPr>
            <p:ph idx="1"/>
          </p:nvPr>
        </p:nvSpPr>
        <p:spPr/>
        <p:txBody>
          <a:bodyPr/>
          <a:lstStyle/>
          <a:p>
            <a:pPr marL="0" indent="0">
              <a:buNone/>
            </a:pPr>
            <a:r>
              <a:rPr lang="kk-KZ" b="1" dirty="0" smtClean="0">
                <a:solidFill>
                  <a:srgbClr val="002060"/>
                </a:solidFill>
                <a:latin typeface="Times New Roman" panose="02020603050405020304" pitchFamily="18" charset="0"/>
                <a:cs typeface="Times New Roman" panose="02020603050405020304" pitchFamily="18" charset="0"/>
              </a:rPr>
              <a:t>  </a:t>
            </a:r>
          </a:p>
          <a:p>
            <a:pPr marL="342900" lvl="0" indent="-342900">
              <a:buFont typeface="Wingdings" panose="05000000000000000000" pitchFamily="2" charset="2"/>
              <a:buChar char="ü"/>
            </a:pPr>
            <a:r>
              <a:rPr lang="kk-KZ" b="1" dirty="0">
                <a:solidFill>
                  <a:srgbClr val="002060"/>
                </a:solidFill>
                <a:latin typeface="Times New Roman" panose="02020603050405020304" pitchFamily="18" charset="0"/>
                <a:cs typeface="Times New Roman" panose="02020603050405020304" pitchFamily="18" charset="0"/>
              </a:rPr>
              <a:t>а</a:t>
            </a:r>
            <a:r>
              <a:rPr lang="kk-KZ" b="1" dirty="0" smtClean="0">
                <a:solidFill>
                  <a:srgbClr val="002060"/>
                </a:solidFill>
                <a:latin typeface="Times New Roman" panose="02020603050405020304" pitchFamily="18" charset="0"/>
                <a:cs typeface="Times New Roman" panose="02020603050405020304" pitchFamily="18" charset="0"/>
              </a:rPr>
              <a:t>ргументтерді таңдайды;</a:t>
            </a:r>
          </a:p>
          <a:p>
            <a:pPr marL="342900" lvl="0" indent="-342900">
              <a:buFont typeface="Wingdings" panose="05000000000000000000" pitchFamily="2" charset="2"/>
              <a:buChar char="ü"/>
            </a:pPr>
            <a:r>
              <a:rPr lang="kk-KZ" b="1" dirty="0">
                <a:solidFill>
                  <a:srgbClr val="002060"/>
                </a:solidFill>
                <a:latin typeface="Times New Roman" panose="02020603050405020304" pitchFamily="18" charset="0"/>
                <a:cs typeface="Times New Roman" panose="02020603050405020304" pitchFamily="18" charset="0"/>
              </a:rPr>
              <a:t>а</a:t>
            </a:r>
            <a:r>
              <a:rPr lang="kk-KZ" b="1" dirty="0" smtClean="0">
                <a:solidFill>
                  <a:srgbClr val="002060"/>
                </a:solidFill>
                <a:latin typeface="Times New Roman" panose="02020603050405020304" pitchFamily="18" charset="0"/>
                <a:cs typeface="Times New Roman" panose="02020603050405020304" pitchFamily="18" charset="0"/>
              </a:rPr>
              <a:t>ртығын алып тастайды;</a:t>
            </a:r>
          </a:p>
          <a:p>
            <a:pPr marL="342900" lvl="0" indent="-342900">
              <a:buFont typeface="Wingdings" panose="05000000000000000000" pitchFamily="2" charset="2"/>
              <a:buChar char="ü"/>
            </a:pPr>
            <a:r>
              <a:rPr lang="kk-KZ" b="1" dirty="0">
                <a:solidFill>
                  <a:srgbClr val="002060"/>
                </a:solidFill>
                <a:latin typeface="Times New Roman" panose="02020603050405020304" pitchFamily="18" charset="0"/>
                <a:cs typeface="Times New Roman" panose="02020603050405020304" pitchFamily="18" charset="0"/>
              </a:rPr>
              <a:t>о</a:t>
            </a:r>
            <a:r>
              <a:rPr lang="kk-KZ" b="1" dirty="0" smtClean="0">
                <a:solidFill>
                  <a:srgbClr val="002060"/>
                </a:solidFill>
                <a:latin typeface="Times New Roman" panose="02020603050405020304" pitchFamily="18" charset="0"/>
                <a:cs typeface="Times New Roman" panose="02020603050405020304" pitchFamily="18" charset="0"/>
              </a:rPr>
              <a:t>йларын ықшамдайды.</a:t>
            </a:r>
            <a:endParaRPr lang="kk-KZ" b="1" dirty="0">
              <a:solidFill>
                <a:srgbClr val="002060"/>
              </a:solidFill>
              <a:latin typeface="Times New Roman" panose="02020603050405020304" pitchFamily="18" charset="0"/>
              <a:cs typeface="Times New Roman" panose="02020603050405020304" pitchFamily="18" charset="0"/>
            </a:endParaRPr>
          </a:p>
          <a:p>
            <a:endParaRPr lang="ru-RU" dirty="0"/>
          </a:p>
        </p:txBody>
      </p:sp>
      <p:pic>
        <p:nvPicPr>
          <p:cNvPr id="4" name="Рисунок 3" descr="1.3 Гмо ингредиенттерін пайдалатын компаниялар"/>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5717" y="1825625"/>
            <a:ext cx="2787804" cy="2701770"/>
          </a:xfrm>
          <a:prstGeom prst="rect">
            <a:avLst/>
          </a:prstGeom>
          <a:noFill/>
          <a:ln>
            <a:noFill/>
          </a:ln>
        </p:spPr>
      </p:pic>
    </p:spTree>
    <p:extLst>
      <p:ext uri="{BB962C8B-B14F-4D97-AF65-F5344CB8AC3E}">
        <p14:creationId xmlns:p14="http://schemas.microsoft.com/office/powerpoint/2010/main" val="102714501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TotalTime>
  <Words>854</Words>
  <Application>Microsoft Office PowerPoint</Application>
  <PresentationFormat>Широкоэкранный</PresentationFormat>
  <Paragraphs>107</Paragraphs>
  <Slides>17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Arial</vt:lpstr>
      <vt:lpstr>Calibri</vt:lpstr>
      <vt:lpstr>Calibri Light</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3-тапсырма.Берілген қосымша пікірден өз ойыңызды дәлелдейтін аргументтерді таңдаңыз, артығын алып тастаңыз</vt:lpstr>
      <vt:lpstr>Дескриптор:</vt:lpstr>
      <vt:lpstr>Презентация PowerPoint</vt:lpstr>
      <vt:lpstr>Дескриптор:</vt:lpstr>
      <vt:lpstr>Презентация PowerPoint</vt:lpstr>
      <vt:lpstr>Дескриптор </vt:lpstr>
      <vt:lpstr> 6-тапсырма. Алған ақпаратты қорыта отырып, «Гендік модификацияланған өнімдерден мүлдем бас тарту керек пе?» тақырыбында  аргументті эссе жазыңыздар.</vt:lpstr>
      <vt:lpstr>Дескриптор </vt:lpstr>
      <vt:lpstr>                 Автор орындығы </vt:lpstr>
      <vt:lpstr> Сабақтың соңында мұғалім бағалау критерийлері мен сабақмақсаттарына қайта оралады. Бағалау критерийлеріне қаншалықты қол жеткізгендері туралы бірге талқылайды. </vt:lpstr>
    </vt:vector>
  </TitlesOfParts>
  <Company>diakov.net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RePack by Diakov</dc:creator>
  <cp:lastModifiedBy>RePack by Diakov</cp:lastModifiedBy>
  <cp:revision>63</cp:revision>
  <dcterms:created xsi:type="dcterms:W3CDTF">2020-07-19T04:44:27Z</dcterms:created>
  <dcterms:modified xsi:type="dcterms:W3CDTF">2021-01-10T15:41:34Z</dcterms:modified>
</cp:coreProperties>
</file>