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76" r:id="rId7"/>
    <p:sldId id="261" r:id="rId8"/>
    <p:sldId id="262" r:id="rId9"/>
    <p:sldId id="263" r:id="rId10"/>
    <p:sldId id="274" r:id="rId11"/>
    <p:sldId id="275" r:id="rId12"/>
    <p:sldId id="277" r:id="rId13"/>
    <p:sldId id="278" r:id="rId14"/>
    <p:sldId id="264" r:id="rId15"/>
    <p:sldId id="265" r:id="rId16"/>
    <p:sldId id="266" r:id="rId17"/>
    <p:sldId id="268" r:id="rId18"/>
    <p:sldId id="269" r:id="rId19"/>
    <p:sldId id="27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876"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19174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5a554dbf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5a554db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3e4d09f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3e4d09f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3e4d09f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3e4d09f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3e4d09f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3e4d09f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3e4d09f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3e4d09f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3e4d09f0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3e4d09f0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3e4d09f0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3e4d09f0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3e4d09f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3e4d09f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3e4d09f0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3e4d09f0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3e4d09f06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3e4d09f06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3e4d09f06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3e4d09f06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3e4d09f0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3e4d09f0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3e4d09f0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3e4d09f0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a3e4d09f0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a3e4d09f0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3e4d09f0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3e4d09f0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3e4d09f0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3e4d09f0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3e4d09f0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3e4d09f0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3e4d09f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3e4d09f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3e4d09f0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3e4d09f0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https://kk.wikipedia.org/wiki/%D0%9F%D1%83%D0%B1%D0%BB%D0%B8%D1%86%D0%B8%D1%81%D1%82%D0%B8%D0%BA%D0%B0%D0%BB%D1%8B%D2%9B_%D1%81%D1%82%D0%B8%D0%BB%D1%8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https://kk.wikipedia.org/wiki/%D0%91%D0%B8%D0%BE%D1%85%D0%B8%D0%BC%D0%B8%D1%8F" TargetMode="External"/><Relationship Id="rId4" Type="http://schemas.openxmlformats.org/officeDocument/2006/relationships/hyperlink" Target="https://kk.wikipedia.org/wiki/%D0%93%D0%B5%D0%BD%D0%B5%D1%82%D0%B8%D0%BA%D0%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55" name="Google Shape;55;p13"/>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56" name="Google Shape;56;p13"/>
          <p:cNvSpPr txBox="1"/>
          <p:nvPr/>
        </p:nvSpPr>
        <p:spPr>
          <a:xfrm>
            <a:off x="862543" y="537450"/>
            <a:ext cx="7755300" cy="1933800"/>
          </a:xfrm>
          <a:prstGeom prst="rect">
            <a:avLst/>
          </a:prstGeom>
          <a:noFill/>
          <a:ln>
            <a:noFill/>
          </a:ln>
        </p:spPr>
        <p:txBody>
          <a:bodyPr spcFirstLastPara="1" wrap="square" lIns="91425" tIns="91425" rIns="91425" bIns="91425" anchor="t" anchorCtr="0">
            <a:noAutofit/>
          </a:bodyPr>
          <a:lstStyle/>
          <a:p>
            <a:pPr lvl="0" algn="ctr">
              <a:lnSpc>
                <a:spcPct val="107000"/>
              </a:lnSpc>
              <a:spcBef>
                <a:spcPts val="800"/>
              </a:spcBef>
              <a:spcAft>
                <a:spcPts val="800"/>
              </a:spcAft>
            </a:pPr>
            <a:r>
              <a:rPr lang="kk-KZ" sz="2800" dirty="0">
                <a:solidFill>
                  <a:srgbClr val="002060"/>
                </a:solidFill>
                <a:latin typeface="Times New Roman" pitchFamily="18" charset="0"/>
                <a:cs typeface="Times New Roman" pitchFamily="18" charset="0"/>
              </a:rPr>
              <a:t>6-бөлім: Биотехнология және гендік инженерия келешегі.Синтаксис</a:t>
            </a:r>
            <a:endParaRPr sz="2800" b="1" i="1" dirty="0">
              <a:solidFill>
                <a:srgbClr val="002060"/>
              </a:solidFill>
              <a:latin typeface="Times New Roman" pitchFamily="18" charset="0"/>
              <a:ea typeface="Times New Roman"/>
              <a:cs typeface="Times New Roman" pitchFamily="18" charset="0"/>
              <a:sym typeface="Times New Roman"/>
            </a:endParaRPr>
          </a:p>
        </p:txBody>
      </p:sp>
      <p:sp>
        <p:nvSpPr>
          <p:cNvPr id="57" name="Google Shape;57;p13"/>
          <p:cNvSpPr txBox="1"/>
          <p:nvPr/>
        </p:nvSpPr>
        <p:spPr>
          <a:xfrm>
            <a:off x="1299343" y="2889629"/>
            <a:ext cx="6881700" cy="211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800" b="1" dirty="0">
                <a:solidFill>
                  <a:srgbClr val="002060"/>
                </a:solidFill>
                <a:latin typeface="Times New Roman"/>
                <a:ea typeface="Times New Roman"/>
                <a:cs typeface="Times New Roman"/>
                <a:sym typeface="Times New Roman"/>
              </a:rPr>
              <a:t>Сабақтың тақырыбы:</a:t>
            </a:r>
            <a:endParaRPr sz="2800" b="1" dirty="0">
              <a:solidFill>
                <a:srgbClr val="002060"/>
              </a:solidFill>
              <a:latin typeface="Times New Roman"/>
              <a:ea typeface="Times New Roman"/>
              <a:cs typeface="Times New Roman"/>
              <a:sym typeface="Times New Roman"/>
            </a:endParaRPr>
          </a:p>
          <a:p>
            <a:pPr lvl="0" algn="ctr"/>
            <a:r>
              <a:rPr lang="kk-KZ" sz="2800" dirty="0">
                <a:solidFill>
                  <a:srgbClr val="002060"/>
                </a:solidFill>
                <a:latin typeface="Times New Roman" pitchFamily="18" charset="0"/>
                <a:cs typeface="Times New Roman" pitchFamily="18" charset="0"/>
              </a:rPr>
              <a:t>Гендік инженерия – заман талабы</a:t>
            </a:r>
            <a:endParaRPr sz="2800" dirty="0">
              <a:solidFill>
                <a:srgbClr val="002060"/>
              </a:solidFill>
              <a:latin typeface="Times New Roman" pitchFamily="18" charset="0"/>
              <a:ea typeface="Times New Roman"/>
              <a:cs typeface="Times New Roman" pitchFamily="18" charset="0"/>
              <a:sym typeface="Times New Roman"/>
            </a:endParaRPr>
          </a:p>
        </p:txBody>
      </p:sp>
      <p:sp>
        <p:nvSpPr>
          <p:cNvPr id="6" name="TextBox 9"/>
          <p:cNvSpPr txBox="1">
            <a:spLocks noChangeArrowheads="1"/>
          </p:cNvSpPr>
          <p:nvPr/>
        </p:nvSpPr>
        <p:spPr bwMode="auto">
          <a:xfrm>
            <a:off x="7465142" y="98879"/>
            <a:ext cx="14318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a:r>
              <a:rPr lang="kk-KZ" altLang="ru-RU" sz="1600" b="1" dirty="0">
                <a:solidFill>
                  <a:srgbClr val="002060"/>
                </a:solidFill>
                <a:latin typeface="Times New Roman" pitchFamily="18" charset="0"/>
                <a:cs typeface="Times New Roman" pitchFamily="18" charset="0"/>
              </a:rPr>
              <a:t>ҚАЗАҚ </a:t>
            </a:r>
            <a:r>
              <a:rPr lang="kk-KZ" altLang="ru-RU" sz="1600" b="1" dirty="0" smtClean="0">
                <a:solidFill>
                  <a:srgbClr val="002060"/>
                </a:solidFill>
                <a:latin typeface="Times New Roman" pitchFamily="18" charset="0"/>
                <a:cs typeface="Times New Roman" pitchFamily="18" charset="0"/>
              </a:rPr>
              <a:t>ТІЛІ</a:t>
            </a:r>
            <a:endParaRPr lang="ru-RU" altLang="ru-RU" sz="1600" b="1" dirty="0">
              <a:solidFill>
                <a:srgbClr val="002060"/>
              </a:solidFill>
              <a:latin typeface="Times New Roman" pitchFamily="18" charset="0"/>
              <a:cs typeface="Times New Roman" pitchFamily="18" charset="0"/>
            </a:endParaRPr>
          </a:p>
          <a:p>
            <a:pPr algn="ctr"/>
            <a:r>
              <a:rPr lang="ru-RU" altLang="ru-RU" sz="1600" b="1" dirty="0" smtClean="0">
                <a:solidFill>
                  <a:srgbClr val="002060"/>
                </a:solidFill>
                <a:latin typeface="Times New Roman" pitchFamily="18" charset="0"/>
                <a:cs typeface="Times New Roman" pitchFamily="18" charset="0"/>
              </a:rPr>
              <a:t>9-СЫНЫП</a:t>
            </a:r>
            <a:endParaRPr lang="ru-RU" altLang="ru-RU" sz="1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t="60663"/>
          <a:stretch/>
        </p:blipFill>
        <p:spPr>
          <a:xfrm>
            <a:off x="1" y="2574300"/>
            <a:ext cx="9143999" cy="2569200"/>
          </a:xfrm>
          <a:prstGeom prst="rect">
            <a:avLst/>
          </a:prstGeom>
          <a:noFill/>
          <a:ln>
            <a:noFill/>
          </a:ln>
        </p:spPr>
      </p:pic>
      <p:sp>
        <p:nvSpPr>
          <p:cNvPr id="105" name="Google Shape;105;p19"/>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8985" y="137402"/>
            <a:ext cx="4082143" cy="400110"/>
          </a:xfrm>
          <a:prstGeom prst="rect">
            <a:avLst/>
          </a:prstGeom>
          <a:noFill/>
        </p:spPr>
        <p:txBody>
          <a:bodyPr wrap="square" rtlCol="0">
            <a:spAutoFit/>
          </a:bodyPr>
          <a:lstStyle/>
          <a:p>
            <a:r>
              <a:rPr lang="kk-KZ" sz="2000" b="1" i="1" dirty="0" smtClean="0">
                <a:solidFill>
                  <a:srgbClr val="002060"/>
                </a:solidFill>
                <a:latin typeface="Times New Roman" pitchFamily="18" charset="0"/>
                <a:cs typeface="Times New Roman" pitchFamily="18" charset="0"/>
              </a:rPr>
              <a:t>Тыңдалым мәтіні</a:t>
            </a:r>
            <a:endParaRPr lang="ru-RU" sz="2000" b="1" i="1" dirty="0">
              <a:solidFill>
                <a:srgbClr val="002060"/>
              </a:solidFill>
              <a:latin typeface="Times New Roman" pitchFamily="18" charset="0"/>
              <a:cs typeface="Times New Roman" pitchFamily="18" charset="0"/>
            </a:endParaRPr>
          </a:p>
        </p:txBody>
      </p:sp>
      <p:sp>
        <p:nvSpPr>
          <p:cNvPr id="3" name="TextBox 2"/>
          <p:cNvSpPr txBox="1"/>
          <p:nvPr/>
        </p:nvSpPr>
        <p:spPr>
          <a:xfrm>
            <a:off x="239485" y="450427"/>
            <a:ext cx="8871858" cy="4093428"/>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	</a:t>
            </a:r>
            <a:r>
              <a:rPr lang="kk-KZ" sz="2000" dirty="0">
                <a:solidFill>
                  <a:srgbClr val="002060"/>
                </a:solidFill>
                <a:latin typeface="Times New Roman" pitchFamily="18" charset="0"/>
                <a:cs typeface="Times New Roman" pitchFamily="18" charset="0"/>
              </a:rPr>
              <a:t>Гендік инженерия: бүгіні мен келешегі</a:t>
            </a:r>
            <a:endParaRPr lang="ru-RU" sz="2000" dirty="0">
              <a:solidFill>
                <a:srgbClr val="002060"/>
              </a:solidFill>
              <a:latin typeface="Times New Roman" pitchFamily="18" charset="0"/>
              <a:cs typeface="Times New Roman" pitchFamily="18" charset="0"/>
            </a:endParaRPr>
          </a:p>
          <a:p>
            <a:pPr algn="just"/>
            <a:r>
              <a:rPr lang="kk-KZ" sz="2000" dirty="0" smtClean="0">
                <a:solidFill>
                  <a:srgbClr val="002060"/>
                </a:solidFill>
                <a:latin typeface="Times New Roman" pitchFamily="18" charset="0"/>
                <a:cs typeface="Times New Roman" pitchFamily="18" charset="0"/>
              </a:rPr>
              <a:t>	Адам </a:t>
            </a:r>
            <a:r>
              <a:rPr lang="kk-KZ" sz="2000" dirty="0">
                <a:solidFill>
                  <a:srgbClr val="002060"/>
                </a:solidFill>
                <a:latin typeface="Times New Roman" pitchFamily="18" charset="0"/>
                <a:cs typeface="Times New Roman" pitchFamily="18" charset="0"/>
              </a:rPr>
              <a:t>денесінде 25-30 мыңға жуық ген болса, олардың әрқайсының атқаратын өзіндік функциясы бар. Соңғы жылдары генетик ғалымдар адам ДНҚ-сын бір жасушадан екінші жасушаға ауыстыру немесе бірнеше түрдің ДНҚ-сын бір-бірімен алмастыру арқылы революциялық өзгерістер жасауда</a:t>
            </a:r>
            <a:r>
              <a:rPr lang="kk-KZ" sz="2000" dirty="0" smtClean="0">
                <a:solidFill>
                  <a:srgbClr val="002060"/>
                </a:solidFill>
                <a:latin typeface="Times New Roman" pitchFamily="18" charset="0"/>
                <a:cs typeface="Times New Roman" pitchFamily="18" charset="0"/>
              </a:rPr>
              <a:t>. </a:t>
            </a:r>
          </a:p>
          <a:p>
            <a:pPr algn="just"/>
            <a:r>
              <a:rPr lang="kk-KZ" sz="2000" dirty="0">
                <a:solidFill>
                  <a:srgbClr val="002060"/>
                </a:solidFill>
                <a:latin typeface="Times New Roman" pitchFamily="18" charset="0"/>
                <a:cs typeface="Times New Roman" pitchFamily="18" charset="0"/>
              </a:rPr>
              <a:t>Жақында Жапония және Ресей ғалымдары осыдан 28 мың жыл бұрын өмір сүрген мамонттың жасушасын тірілткенін жариялады. Қазір бұдан бөлек те теориялық тұрғыдан әбден зерделенген, бірақ тәжірибе жүзінде тоқтап тұрған тың жобалар көп.</a:t>
            </a:r>
            <a:endParaRPr lang="ru-RU" sz="2000" dirty="0">
              <a:solidFill>
                <a:srgbClr val="002060"/>
              </a:solidFill>
              <a:latin typeface="Times New Roman" pitchFamily="18" charset="0"/>
              <a:cs typeface="Times New Roman" pitchFamily="18" charset="0"/>
            </a:endParaRPr>
          </a:p>
          <a:p>
            <a:r>
              <a:rPr lang="kk-KZ" sz="2000" dirty="0" smtClean="0">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Ғалымдар </a:t>
            </a:r>
            <a:r>
              <a:rPr lang="kk-KZ" sz="2000" dirty="0">
                <a:solidFill>
                  <a:srgbClr val="002060"/>
                </a:solidFill>
                <a:latin typeface="Times New Roman" pitchFamily="18" charset="0"/>
                <a:cs typeface="Times New Roman" pitchFamily="18" charset="0"/>
              </a:rPr>
              <a:t>көне замандарда өмір сүрген, бүгінде жер жүзінен жойылған алғашқы адам түрлері мен мамонттардың археологиялық қазбалардан табылған ДНҚ-сын пайдалану арқылы оларды қайта тірілту мүмкіндігін теориялық тұрғыдан дәлелдеп отыр. </a:t>
            </a: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7424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05" name="Google Shape;105;p19"/>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087" y="108858"/>
            <a:ext cx="8958942" cy="4862870"/>
          </a:xfrm>
          <a:prstGeom prst="rect">
            <a:avLst/>
          </a:prstGeom>
          <a:noFill/>
        </p:spPr>
        <p:txBody>
          <a:bodyPr wrap="square" rtlCol="0">
            <a:spAutoFit/>
          </a:bodyPr>
          <a:lstStyle/>
          <a:p>
            <a:r>
              <a:rPr lang="kk-KZ" sz="2000" dirty="0" smtClean="0">
                <a:latin typeface="Times New Roman" pitchFamily="18" charset="0"/>
                <a:cs typeface="Times New Roman" pitchFamily="18" charset="0"/>
              </a:rPr>
              <a:t>	</a:t>
            </a:r>
            <a:r>
              <a:rPr lang="kk-KZ" sz="1800" dirty="0" smtClean="0">
                <a:solidFill>
                  <a:srgbClr val="002060"/>
                </a:solidFill>
                <a:latin typeface="Times New Roman" pitchFamily="18" charset="0"/>
                <a:cs typeface="Times New Roman" pitchFamily="18" charset="0"/>
              </a:rPr>
              <a:t>Сондай-ақ </a:t>
            </a:r>
            <a:r>
              <a:rPr lang="kk-KZ" sz="1800" dirty="0">
                <a:solidFill>
                  <a:srgbClr val="002060"/>
                </a:solidFill>
                <a:latin typeface="Times New Roman" pitchFamily="18" charset="0"/>
                <a:cs typeface="Times New Roman" pitchFamily="18" charset="0"/>
              </a:rPr>
              <a:t>дәл осыған ұқсас жолдармен адам көзінің көру мүмкіндігін бірнеше есе ұлғайтатын, физикалық қуатын еселейтін, ақыл-ойын тереңдететін, өмір сүру жасын қолдан ұзартатын сәт те жақын қалғаны айтылуда. Болашақта ғылымның мүмкіндігімен адамдар жаңа дүниеге келетін шарананың қандай қасиеті үстем, неге икемді болуына алдын ала ықпал ете алады. Тіпті, ғалымдар көлемді ақпаратты адам миына сырттай енгізу мүмкіндігін де зерделеп келеді</a:t>
            </a:r>
            <a:r>
              <a:rPr lang="kk-KZ" sz="1800" dirty="0" smtClean="0">
                <a:solidFill>
                  <a:srgbClr val="002060"/>
                </a:solidFill>
                <a:latin typeface="Times New Roman" pitchFamily="18" charset="0"/>
                <a:cs typeface="Times New Roman" pitchFamily="18" charset="0"/>
              </a:rPr>
              <a:t>.</a:t>
            </a:r>
            <a:r>
              <a:rPr lang="kk-KZ" sz="1800" dirty="0">
                <a:solidFill>
                  <a:srgbClr val="002060"/>
                </a:solidFill>
                <a:latin typeface="Times New Roman" pitchFamily="18" charset="0"/>
                <a:cs typeface="Times New Roman" pitchFamily="18" charset="0"/>
              </a:rPr>
              <a:t> Соңғы жылдары ғалымдар тұқым қуалаушы ауруларды тоқтатудың, ағзадағы ақауды реттеудің ғылыми-қолданбалы жолын ұсынуда. Бұл сөзсіз адам баласы ойлап тапқан ең пайдалы жаңалықтардың бірі. Бірақ ғылым сол күйі дами берсе, зертханаларда жасалып жатқан түрлі тәжірибелердің зиян жағы болмай </a:t>
            </a:r>
            <a:r>
              <a:rPr lang="kk-KZ" sz="1800" dirty="0" smtClean="0">
                <a:solidFill>
                  <a:srgbClr val="002060"/>
                </a:solidFill>
                <a:latin typeface="Times New Roman" pitchFamily="18" charset="0"/>
                <a:cs typeface="Times New Roman" pitchFamily="18" charset="0"/>
              </a:rPr>
              <a:t>ма?</a:t>
            </a:r>
          </a:p>
          <a:p>
            <a:r>
              <a:rPr lang="kk-KZ" sz="1800" dirty="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Гендік</a:t>
            </a:r>
            <a:r>
              <a:rPr lang="ru-RU" sz="1800" dirty="0" smtClean="0">
                <a:solidFill>
                  <a:srgbClr val="002060"/>
                </a:solidFill>
                <a:latin typeface="Times New Roman" pitchFamily="18" charset="0"/>
                <a:cs typeface="Times New Roman" pitchFamily="18" charset="0"/>
              </a:rPr>
              <a:t> </a:t>
            </a:r>
            <a:r>
              <a:rPr lang="ru-RU" sz="1800" dirty="0">
                <a:solidFill>
                  <a:srgbClr val="002060"/>
                </a:solidFill>
                <a:latin typeface="Times New Roman" pitchFamily="18" charset="0"/>
                <a:cs typeface="Times New Roman" pitchFamily="18" charset="0"/>
              </a:rPr>
              <a:t>инженерия </a:t>
            </a:r>
            <a:r>
              <a:rPr lang="ru-RU" sz="1800" dirty="0" err="1">
                <a:solidFill>
                  <a:srgbClr val="002060"/>
                </a:solidFill>
                <a:latin typeface="Times New Roman" pitchFamily="18" charset="0"/>
                <a:cs typeface="Times New Roman" pitchFamily="18" charset="0"/>
              </a:rPr>
              <a:t>саласындағы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табыстар</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жалғаса</a:t>
            </a:r>
            <a:r>
              <a:rPr lang="ru-RU" sz="1800" dirty="0">
                <a:solidFill>
                  <a:srgbClr val="002060"/>
                </a:solidFill>
                <a:latin typeface="Times New Roman" pitchFamily="18" charset="0"/>
                <a:cs typeface="Times New Roman" pitchFamily="18" charset="0"/>
              </a:rPr>
              <a:t> берсе, </a:t>
            </a:r>
            <a:r>
              <a:rPr lang="ru-RU" sz="1800" dirty="0" err="1">
                <a:solidFill>
                  <a:srgbClr val="002060"/>
                </a:solidFill>
                <a:latin typeface="Times New Roman" pitchFamily="18" charset="0"/>
                <a:cs typeface="Times New Roman" pitchFamily="18" charset="0"/>
              </a:rPr>
              <a:t>тарихы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шамамен</a:t>
            </a:r>
            <a:r>
              <a:rPr lang="ru-RU" sz="1800" dirty="0">
                <a:solidFill>
                  <a:srgbClr val="002060"/>
                </a:solidFill>
                <a:latin typeface="Times New Roman" pitchFamily="18" charset="0"/>
                <a:cs typeface="Times New Roman" pitchFamily="18" charset="0"/>
              </a:rPr>
              <a:t> 40 </a:t>
            </a:r>
            <a:r>
              <a:rPr lang="ru-RU" sz="1800" dirty="0" err="1">
                <a:solidFill>
                  <a:srgbClr val="002060"/>
                </a:solidFill>
                <a:latin typeface="Times New Roman" pitchFamily="18" charset="0"/>
                <a:cs typeface="Times New Roman" pitchFamily="18" charset="0"/>
              </a:rPr>
              <a:t>мың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жылға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кететін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Homo</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Sapiens</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немесе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саналы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адам</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дәуірі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аяқталып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биороботтардың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дәуірі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басталады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деген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болжам</a:t>
            </a:r>
            <a:r>
              <a:rPr lang="ru-RU" sz="1800" dirty="0">
                <a:solidFill>
                  <a:srgbClr val="002060"/>
                </a:solidFill>
                <a:latin typeface="Times New Roman" pitchFamily="18" charset="0"/>
                <a:cs typeface="Times New Roman" pitchFamily="18" charset="0"/>
              </a:rPr>
              <a:t> бар. </a:t>
            </a:r>
            <a:r>
              <a:rPr lang="ru-RU" sz="1800" dirty="0" err="1">
                <a:solidFill>
                  <a:srgbClr val="002060"/>
                </a:solidFill>
                <a:latin typeface="Times New Roman" pitchFamily="18" charset="0"/>
                <a:cs typeface="Times New Roman" pitchFamily="18" charset="0"/>
              </a:rPr>
              <a:t>Біздіңше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кез</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келген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ғылым</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жаңашылдық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моральға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адамзат</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баласына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игілік</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сыйлау</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философиясына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басымдық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беруі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тиіс</a:t>
            </a:r>
            <a:r>
              <a:rPr lang="ru-RU" sz="1800" dirty="0">
                <a:solidFill>
                  <a:srgbClr val="002060"/>
                </a:solidFill>
                <a:latin typeface="Times New Roman" pitchFamily="18" charset="0"/>
                <a:cs typeface="Times New Roman" pitchFamily="18" charset="0"/>
              </a:rPr>
              <a:t>. Осы </a:t>
            </a:r>
            <a:r>
              <a:rPr lang="ru-RU" sz="1800" dirty="0" err="1">
                <a:solidFill>
                  <a:srgbClr val="002060"/>
                </a:solidFill>
                <a:latin typeface="Times New Roman" pitchFamily="18" charset="0"/>
                <a:cs typeface="Times New Roman" pitchFamily="18" charset="0"/>
              </a:rPr>
              <a:t>ұстанымдағы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трансгуманистік</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қозғалыс</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соңғы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жылдары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әлемде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таралып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келеді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Бұл</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бағыттың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негізін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салушылардың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бірі</a:t>
            </a:r>
            <a:r>
              <a:rPr lang="ru-RU" sz="1800" dirty="0">
                <a:solidFill>
                  <a:srgbClr val="002060"/>
                </a:solidFill>
                <a:latin typeface="Times New Roman" pitchFamily="18" charset="0"/>
                <a:cs typeface="Times New Roman" pitchFamily="18" charset="0"/>
              </a:rPr>
              <a:t> ЮНЕСКО-</a:t>
            </a:r>
            <a:r>
              <a:rPr lang="ru-RU" sz="1800" dirty="0" err="1">
                <a:solidFill>
                  <a:srgbClr val="002060"/>
                </a:solidFill>
                <a:latin typeface="Times New Roman" pitchFamily="18" charset="0"/>
                <a:cs typeface="Times New Roman" pitchFamily="18" charset="0"/>
              </a:rPr>
              <a:t>ның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алғашқы</a:t>
            </a:r>
            <a:r>
              <a:rPr lang="ru-RU" sz="1800" dirty="0">
                <a:solidFill>
                  <a:srgbClr val="002060"/>
                </a:solidFill>
                <a:latin typeface="Times New Roman" pitchFamily="18" charset="0"/>
                <a:cs typeface="Times New Roman" pitchFamily="18" charset="0"/>
              </a:rPr>
              <a:t> бас </a:t>
            </a:r>
            <a:r>
              <a:rPr lang="ru-RU" sz="1800" dirty="0" err="1">
                <a:solidFill>
                  <a:srgbClr val="002060"/>
                </a:solidFill>
                <a:latin typeface="Times New Roman" pitchFamily="18" charset="0"/>
                <a:cs typeface="Times New Roman" pitchFamily="18" charset="0"/>
              </a:rPr>
              <a:t>хатшысы</a:t>
            </a:r>
            <a:r>
              <a:rPr lang="ru-RU" sz="1800" dirty="0">
                <a:solidFill>
                  <a:srgbClr val="002060"/>
                </a:solidFill>
                <a:latin typeface="Times New Roman" pitchFamily="18" charset="0"/>
                <a:cs typeface="Times New Roman" pitchFamily="18" charset="0"/>
              </a:rPr>
              <a:t> Джулиан Хаксли.</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473706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05" name="Google Shape;105;p19"/>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087" y="446315"/>
            <a:ext cx="8958942" cy="3785652"/>
          </a:xfrm>
          <a:prstGeom prst="rect">
            <a:avLst/>
          </a:prstGeom>
          <a:noFill/>
        </p:spPr>
        <p:txBody>
          <a:bodyPr wrap="square" rtlCol="0">
            <a:spAutoFit/>
          </a:bodyPr>
          <a:lstStyle/>
          <a:p>
            <a:pPr algn="just"/>
            <a:r>
              <a:rPr lang="kk-KZ"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Трансгуманистер</a:t>
            </a:r>
            <a:r>
              <a:rPr lang="ru-RU" sz="2000" dirty="0">
                <a:solidFill>
                  <a:srgbClr val="002060"/>
                </a:solidFill>
                <a:latin typeface="Times New Roman" pitchFamily="18" charset="0"/>
                <a:cs typeface="Times New Roman" pitchFamily="18" charset="0"/>
              </a:rPr>
              <a:t> «Адам – </a:t>
            </a:r>
            <a:r>
              <a:rPr lang="ru-RU" sz="2000" dirty="0" err="1">
                <a:solidFill>
                  <a:srgbClr val="002060"/>
                </a:solidFill>
                <a:latin typeface="Times New Roman" pitchFamily="18" charset="0"/>
                <a:cs typeface="Times New Roman" pitchFamily="18" charset="0"/>
              </a:rPr>
              <a:t>эволюцияның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дамыған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түрі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Бірақ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ол</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нашар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түр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Сондықтан</a:t>
            </a:r>
            <a:r>
              <a:rPr lang="ru-RU" sz="2000" dirty="0">
                <a:solidFill>
                  <a:srgbClr val="002060"/>
                </a:solidFill>
                <a:latin typeface="Times New Roman" pitchFamily="18" charset="0"/>
                <a:cs typeface="Times New Roman" pitchFamily="18" charset="0"/>
              </a:rPr>
              <a:t> оны технология мен </a:t>
            </a:r>
            <a:r>
              <a:rPr lang="ru-RU" sz="2000" dirty="0" err="1">
                <a:solidFill>
                  <a:srgbClr val="002060"/>
                </a:solidFill>
                <a:latin typeface="Times New Roman" pitchFamily="18" charset="0"/>
                <a:cs typeface="Times New Roman" pitchFamily="18" charset="0"/>
              </a:rPr>
              <a:t>ғылымның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көмегімен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бірнеше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бағытта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жетілдіріп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кемел</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жасауымыз</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қажет</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дегенді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айтады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Сондай-ақ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Адамның</a:t>
            </a:r>
            <a:r>
              <a:rPr lang="ru-RU" sz="2000" dirty="0">
                <a:solidFill>
                  <a:srgbClr val="002060"/>
                </a:solidFill>
                <a:latin typeface="Times New Roman" pitchFamily="18" charset="0"/>
                <a:cs typeface="Times New Roman" pitchFamily="18" charset="0"/>
              </a:rPr>
              <a:t> 150 </a:t>
            </a:r>
            <a:r>
              <a:rPr lang="ru-RU" sz="2000" dirty="0" err="1">
                <a:solidFill>
                  <a:srgbClr val="002060"/>
                </a:solidFill>
                <a:latin typeface="Times New Roman" pitchFamily="18" charset="0"/>
                <a:cs typeface="Times New Roman" pitchFamily="18" charset="0"/>
              </a:rPr>
              <a:t>жастан</a:t>
            </a:r>
            <a:r>
              <a:rPr lang="ru-RU" sz="2000" dirty="0">
                <a:solidFill>
                  <a:srgbClr val="002060"/>
                </a:solidFill>
                <a:latin typeface="Times New Roman" pitchFamily="18" charset="0"/>
                <a:cs typeface="Times New Roman" pitchFamily="18" charset="0"/>
              </a:rPr>
              <a:t> аз </a:t>
            </a:r>
            <a:r>
              <a:rPr lang="ru-RU" sz="2000" dirty="0" err="1">
                <a:solidFill>
                  <a:srgbClr val="002060"/>
                </a:solidFill>
                <a:latin typeface="Times New Roman" pitchFamily="18" charset="0"/>
                <a:cs typeface="Times New Roman" pitchFamily="18" charset="0"/>
              </a:rPr>
              <a:t>өмір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сүруінің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өзі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қисынсыз</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Өйткені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толысып-кемелденген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шағында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тәні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ескіріп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өмірден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өтіп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кетеді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Сондықтан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ақылы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толыспаған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жастар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мына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дүниені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тәрк</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етіп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жатыр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Адамның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өмір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сүру</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ұлғайса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ақылды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адамдар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дүниені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одан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әрі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жақсартар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деген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көзқарас</a:t>
            </a:r>
            <a:r>
              <a:rPr lang="ru-RU" sz="2000" dirty="0">
                <a:solidFill>
                  <a:srgbClr val="002060"/>
                </a:solidFill>
                <a:latin typeface="Times New Roman" pitchFamily="18" charset="0"/>
                <a:cs typeface="Times New Roman" pitchFamily="18" charset="0"/>
              </a:rPr>
              <a:t> бар</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a:p>
            <a:pPr algn="just"/>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Трансгуманистерге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қарсы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тарап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оларды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тым</a:t>
            </a:r>
            <a:r>
              <a:rPr lang="ru-RU" sz="2000" dirty="0">
                <a:solidFill>
                  <a:srgbClr val="002060"/>
                </a:solidFill>
                <a:latin typeface="Times New Roman" pitchFamily="18" charset="0"/>
                <a:cs typeface="Times New Roman" pitchFamily="18" charset="0"/>
              </a:rPr>
              <a:t> радикал, </a:t>
            </a:r>
            <a:r>
              <a:rPr lang="ru-RU" sz="2000" dirty="0" err="1">
                <a:solidFill>
                  <a:srgbClr val="002060"/>
                </a:solidFill>
                <a:latin typeface="Times New Roman" pitchFamily="18" charset="0"/>
                <a:cs typeface="Times New Roman" pitchFamily="18" charset="0"/>
              </a:rPr>
              <a:t>адам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табиғатына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қырын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қарайды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деп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айыптайды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Әйгілі</a:t>
            </a:r>
            <a:r>
              <a:rPr lang="ru-RU" sz="2000" dirty="0">
                <a:solidFill>
                  <a:srgbClr val="002060"/>
                </a:solidFill>
                <a:latin typeface="Times New Roman" pitchFamily="18" charset="0"/>
                <a:cs typeface="Times New Roman" pitchFamily="18" charset="0"/>
              </a:rPr>
              <a:t> футуролог </a:t>
            </a:r>
            <a:r>
              <a:rPr lang="ru-RU" sz="2000" dirty="0" err="1">
                <a:solidFill>
                  <a:srgbClr val="002060"/>
                </a:solidFill>
                <a:latin typeface="Times New Roman" pitchFamily="18" charset="0"/>
                <a:cs typeface="Times New Roman" pitchFamily="18" charset="0"/>
              </a:rPr>
              <a:t>ғалым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Фрэнсис</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Фукуяма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трансгуманизм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қозғалысының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ісі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адамзаттың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түпкілікті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жойылуына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әкеледі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деген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алаңдаушылығын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білдіреді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Өйткені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бұл</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үрдіс</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a:t>
            </a:r>
            <a:r>
              <a:rPr lang="ru-RU" sz="2000" dirty="0">
                <a:solidFill>
                  <a:srgbClr val="002060"/>
                </a:solidFill>
                <a:latin typeface="Times New Roman" pitchFamily="18" charset="0"/>
                <a:cs typeface="Times New Roman" pitchFamily="18" charset="0"/>
              </a:rPr>
              <a:t> мен </a:t>
            </a:r>
            <a:r>
              <a:rPr lang="ru-RU" sz="2000" dirty="0" err="1">
                <a:solidFill>
                  <a:srgbClr val="002060"/>
                </a:solidFill>
                <a:latin typeface="Times New Roman" pitchFamily="18" charset="0"/>
                <a:cs typeface="Times New Roman" pitchFamily="18" charset="0"/>
              </a:rPr>
              <a:t>биороботтар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арасында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түрлі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келіспеушіліктерге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тайталасқа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әкеліп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соғуы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мүмкін</a:t>
            </a:r>
            <a:r>
              <a:rPr lang="ru-RU" sz="20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99673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05" name="Google Shape;105;p19"/>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087" y="446315"/>
            <a:ext cx="8958942" cy="4708981"/>
          </a:xfrm>
          <a:prstGeom prst="rect">
            <a:avLst/>
          </a:prstGeom>
          <a:noFill/>
        </p:spPr>
        <p:txBody>
          <a:bodyPr wrap="square" rtlCol="0">
            <a:spAutoFit/>
          </a:bodyPr>
          <a:lstStyle/>
          <a:p>
            <a:pPr algn="just"/>
            <a:r>
              <a:rPr lang="kk-KZ"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Адамдар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арасындағы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теңдік</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әділеттік</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принциптерін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енді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жолға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қоя</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бастаған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уақытта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табиғаты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адамның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болмысына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келмейтін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жаңа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биороботтардың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мәселесі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пайда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болады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Олардың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арасындағы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өзара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қарым-қатынас</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құқықтар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арақатынасы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қалай</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болмақ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Мұның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бәрі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әзірге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болжам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ғана</a:t>
            </a:r>
            <a:r>
              <a:rPr lang="ru-RU" sz="2000" dirty="0">
                <a:solidFill>
                  <a:srgbClr val="002060"/>
                </a:solidFill>
                <a:latin typeface="Times New Roman" pitchFamily="18" charset="0"/>
                <a:cs typeface="Times New Roman" pitchFamily="18" charset="0"/>
              </a:rPr>
              <a:t>.</a:t>
            </a:r>
          </a:p>
          <a:p>
            <a:pPr algn="just"/>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Қорытынды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Қазақстанға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келсек</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Әлем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бұл</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салаға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дендеп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еніп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жатқан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уақытта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замана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көшінен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қалу</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өз-өзіңе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зияндық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жасаумен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тең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Елімізде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жасалып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жатқан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жұмыстар</a:t>
            </a:r>
            <a:r>
              <a:rPr lang="ru-RU" sz="2000" dirty="0">
                <a:solidFill>
                  <a:srgbClr val="002060"/>
                </a:solidFill>
                <a:latin typeface="Times New Roman" pitchFamily="18" charset="0"/>
                <a:cs typeface="Times New Roman" pitchFamily="18" charset="0"/>
              </a:rPr>
              <a:t> бар. </a:t>
            </a:r>
            <a:r>
              <a:rPr lang="ru-RU" sz="2000" dirty="0" err="1">
                <a:solidFill>
                  <a:srgbClr val="002060"/>
                </a:solidFill>
                <a:latin typeface="Times New Roman" pitchFamily="18" charset="0"/>
                <a:cs typeface="Times New Roman" pitchFamily="18" charset="0"/>
              </a:rPr>
              <a:t>Бірақ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бұл</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теңізге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тамған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тамшыдай</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ғана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Маман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жоқтығы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ғылыми</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ортамен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байланыстың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кемшін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болуы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ғылыми</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жаңалықты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іске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асыру</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заманауи</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технологияларды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игеретін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кәсіби</a:t>
            </a:r>
            <a:r>
              <a:rPr lang="ru-RU" sz="2000" dirty="0">
                <a:solidFill>
                  <a:srgbClr val="002060"/>
                </a:solidFill>
                <a:latin typeface="Times New Roman" pitchFamily="18" charset="0"/>
                <a:cs typeface="Times New Roman" pitchFamily="18" charset="0"/>
              </a:rPr>
              <a:t> кадр </a:t>
            </a:r>
            <a:r>
              <a:rPr lang="ru-RU" sz="2000" dirty="0" err="1">
                <a:solidFill>
                  <a:srgbClr val="002060"/>
                </a:solidFill>
                <a:latin typeface="Times New Roman" pitchFamily="18" charset="0"/>
                <a:cs typeface="Times New Roman" pitchFamily="18" charset="0"/>
              </a:rPr>
              <a:t>тапшылығы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коммерцияландыру</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жағы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ақсап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жатқаны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ешкімге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жасырын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емес</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Сондықтан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осынау</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маңызды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саланы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дамытудың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кешенді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мемлекеттік</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саясаты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қажет</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Өйткені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болашақ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осында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Абайша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қолымызды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мезгілінен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кеш</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сермеп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істің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емес</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сөздің</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адамы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болатын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сәтті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тарихта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қалдырсақ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жақсы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ұрпақ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едік</a:t>
            </a:r>
            <a:r>
              <a:rPr lang="ru-RU" sz="2000" dirty="0">
                <a:solidFill>
                  <a:srgbClr val="002060"/>
                </a:solidFill>
                <a:latin typeface="Times New Roman" pitchFamily="18" charset="0"/>
                <a:cs typeface="Times New Roman" pitchFamily="18" charset="0"/>
              </a:rPr>
              <a:t>. </a:t>
            </a:r>
          </a:p>
          <a:p>
            <a:pPr algn="r"/>
            <a:r>
              <a:rPr lang="ru-RU" sz="2000" dirty="0" err="1">
                <a:solidFill>
                  <a:srgbClr val="002060"/>
                </a:solidFill>
                <a:latin typeface="Times New Roman" pitchFamily="18" charset="0"/>
                <a:cs typeface="Times New Roman" pitchFamily="18" charset="0"/>
              </a:rPr>
              <a:t>Сәкен</a:t>
            </a:r>
            <a:r>
              <a:rPr lang="ru-RU" sz="2000" dirty="0">
                <a:solidFill>
                  <a:srgbClr val="002060"/>
                </a:solidFill>
                <a:latin typeface="Times New Roman" pitchFamily="18" charset="0"/>
                <a:cs typeface="Times New Roman" pitchFamily="18" charset="0"/>
              </a:rPr>
              <a:t> ЕСІРКЕП, </a:t>
            </a:r>
          </a:p>
          <a:p>
            <a:pPr algn="r"/>
            <a:r>
              <a:rPr lang="ru-RU" sz="2000" dirty="0">
                <a:solidFill>
                  <a:srgbClr val="002060"/>
                </a:solidFill>
                <a:latin typeface="Times New Roman" pitchFamily="18" charset="0"/>
                <a:cs typeface="Times New Roman" pitchFamily="18" charset="0"/>
              </a:rPr>
              <a:t>Астана</a:t>
            </a:r>
          </a:p>
        </p:txBody>
      </p:sp>
    </p:spTree>
    <p:extLst>
      <p:ext uri="{BB962C8B-B14F-4D97-AF65-F5344CB8AC3E}">
        <p14:creationId xmlns:p14="http://schemas.microsoft.com/office/powerpoint/2010/main" val="1274623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2"/>
        <p:cNvGrpSpPr/>
        <p:nvPr/>
      </p:nvGrpSpPr>
      <p:grpSpPr>
        <a:xfrm>
          <a:off x="0" y="0"/>
          <a:ext cx="0" cy="0"/>
          <a:chOff x="0" y="0"/>
          <a:chExt cx="0" cy="0"/>
        </a:xfrm>
      </p:grpSpPr>
      <p:pic>
        <p:nvPicPr>
          <p:cNvPr id="123" name="Google Shape;123;p21"/>
          <p:cNvPicPr preferRelativeResize="0"/>
          <p:nvPr/>
        </p:nvPicPr>
        <p:blipFill rotWithShape="1">
          <a:blip r:embed="rId3">
            <a:alphaModFix/>
          </a:blip>
          <a:srcRect t="60663"/>
          <a:stretch/>
        </p:blipFill>
        <p:spPr>
          <a:xfrm>
            <a:off x="0" y="2664049"/>
            <a:ext cx="9143999" cy="2569200"/>
          </a:xfrm>
          <a:prstGeom prst="rect">
            <a:avLst/>
          </a:prstGeom>
          <a:noFill/>
          <a:ln>
            <a:noFill/>
          </a:ln>
        </p:spPr>
      </p:pic>
      <p:sp>
        <p:nvSpPr>
          <p:cNvPr id="124" name="Google Shape;124;p21"/>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p:nvPr/>
        </p:nvSpPr>
        <p:spPr>
          <a:xfrm>
            <a:off x="555077" y="209491"/>
            <a:ext cx="8143096" cy="2150217"/>
          </a:xfrm>
          <a:prstGeom prst="roundRect">
            <a:avLst>
              <a:gd name="adj" fmla="val 16667"/>
            </a:avLst>
          </a:prstGeom>
          <a:solidFill>
            <a:srgbClr val="9FC5E8"/>
          </a:solid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p:cNvSpPr/>
          <p:nvPr/>
        </p:nvSpPr>
        <p:spPr>
          <a:xfrm>
            <a:off x="487960" y="2934595"/>
            <a:ext cx="8210213" cy="2094605"/>
          </a:xfrm>
          <a:prstGeom prst="roundRect">
            <a:avLst>
              <a:gd name="adj" fmla="val 16667"/>
            </a:avLst>
          </a:prstGeom>
          <a:solidFill>
            <a:srgbClr val="9FC5E8"/>
          </a:solid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p:nvPr/>
        </p:nvSpPr>
        <p:spPr>
          <a:xfrm>
            <a:off x="671121" y="209491"/>
            <a:ext cx="2859000" cy="12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2400" b="1" dirty="0">
                <a:solidFill>
                  <a:srgbClr val="002060"/>
                </a:solidFill>
                <a:latin typeface="Times New Roman"/>
                <a:ea typeface="Times New Roman"/>
                <a:cs typeface="Times New Roman"/>
                <a:sym typeface="Times New Roman"/>
              </a:rPr>
              <a:t>2-тапсырма.</a:t>
            </a:r>
            <a:endParaRPr sz="2400" b="1"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800" dirty="0">
              <a:solidFill>
                <a:srgbClr val="002060"/>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28" name="Google Shape;128;p21"/>
          <p:cNvSpPr txBox="1"/>
          <p:nvPr/>
        </p:nvSpPr>
        <p:spPr>
          <a:xfrm>
            <a:off x="487960" y="3057799"/>
            <a:ext cx="8084786" cy="17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400" b="1" dirty="0">
                <a:solidFill>
                  <a:srgbClr val="002060"/>
                </a:solidFill>
                <a:latin typeface="Times New Roman"/>
                <a:ea typeface="Times New Roman"/>
                <a:cs typeface="Times New Roman"/>
                <a:sym typeface="Times New Roman"/>
              </a:rPr>
              <a:t>Дескриптор:</a:t>
            </a:r>
            <a:endParaRPr sz="2400" b="1" dirty="0">
              <a:solidFill>
                <a:srgbClr val="002060"/>
              </a:solidFill>
              <a:latin typeface="Times New Roman"/>
              <a:ea typeface="Times New Roman"/>
              <a:cs typeface="Times New Roman"/>
              <a:sym typeface="Times New Roman"/>
            </a:endParaRPr>
          </a:p>
          <a:p>
            <a:r>
              <a:rPr lang="kk-KZ" sz="2400" dirty="0">
                <a:solidFill>
                  <a:srgbClr val="002060"/>
                </a:solidFill>
                <a:latin typeface="Times New Roman" pitchFamily="18" charset="0"/>
                <a:cs typeface="Times New Roman" pitchFamily="18" charset="0"/>
              </a:rPr>
              <a:t>-Мәтіннің стилін анықтайды;</a:t>
            </a:r>
            <a:endParaRPr lang="ru-RU" sz="2400" dirty="0">
              <a:solidFill>
                <a:srgbClr val="002060"/>
              </a:solidFill>
              <a:latin typeface="Times New Roman" pitchFamily="18" charset="0"/>
              <a:cs typeface="Times New Roman" pitchFamily="18" charset="0"/>
            </a:endParaRPr>
          </a:p>
          <a:p>
            <a:r>
              <a:rPr lang="kk-KZ" sz="2400" dirty="0">
                <a:solidFill>
                  <a:srgbClr val="002060"/>
                </a:solidFill>
                <a:latin typeface="Times New Roman" pitchFamily="18" charset="0"/>
                <a:cs typeface="Times New Roman" pitchFamily="18" charset="0"/>
              </a:rPr>
              <a:t>-Мәтіннен кемінде үш дерек табады. </a:t>
            </a:r>
            <a:endParaRPr lang="ru-RU" sz="2400" dirty="0">
              <a:solidFill>
                <a:srgbClr val="002060"/>
              </a:solidFill>
              <a:latin typeface="Times New Roman" pitchFamily="18" charset="0"/>
              <a:cs typeface="Times New Roman" pitchFamily="18" charset="0"/>
            </a:endParaRPr>
          </a:p>
          <a:p>
            <a:pPr marL="0" lvl="0" indent="0" algn="l" rtl="0">
              <a:lnSpc>
                <a:spcPct val="115000"/>
              </a:lnSpc>
              <a:spcBef>
                <a:spcPts val="0"/>
              </a:spcBef>
              <a:spcAft>
                <a:spcPts val="0"/>
              </a:spcAft>
              <a:buClr>
                <a:schemeClr val="dk1"/>
              </a:buClr>
              <a:buSzPts val="1100"/>
              <a:buFont typeface="Arial"/>
              <a:buNone/>
            </a:pPr>
            <a:endParaRPr sz="2400" dirty="0">
              <a:solidFill>
                <a:srgbClr val="002060"/>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31" name="Google Shape;131;p21"/>
          <p:cNvSpPr txBox="1"/>
          <p:nvPr/>
        </p:nvSpPr>
        <p:spPr>
          <a:xfrm>
            <a:off x="671121" y="268983"/>
            <a:ext cx="8143060" cy="2220684"/>
          </a:xfrm>
          <a:prstGeom prst="rect">
            <a:avLst/>
          </a:prstGeom>
          <a:noFill/>
          <a:ln>
            <a:noFill/>
          </a:ln>
        </p:spPr>
        <p:txBody>
          <a:bodyPr spcFirstLastPara="1" wrap="square" lIns="91425" tIns="91425" rIns="91425" bIns="91425" anchor="ctr" anchorCtr="0">
            <a:noAutofit/>
          </a:bodyPr>
          <a:lstStyle/>
          <a:p>
            <a:pPr lvl="0"/>
            <a:r>
              <a:rPr lang="kk-KZ" sz="2400" dirty="0">
                <a:solidFill>
                  <a:srgbClr val="002060"/>
                </a:solidFill>
                <a:latin typeface="Times New Roman" pitchFamily="18" charset="0"/>
                <a:cs typeface="Times New Roman" pitchFamily="18" charset="0"/>
              </a:rPr>
              <a:t>Мәтіннің стилін анықта және берілген мәтін негізінде деректер топтамасын жасаңыз. </a:t>
            </a:r>
            <a:endParaRPr lang="ru-RU" sz="2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5"/>
        <p:cNvGrpSpPr/>
        <p:nvPr/>
      </p:nvGrpSpPr>
      <p:grpSpPr>
        <a:xfrm>
          <a:off x="0" y="0"/>
          <a:ext cx="0" cy="0"/>
          <a:chOff x="0" y="0"/>
          <a:chExt cx="0" cy="0"/>
        </a:xfrm>
      </p:grpSpPr>
      <p:pic>
        <p:nvPicPr>
          <p:cNvPr id="136" name="Google Shape;136;p22"/>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37" name="Google Shape;137;p22"/>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p:nvPr/>
        </p:nvSpPr>
        <p:spPr>
          <a:xfrm>
            <a:off x="272142" y="900614"/>
            <a:ext cx="8577944" cy="3930220"/>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342900" lvl="0" indent="-342900" algn="just">
              <a:buFont typeface="Wingdings" pitchFamily="2" charset="2"/>
              <a:buChar char="ü"/>
            </a:pPr>
            <a:r>
              <a:rPr lang="kk-KZ" sz="2000" dirty="0">
                <a:solidFill>
                  <a:srgbClr val="002060"/>
                </a:solidFill>
                <a:latin typeface="Times New Roman" pitchFamily="18" charset="0"/>
                <a:cs typeface="Times New Roman" pitchFamily="18" charset="0"/>
                <a:hlinkClick r:id="rId4"/>
              </a:rPr>
              <a:t>Публицистикалық </a:t>
            </a:r>
            <a:r>
              <a:rPr lang="kk-KZ" sz="2000" dirty="0" smtClean="0">
                <a:solidFill>
                  <a:srgbClr val="002060"/>
                </a:solidFill>
                <a:latin typeface="Times New Roman" pitchFamily="18" charset="0"/>
                <a:cs typeface="Times New Roman" pitchFamily="18" charset="0"/>
                <a:hlinkClick r:id="rId4"/>
              </a:rPr>
              <a:t>стиль</a:t>
            </a:r>
            <a:endParaRPr lang="kk-KZ" sz="2000" dirty="0" smtClean="0">
              <a:solidFill>
                <a:srgbClr val="002060"/>
              </a:solidFill>
              <a:latin typeface="Times New Roman" pitchFamily="18" charset="0"/>
              <a:cs typeface="Times New Roman" pitchFamily="18" charset="0"/>
            </a:endParaRPr>
          </a:p>
          <a:p>
            <a:pPr lvl="0" algn="just"/>
            <a:endParaRPr lang="ru-RU" sz="2000" dirty="0">
              <a:solidFill>
                <a:srgbClr val="002060"/>
              </a:solidFill>
              <a:latin typeface="Times New Roman" pitchFamily="18" charset="0"/>
              <a:cs typeface="Times New Roman" pitchFamily="18" charset="0"/>
            </a:endParaRPr>
          </a:p>
          <a:p>
            <a:pPr algn="just"/>
            <a:r>
              <a:rPr lang="kk-KZ" sz="2000" dirty="0">
                <a:solidFill>
                  <a:srgbClr val="002060"/>
                </a:solidFill>
                <a:latin typeface="Times New Roman" pitchFamily="18" charset="0"/>
                <a:cs typeface="Times New Roman" pitchFamily="18" charset="0"/>
              </a:rPr>
              <a:t>Мәтін бойынша деректер тобы: </a:t>
            </a:r>
            <a:endParaRPr lang="kk-KZ" sz="2000" dirty="0" smtClean="0">
              <a:solidFill>
                <a:srgbClr val="002060"/>
              </a:solidFill>
              <a:latin typeface="Times New Roman" pitchFamily="18" charset="0"/>
              <a:cs typeface="Times New Roman" pitchFamily="18" charset="0"/>
            </a:endParaRPr>
          </a:p>
          <a:p>
            <a:pPr algn="just"/>
            <a:endParaRPr lang="ru-RU" sz="2000" dirty="0">
              <a:solidFill>
                <a:srgbClr val="002060"/>
              </a:solidFill>
              <a:latin typeface="Times New Roman" pitchFamily="18" charset="0"/>
              <a:cs typeface="Times New Roman" pitchFamily="18" charset="0"/>
            </a:endParaRPr>
          </a:p>
          <a:p>
            <a:pPr marL="342900" indent="-342900" algn="just">
              <a:buFont typeface="Wingdings" pitchFamily="2" charset="2"/>
              <a:buChar char="ü"/>
            </a:pPr>
            <a:r>
              <a:rPr lang="kk-KZ" sz="2000" i="1" dirty="0">
                <a:solidFill>
                  <a:srgbClr val="002060"/>
                </a:solidFill>
                <a:latin typeface="Times New Roman" pitchFamily="18" charset="0"/>
                <a:cs typeface="Times New Roman" pitchFamily="18" charset="0"/>
              </a:rPr>
              <a:t>Адам денесінде 25-30 мыңға жуық ген бар</a:t>
            </a:r>
            <a:r>
              <a:rPr lang="kk-KZ" sz="2000" i="1" dirty="0" smtClean="0">
                <a:solidFill>
                  <a:srgbClr val="002060"/>
                </a:solidFill>
                <a:latin typeface="Times New Roman" pitchFamily="18" charset="0"/>
                <a:cs typeface="Times New Roman" pitchFamily="18" charset="0"/>
              </a:rPr>
              <a:t>.</a:t>
            </a:r>
          </a:p>
          <a:p>
            <a:pPr marL="342900" indent="-342900" algn="just">
              <a:buFont typeface="Wingdings" pitchFamily="2" charset="2"/>
              <a:buChar char="ü"/>
            </a:pPr>
            <a:r>
              <a:rPr lang="kk-KZ" sz="2000" i="1" dirty="0" smtClean="0">
                <a:solidFill>
                  <a:srgbClr val="002060"/>
                </a:solidFill>
                <a:latin typeface="Times New Roman" pitchFamily="18" charset="0"/>
                <a:cs typeface="Times New Roman" pitchFamily="18" charset="0"/>
              </a:rPr>
              <a:t> Жақында </a:t>
            </a:r>
            <a:r>
              <a:rPr lang="kk-KZ" sz="2000" i="1" dirty="0">
                <a:solidFill>
                  <a:srgbClr val="002060"/>
                </a:solidFill>
                <a:latin typeface="Times New Roman" pitchFamily="18" charset="0"/>
                <a:cs typeface="Times New Roman" pitchFamily="18" charset="0"/>
              </a:rPr>
              <a:t>Жапония және Ресей ғалымдары осыдан 28 мың жыл бұрын өмір сүрген мамонттың жасушасын тірілткенін жариялады. </a:t>
            </a:r>
            <a:endParaRPr lang="kk-KZ" sz="2000" i="1" dirty="0" smtClean="0">
              <a:solidFill>
                <a:srgbClr val="002060"/>
              </a:solidFill>
              <a:latin typeface="Times New Roman" pitchFamily="18" charset="0"/>
              <a:cs typeface="Times New Roman" pitchFamily="18" charset="0"/>
            </a:endParaRPr>
          </a:p>
          <a:p>
            <a:pPr marL="342900" indent="-342900" algn="just">
              <a:buFont typeface="Wingdings" pitchFamily="2" charset="2"/>
              <a:buChar char="ü"/>
            </a:pPr>
            <a:r>
              <a:rPr lang="kk-KZ" sz="2000" i="1" dirty="0" smtClean="0">
                <a:solidFill>
                  <a:srgbClr val="002060"/>
                </a:solidFill>
                <a:latin typeface="Times New Roman" pitchFamily="18" charset="0"/>
                <a:cs typeface="Times New Roman" pitchFamily="18" charset="0"/>
              </a:rPr>
              <a:t>Әйгілі </a:t>
            </a:r>
            <a:r>
              <a:rPr lang="kk-KZ" sz="2000" i="1" dirty="0">
                <a:solidFill>
                  <a:srgbClr val="002060"/>
                </a:solidFill>
                <a:latin typeface="Times New Roman" pitchFamily="18" charset="0"/>
                <a:cs typeface="Times New Roman" pitchFamily="18" charset="0"/>
              </a:rPr>
              <a:t>футуролог ғалым Фрэнсис Фукуяма трансгуманизм қозғалысының ісі адамзаттың түпкілікті жойылуына әкеледі деген алаңдаушылығын білдіреді. </a:t>
            </a:r>
            <a:endParaRPr lang="ru-RU" sz="2000" dirty="0">
              <a:solidFill>
                <a:srgbClr val="002060"/>
              </a:solidFill>
              <a:latin typeface="Times New Roman" pitchFamily="18" charset="0"/>
              <a:cs typeface="Times New Roman" pitchFamily="18" charset="0"/>
            </a:endParaRPr>
          </a:p>
        </p:txBody>
      </p:sp>
      <p:pic>
        <p:nvPicPr>
          <p:cNvPr id="7" name="Google Shape;138;p22"/>
          <p:cNvPicPr preferRelativeResize="0"/>
          <p:nvPr/>
        </p:nvPicPr>
        <p:blipFill>
          <a:blip r:embed="rId5">
            <a:alphaModFix/>
          </a:blip>
          <a:stretch>
            <a:fillRect/>
          </a:stretch>
        </p:blipFill>
        <p:spPr>
          <a:xfrm>
            <a:off x="7085854" y="1284600"/>
            <a:ext cx="1372096" cy="979714"/>
          </a:xfrm>
          <a:prstGeom prst="rect">
            <a:avLst/>
          </a:prstGeom>
          <a:noFill/>
          <a:ln>
            <a:noFill/>
          </a:ln>
        </p:spPr>
      </p:pic>
      <p:sp>
        <p:nvSpPr>
          <p:cNvPr id="8" name="TextBox 8"/>
          <p:cNvSpPr txBox="1">
            <a:spLocks noChangeArrowheads="1"/>
          </p:cNvSpPr>
          <p:nvPr/>
        </p:nvSpPr>
        <p:spPr bwMode="auto">
          <a:xfrm>
            <a:off x="384127" y="280094"/>
            <a:ext cx="254100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lang="kk-KZ" altLang="ru-RU" sz="2400" b="1" dirty="0">
                <a:solidFill>
                  <a:srgbClr val="002060"/>
                </a:solidFill>
                <a:latin typeface="Times New Roman" pitchFamily="18" charset="0"/>
                <a:cs typeface="Times New Roman" pitchFamily="18" charset="0"/>
              </a:rPr>
              <a:t>Өзіңді </a:t>
            </a:r>
            <a:r>
              <a:rPr lang="kk-KZ" altLang="ru-RU" sz="2400" b="1" dirty="0" smtClean="0">
                <a:solidFill>
                  <a:srgbClr val="002060"/>
                </a:solidFill>
                <a:latin typeface="Times New Roman" pitchFamily="18" charset="0"/>
                <a:cs typeface="Times New Roman" pitchFamily="18" charset="0"/>
              </a:rPr>
              <a:t>тексер!</a:t>
            </a:r>
            <a:endParaRPr lang="ru-RU" altLang="ru-RU"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46" name="Google Shape;146;p23"/>
          <p:cNvSpPr/>
          <p:nvPr/>
        </p:nvSpPr>
        <p:spPr>
          <a:xfrm>
            <a:off x="10886"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txBox="1"/>
          <p:nvPr/>
        </p:nvSpPr>
        <p:spPr>
          <a:xfrm>
            <a:off x="136071" y="162830"/>
            <a:ext cx="8893629" cy="255598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2400" i="1" dirty="0">
                <a:solidFill>
                  <a:srgbClr val="002060"/>
                </a:solidFill>
                <a:latin typeface="Times New Roman"/>
                <a:ea typeface="Times New Roman"/>
                <a:cs typeface="Times New Roman"/>
                <a:sym typeface="Times New Roman"/>
              </a:rPr>
              <a:t>	</a:t>
            </a:r>
            <a:endParaRPr lang="ru" sz="2400" i="1" dirty="0" smtClean="0">
              <a:solidFill>
                <a:srgbClr val="002060"/>
              </a:solidFill>
              <a:latin typeface="Times New Roman"/>
              <a:ea typeface="Times New Roman"/>
              <a:cs typeface="Times New Roman"/>
              <a:sym typeface="Times New Roman"/>
            </a:endParaRPr>
          </a:p>
          <a:p>
            <a:pPr algn="just"/>
            <a:r>
              <a:rPr lang="kk-KZ" sz="2000" dirty="0" smtClean="0">
                <a:solidFill>
                  <a:srgbClr val="002060"/>
                </a:solidFill>
                <a:latin typeface="Times New Roman" pitchFamily="18" charset="0"/>
                <a:cs typeface="Times New Roman" pitchFamily="18" charset="0"/>
              </a:rPr>
              <a:t>	Берілген </a:t>
            </a:r>
            <a:r>
              <a:rPr lang="kk-KZ" sz="2000" dirty="0">
                <a:solidFill>
                  <a:srgbClr val="002060"/>
                </a:solidFill>
                <a:latin typeface="Times New Roman" pitchFamily="18" charset="0"/>
                <a:cs typeface="Times New Roman" pitchFamily="18" charset="0"/>
              </a:rPr>
              <a:t>сөйлемдердің сұрақтарын қойып, баяндауыштарының жасалу жолдарын түсіндір. </a:t>
            </a:r>
            <a:endParaRPr lang="ru-RU" sz="2000" dirty="0">
              <a:solidFill>
                <a:srgbClr val="002060"/>
              </a:solidFill>
              <a:latin typeface="Times New Roman" pitchFamily="18" charset="0"/>
              <a:cs typeface="Times New Roman" pitchFamily="18" charset="0"/>
            </a:endParaRPr>
          </a:p>
          <a:p>
            <a:pPr algn="just"/>
            <a:r>
              <a:rPr lang="kk-KZ" sz="2000" dirty="0">
                <a:solidFill>
                  <a:srgbClr val="002060"/>
                </a:solidFill>
                <a:latin typeface="Times New Roman" pitchFamily="18" charset="0"/>
                <a:cs typeface="Times New Roman" pitchFamily="18" charset="0"/>
              </a:rPr>
              <a:t>1.Сөз жүйесін тапса, мал иесін табар. (мақал). 2.Жарлы болар жігіт байталын атқа айырбастаса, жалғыз болар жігіт ағайынын жатқа айырбастайды. 3. Жаңа жұмысшыларға техника қатерсіздігін ұғындырмайынша, шахтаға жіберуге тыйым салған. (Ғ.Мұст.).</a:t>
            </a:r>
            <a:endParaRPr lang="ru-RU" sz="2000" dirty="0">
              <a:solidFill>
                <a:srgbClr val="002060"/>
              </a:solidFill>
              <a:latin typeface="Times New Roman" pitchFamily="18" charset="0"/>
              <a:cs typeface="Times New Roman" pitchFamily="18" charset="0"/>
            </a:endParaRPr>
          </a:p>
          <a:p>
            <a:pPr marL="0" lvl="0" indent="0" algn="just" rtl="0">
              <a:lnSpc>
                <a:spcPct val="115000"/>
              </a:lnSpc>
              <a:spcBef>
                <a:spcPts val="1200"/>
              </a:spcBef>
              <a:spcAft>
                <a:spcPts val="1200"/>
              </a:spcAft>
              <a:buNone/>
            </a:pPr>
            <a:endParaRPr sz="2400" i="1" dirty="0">
              <a:solidFill>
                <a:srgbClr val="002060"/>
              </a:solidFill>
              <a:latin typeface="Times New Roman"/>
              <a:ea typeface="Times New Roman"/>
              <a:cs typeface="Times New Roman"/>
              <a:sym typeface="Times New Roman"/>
            </a:endParaRPr>
          </a:p>
        </p:txBody>
      </p:sp>
      <p:sp>
        <p:nvSpPr>
          <p:cNvPr id="4" name="Прямоугольник 3"/>
          <p:cNvSpPr/>
          <p:nvPr/>
        </p:nvSpPr>
        <p:spPr>
          <a:xfrm>
            <a:off x="783771" y="2657525"/>
            <a:ext cx="1909497" cy="517065"/>
          </a:xfrm>
          <a:prstGeom prst="rect">
            <a:avLst/>
          </a:prstGeom>
        </p:spPr>
        <p:txBody>
          <a:bodyPr wrap="none">
            <a:spAutoFit/>
          </a:bodyPr>
          <a:lstStyle/>
          <a:p>
            <a:pPr lvl="0">
              <a:lnSpc>
                <a:spcPct val="115000"/>
              </a:lnSpc>
              <a:buClr>
                <a:schemeClr val="dk1"/>
              </a:buClr>
              <a:buSzPts val="1100"/>
            </a:pPr>
            <a:r>
              <a:rPr lang="ru-RU" sz="2400" b="1" dirty="0">
                <a:solidFill>
                  <a:srgbClr val="002060"/>
                </a:solidFill>
                <a:latin typeface="Times New Roman"/>
                <a:ea typeface="Times New Roman"/>
                <a:cs typeface="Times New Roman"/>
                <a:sym typeface="Times New Roman"/>
              </a:rPr>
              <a:t>Дескриптор</a:t>
            </a:r>
            <a:r>
              <a:rPr lang="ru-RU" b="1" dirty="0">
                <a:solidFill>
                  <a:srgbClr val="002060"/>
                </a:solidFill>
                <a:latin typeface="Times New Roman"/>
                <a:ea typeface="Times New Roman"/>
                <a:cs typeface="Times New Roman"/>
                <a:sym typeface="Times New Roman"/>
              </a:rPr>
              <a:t>:</a:t>
            </a:r>
          </a:p>
        </p:txBody>
      </p:sp>
      <p:sp>
        <p:nvSpPr>
          <p:cNvPr id="5" name="Прямоугольник 4"/>
          <p:cNvSpPr/>
          <p:nvPr/>
        </p:nvSpPr>
        <p:spPr>
          <a:xfrm>
            <a:off x="136071" y="162830"/>
            <a:ext cx="1989647" cy="483017"/>
          </a:xfrm>
          <a:prstGeom prst="rect">
            <a:avLst/>
          </a:prstGeom>
        </p:spPr>
        <p:txBody>
          <a:bodyPr wrap="none">
            <a:spAutoFit/>
          </a:bodyPr>
          <a:lstStyle/>
          <a:p>
            <a:pPr lvl="0">
              <a:lnSpc>
                <a:spcPct val="115000"/>
              </a:lnSpc>
              <a:buClr>
                <a:schemeClr val="dk1"/>
              </a:buClr>
              <a:buSzPts val="1100"/>
            </a:pPr>
            <a:r>
              <a:rPr lang="ru-RU" sz="2400" b="1" dirty="0" smtClean="0">
                <a:solidFill>
                  <a:srgbClr val="002060"/>
                </a:solidFill>
                <a:latin typeface="Times New Roman"/>
                <a:ea typeface="Times New Roman"/>
                <a:cs typeface="Times New Roman"/>
                <a:sym typeface="Times New Roman"/>
              </a:rPr>
              <a:t>3-тапсырма. </a:t>
            </a:r>
            <a:endParaRPr lang="ru-RU" sz="2400" b="1" dirty="0">
              <a:solidFill>
                <a:srgbClr val="002060"/>
              </a:solidFill>
              <a:latin typeface="Times New Roman"/>
              <a:ea typeface="Times New Roman"/>
              <a:cs typeface="Times New Roman"/>
              <a:sym typeface="Times New Roman"/>
            </a:endParaRPr>
          </a:p>
        </p:txBody>
      </p:sp>
      <p:sp>
        <p:nvSpPr>
          <p:cNvPr id="6" name="TextBox 5"/>
          <p:cNvSpPr txBox="1"/>
          <p:nvPr/>
        </p:nvSpPr>
        <p:spPr>
          <a:xfrm>
            <a:off x="696685" y="3181996"/>
            <a:ext cx="6825344" cy="1138773"/>
          </a:xfrm>
          <a:prstGeom prst="rect">
            <a:avLst/>
          </a:prstGeom>
          <a:noFill/>
        </p:spPr>
        <p:txBody>
          <a:bodyPr wrap="square" rtlCol="0">
            <a:spAutoFit/>
          </a:bodyPr>
          <a:lstStyle/>
          <a:p>
            <a:pPr marL="342900" lvl="0" indent="-342900">
              <a:buFont typeface="Wingdings" pitchFamily="2" charset="2"/>
              <a:buChar char="Ø"/>
            </a:pPr>
            <a:r>
              <a:rPr lang="kk-KZ" sz="2000" dirty="0">
                <a:solidFill>
                  <a:srgbClr val="002060"/>
                </a:solidFill>
                <a:latin typeface="Times New Roman" pitchFamily="18" charset="0"/>
                <a:cs typeface="Times New Roman" pitchFamily="18" charset="0"/>
              </a:rPr>
              <a:t>берілген сөйлемдердің сұрақтарын қояды; </a:t>
            </a:r>
            <a:endParaRPr lang="ru-RU" sz="2000" dirty="0">
              <a:solidFill>
                <a:srgbClr val="002060"/>
              </a:solidFill>
              <a:latin typeface="Times New Roman" pitchFamily="18" charset="0"/>
              <a:cs typeface="Times New Roman" pitchFamily="18" charset="0"/>
            </a:endParaRPr>
          </a:p>
          <a:p>
            <a:pPr marL="342900" lvl="0" indent="-342900">
              <a:buFont typeface="Wingdings" pitchFamily="2" charset="2"/>
              <a:buChar char="Ø"/>
            </a:pPr>
            <a:r>
              <a:rPr lang="kk-KZ" sz="2000" dirty="0">
                <a:solidFill>
                  <a:srgbClr val="002060"/>
                </a:solidFill>
                <a:latin typeface="Times New Roman" pitchFamily="18" charset="0"/>
                <a:cs typeface="Times New Roman" pitchFamily="18" charset="0"/>
              </a:rPr>
              <a:t>баяндауыштарының жасалу жолдарын түсіндіреді;</a:t>
            </a:r>
            <a:endParaRPr lang="ru-RU" sz="2000" dirty="0">
              <a:solidFill>
                <a:srgbClr val="002060"/>
              </a:solidFill>
              <a:latin typeface="Times New Roman" pitchFamily="18" charset="0"/>
              <a:cs typeface="Times New Roman" pitchFamily="18" charset="0"/>
            </a:endParaRPr>
          </a:p>
          <a:p>
            <a:r>
              <a:rPr lang="kk-KZ" dirty="0" smtClean="0"/>
              <a:t> </a:t>
            </a:r>
            <a:endParaRPr lang="kk-KZ" dirty="0" smtClean="0"/>
          </a:p>
          <a:p>
            <a:pPr marL="285750" indent="-285750">
              <a:buFontTx/>
              <a:buChar cha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8"/>
        <p:cNvGrpSpPr/>
        <p:nvPr/>
      </p:nvGrpSpPr>
      <p:grpSpPr>
        <a:xfrm>
          <a:off x="0" y="0"/>
          <a:ext cx="0" cy="0"/>
          <a:chOff x="0" y="0"/>
          <a:chExt cx="0" cy="0"/>
        </a:xfrm>
      </p:grpSpPr>
      <p:pic>
        <p:nvPicPr>
          <p:cNvPr id="159" name="Google Shape;159;p25"/>
          <p:cNvPicPr preferRelativeResize="0"/>
          <p:nvPr/>
        </p:nvPicPr>
        <p:blipFill rotWithShape="1">
          <a:blip r:embed="rId3">
            <a:alphaModFix/>
          </a:blip>
          <a:srcRect t="60663"/>
          <a:stretch/>
        </p:blipFill>
        <p:spPr>
          <a:xfrm>
            <a:off x="0" y="2574300"/>
            <a:ext cx="9143999" cy="2569200"/>
          </a:xfrm>
          <a:prstGeom prst="rect">
            <a:avLst/>
          </a:prstGeom>
          <a:noFill/>
          <a:ln>
            <a:noFill/>
          </a:ln>
        </p:spPr>
      </p:pic>
      <p:sp>
        <p:nvSpPr>
          <p:cNvPr id="160" name="Google Shape;160;p25"/>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8"/>
          <p:cNvSpPr txBox="1">
            <a:spLocks noChangeArrowheads="1"/>
          </p:cNvSpPr>
          <p:nvPr/>
        </p:nvSpPr>
        <p:spPr bwMode="auto">
          <a:xfrm>
            <a:off x="3301498" y="271867"/>
            <a:ext cx="254100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lang="kk-KZ" altLang="ru-RU" sz="2400" b="1" dirty="0">
                <a:solidFill>
                  <a:schemeClr val="accent4">
                    <a:lumMod val="75000"/>
                  </a:schemeClr>
                </a:solidFill>
                <a:latin typeface="Times New Roman" pitchFamily="18" charset="0"/>
                <a:cs typeface="Times New Roman" pitchFamily="18" charset="0"/>
              </a:rPr>
              <a:t>Өзіңді </a:t>
            </a:r>
            <a:r>
              <a:rPr lang="kk-KZ" altLang="ru-RU" sz="2400" b="1" dirty="0" smtClean="0">
                <a:solidFill>
                  <a:schemeClr val="accent4">
                    <a:lumMod val="75000"/>
                  </a:schemeClr>
                </a:solidFill>
                <a:latin typeface="Times New Roman" pitchFamily="18" charset="0"/>
                <a:cs typeface="Times New Roman" pitchFamily="18" charset="0"/>
              </a:rPr>
              <a:t>тексер!</a:t>
            </a:r>
            <a:endParaRPr lang="ru-RU" altLang="ru-RU" sz="2400" b="1" dirty="0">
              <a:solidFill>
                <a:schemeClr val="accent4">
                  <a:lumMod val="75000"/>
                </a:schemeClr>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37357350"/>
              </p:ext>
            </p:extLst>
          </p:nvPr>
        </p:nvGraphicFramePr>
        <p:xfrm>
          <a:off x="299355" y="896130"/>
          <a:ext cx="8441873" cy="3556126"/>
        </p:xfrm>
        <a:graphic>
          <a:graphicData uri="http://schemas.openxmlformats.org/drawingml/2006/table">
            <a:tbl>
              <a:tblPr firstRow="1" firstCol="1" bandRow="1">
                <a:tableStyleId>{5C22544A-7EE6-4342-B048-85BDC9FD1C3A}</a:tableStyleId>
              </a:tblPr>
              <a:tblGrid>
                <a:gridCol w="537904"/>
                <a:gridCol w="2295931"/>
                <a:gridCol w="2961455"/>
                <a:gridCol w="2646583"/>
              </a:tblGrid>
              <a:tr h="1170293">
                <a:tc>
                  <a:txBody>
                    <a:bodyPr/>
                    <a:lstStyle/>
                    <a:p>
                      <a:pPr algn="ctr">
                        <a:lnSpc>
                          <a:spcPct val="115000"/>
                        </a:lnSpc>
                        <a:spcAft>
                          <a:spcPts val="1000"/>
                        </a:spcAft>
                      </a:pPr>
                      <a:r>
                        <a:rPr lang="ru-RU" sz="1800" b="1" dirty="0">
                          <a:solidFill>
                            <a:srgbClr val="002060"/>
                          </a:solidFill>
                          <a:effectLst/>
                          <a:latin typeface="Times New Roman" pitchFamily="18" charset="0"/>
                          <a:cs typeface="Times New Roman" pitchFamily="18" charset="0"/>
                        </a:rPr>
                        <a:t>р/с</a:t>
                      </a:r>
                      <a:endParaRPr lang="ru-RU" sz="1800" b="1" dirty="0">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a:solidFill>
                            <a:srgbClr val="002060"/>
                          </a:solidFill>
                          <a:effectLst/>
                          <a:latin typeface="Times New Roman" pitchFamily="18" charset="0"/>
                          <a:cs typeface="Times New Roman" pitchFamily="18" charset="0"/>
                        </a:rPr>
                        <a:t>Бағыныңқы сөйлемнің баяндауышы</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a:solidFill>
                            <a:srgbClr val="002060"/>
                          </a:solidFill>
                          <a:effectLst/>
                          <a:latin typeface="Times New Roman" pitchFamily="18" charset="0"/>
                          <a:cs typeface="Times New Roman" pitchFamily="18" charset="0"/>
                        </a:rPr>
                        <a:t>Баяндауышының тұлғалық белгісі</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800" b="1">
                          <a:solidFill>
                            <a:srgbClr val="002060"/>
                          </a:solidFill>
                          <a:effectLst/>
                          <a:latin typeface="Times New Roman" pitchFamily="18" charset="0"/>
                          <a:cs typeface="Times New Roman" pitchFamily="18" charset="0"/>
                        </a:rPr>
                        <a:t>Бағыныңқы сыңарына қойылатын сұрақтар</a:t>
                      </a:r>
                      <a:endParaRPr lang="ru-RU" sz="1800" b="1">
                        <a:solidFill>
                          <a:srgbClr val="002060"/>
                        </a:solidFill>
                        <a:effectLst/>
                        <a:latin typeface="Times New Roman" pitchFamily="18" charset="0"/>
                        <a:ea typeface="Calibri"/>
                        <a:cs typeface="Times New Roman" pitchFamily="18" charset="0"/>
                      </a:endParaRPr>
                    </a:p>
                  </a:txBody>
                  <a:tcPr marL="68580" marR="68580" marT="0" marB="0"/>
                </a:tc>
              </a:tr>
              <a:tr h="349648">
                <a:tc>
                  <a:txBody>
                    <a:bodyPr/>
                    <a:lstStyle/>
                    <a:p>
                      <a:pPr>
                        <a:lnSpc>
                          <a:spcPct val="115000"/>
                        </a:lnSpc>
                        <a:spcAft>
                          <a:spcPts val="1000"/>
                        </a:spcAft>
                      </a:pPr>
                      <a:r>
                        <a:rPr lang="ru-RU" sz="1800" b="1">
                          <a:solidFill>
                            <a:srgbClr val="002060"/>
                          </a:solidFill>
                          <a:effectLst/>
                          <a:latin typeface="Times New Roman" pitchFamily="18" charset="0"/>
                          <a:cs typeface="Times New Roman" pitchFamily="18" charset="0"/>
                        </a:rPr>
                        <a:t>1</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a:solidFill>
                            <a:srgbClr val="002060"/>
                          </a:solidFill>
                          <a:effectLst/>
                          <a:latin typeface="Times New Roman" pitchFamily="18" charset="0"/>
                          <a:cs typeface="Times New Roman" pitchFamily="18" charset="0"/>
                        </a:rPr>
                        <a:t>Шартты рай</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dirty="0">
                          <a:solidFill>
                            <a:srgbClr val="002060"/>
                          </a:solidFill>
                          <a:effectLst/>
                          <a:latin typeface="Times New Roman" pitchFamily="18" charset="0"/>
                          <a:cs typeface="Times New Roman" pitchFamily="18" charset="0"/>
                        </a:rPr>
                        <a:t>-</a:t>
                      </a:r>
                      <a:r>
                        <a:rPr lang="ru-RU" sz="1800" b="1" dirty="0" err="1">
                          <a:solidFill>
                            <a:srgbClr val="002060"/>
                          </a:solidFill>
                          <a:effectLst/>
                          <a:latin typeface="Times New Roman" pitchFamily="18" charset="0"/>
                          <a:cs typeface="Times New Roman" pitchFamily="18" charset="0"/>
                        </a:rPr>
                        <a:t>са</a:t>
                      </a:r>
                      <a:r>
                        <a:rPr lang="ru-RU" sz="1800" b="1" dirty="0">
                          <a:solidFill>
                            <a:srgbClr val="002060"/>
                          </a:solidFill>
                          <a:effectLst/>
                          <a:latin typeface="Times New Roman" pitchFamily="18" charset="0"/>
                          <a:cs typeface="Times New Roman" pitchFamily="18" charset="0"/>
                        </a:rPr>
                        <a:t>, -се</a:t>
                      </a:r>
                      <a:endParaRPr lang="ru-RU" sz="1800" b="1" dirty="0">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800" b="1">
                          <a:solidFill>
                            <a:srgbClr val="002060"/>
                          </a:solidFill>
                          <a:effectLst/>
                          <a:latin typeface="Times New Roman" pitchFamily="18" charset="0"/>
                          <a:cs typeface="Times New Roman" pitchFamily="18" charset="0"/>
                        </a:rPr>
                        <a:t>Қайтсе? Не етсе?</a:t>
                      </a:r>
                      <a:endParaRPr lang="ru-RU" sz="1800" b="1">
                        <a:solidFill>
                          <a:srgbClr val="002060"/>
                        </a:solidFill>
                        <a:effectLst/>
                        <a:latin typeface="Times New Roman" pitchFamily="18" charset="0"/>
                        <a:ea typeface="Calibri"/>
                        <a:cs typeface="Times New Roman" pitchFamily="18" charset="0"/>
                      </a:endParaRPr>
                    </a:p>
                  </a:txBody>
                  <a:tcPr marL="68580" marR="68580" marT="0" marB="0"/>
                </a:tc>
              </a:tr>
              <a:tr h="1358436">
                <a:tc>
                  <a:txBody>
                    <a:bodyPr/>
                    <a:lstStyle/>
                    <a:p>
                      <a:pPr>
                        <a:lnSpc>
                          <a:spcPct val="115000"/>
                        </a:lnSpc>
                        <a:spcAft>
                          <a:spcPts val="1000"/>
                        </a:spcAft>
                      </a:pPr>
                      <a:r>
                        <a:rPr lang="ru-RU" sz="1800" b="1">
                          <a:solidFill>
                            <a:srgbClr val="002060"/>
                          </a:solidFill>
                          <a:effectLst/>
                          <a:latin typeface="Times New Roman" pitchFamily="18" charset="0"/>
                          <a:cs typeface="Times New Roman" pitchFamily="18" charset="0"/>
                        </a:rPr>
                        <a:t>2</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dirty="0" err="1">
                          <a:solidFill>
                            <a:srgbClr val="002060"/>
                          </a:solidFill>
                          <a:effectLst/>
                          <a:latin typeface="Times New Roman" pitchFamily="18" charset="0"/>
                          <a:cs typeface="Times New Roman" pitchFamily="18" charset="0"/>
                        </a:rPr>
                        <a:t>Көсемше</a:t>
                      </a:r>
                      <a:endParaRPr lang="ru-RU" sz="1800" b="1" dirty="0">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a:solidFill>
                            <a:srgbClr val="002060"/>
                          </a:solidFill>
                          <a:effectLst/>
                          <a:latin typeface="Times New Roman" pitchFamily="18" charset="0"/>
                          <a:cs typeface="Times New Roman" pitchFamily="18" charset="0"/>
                        </a:rPr>
                        <a:t>Ма+й, ме+й; майынша/мейінше</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0"/>
                        </a:spcAft>
                      </a:pPr>
                      <a:r>
                        <a:rPr lang="ru-RU" sz="1800" b="1">
                          <a:solidFill>
                            <a:srgbClr val="002060"/>
                          </a:solidFill>
                          <a:effectLst/>
                          <a:latin typeface="Times New Roman" pitchFamily="18" charset="0"/>
                          <a:cs typeface="Times New Roman" pitchFamily="18" charset="0"/>
                        </a:rPr>
                        <a:t>Қайтпей? Не етпей?</a:t>
                      </a:r>
                    </a:p>
                    <a:p>
                      <a:pPr>
                        <a:lnSpc>
                          <a:spcPct val="115000"/>
                        </a:lnSpc>
                        <a:spcAft>
                          <a:spcPts val="1000"/>
                        </a:spcAft>
                      </a:pPr>
                      <a:r>
                        <a:rPr lang="ru-RU" sz="1800" b="1">
                          <a:solidFill>
                            <a:srgbClr val="002060"/>
                          </a:solidFill>
                          <a:effectLst/>
                          <a:latin typeface="Times New Roman" pitchFamily="18" charset="0"/>
                          <a:cs typeface="Times New Roman" pitchFamily="18" charset="0"/>
                        </a:rPr>
                        <a:t>Қайтпейінше? Не етпейінше?</a:t>
                      </a:r>
                      <a:endParaRPr lang="ru-RU" sz="1800" b="1">
                        <a:solidFill>
                          <a:srgbClr val="002060"/>
                        </a:solidFill>
                        <a:effectLst/>
                        <a:latin typeface="Times New Roman" pitchFamily="18" charset="0"/>
                        <a:ea typeface="Calibri"/>
                        <a:cs typeface="Times New Roman" pitchFamily="18" charset="0"/>
                      </a:endParaRPr>
                    </a:p>
                  </a:txBody>
                  <a:tcPr marL="68580" marR="68580" marT="0" marB="0"/>
                </a:tc>
              </a:tr>
              <a:tr h="677749">
                <a:tc>
                  <a:txBody>
                    <a:bodyPr/>
                    <a:lstStyle/>
                    <a:p>
                      <a:pPr>
                        <a:lnSpc>
                          <a:spcPct val="115000"/>
                        </a:lnSpc>
                        <a:spcAft>
                          <a:spcPts val="1000"/>
                        </a:spcAft>
                      </a:pPr>
                      <a:r>
                        <a:rPr lang="ru-RU" sz="1800" b="1">
                          <a:solidFill>
                            <a:srgbClr val="002060"/>
                          </a:solidFill>
                          <a:effectLst/>
                          <a:latin typeface="Times New Roman" pitchFamily="18" charset="0"/>
                          <a:cs typeface="Times New Roman" pitchFamily="18" charset="0"/>
                        </a:rPr>
                        <a:t>3</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a:solidFill>
                            <a:srgbClr val="002060"/>
                          </a:solidFill>
                          <a:effectLst/>
                          <a:latin typeface="Times New Roman" pitchFamily="18" charset="0"/>
                          <a:cs typeface="Times New Roman" pitchFamily="18" charset="0"/>
                        </a:rPr>
                        <a:t>Есімше</a:t>
                      </a:r>
                      <a:endParaRPr lang="ru-RU" sz="1800" b="1">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800" b="1" dirty="0">
                          <a:solidFill>
                            <a:srgbClr val="002060"/>
                          </a:solidFill>
                          <a:effectLst/>
                          <a:latin typeface="Times New Roman" pitchFamily="18" charset="0"/>
                          <a:cs typeface="Times New Roman" pitchFamily="18" charset="0"/>
                        </a:rPr>
                        <a:t>-</a:t>
                      </a:r>
                      <a:r>
                        <a:rPr lang="ru-RU" sz="1800" b="1" dirty="0" err="1">
                          <a:solidFill>
                            <a:srgbClr val="002060"/>
                          </a:solidFill>
                          <a:effectLst/>
                          <a:latin typeface="Times New Roman" pitchFamily="18" charset="0"/>
                          <a:cs typeface="Times New Roman" pitchFamily="18" charset="0"/>
                        </a:rPr>
                        <a:t>ған+да</a:t>
                      </a:r>
                      <a:r>
                        <a:rPr lang="ru-RU" sz="1800" b="1" dirty="0">
                          <a:solidFill>
                            <a:srgbClr val="002060"/>
                          </a:solidFill>
                          <a:effectLst/>
                          <a:latin typeface="Times New Roman" pitchFamily="18" charset="0"/>
                          <a:cs typeface="Times New Roman" pitchFamily="18" charset="0"/>
                        </a:rPr>
                        <a:t>, -</a:t>
                      </a:r>
                      <a:r>
                        <a:rPr lang="ru-RU" sz="1800" b="1" dirty="0" err="1">
                          <a:solidFill>
                            <a:srgbClr val="002060"/>
                          </a:solidFill>
                          <a:effectLst/>
                          <a:latin typeface="Times New Roman" pitchFamily="18" charset="0"/>
                          <a:cs typeface="Times New Roman" pitchFamily="18" charset="0"/>
                        </a:rPr>
                        <a:t>ген+де</a:t>
                      </a:r>
                      <a:endParaRPr lang="ru-RU" sz="1800" b="1" dirty="0">
                        <a:solidFill>
                          <a:srgbClr val="002060"/>
                        </a:solidFill>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800" b="1" dirty="0" err="1">
                          <a:solidFill>
                            <a:srgbClr val="002060"/>
                          </a:solidFill>
                          <a:effectLst/>
                          <a:latin typeface="Times New Roman" pitchFamily="18" charset="0"/>
                          <a:cs typeface="Times New Roman" pitchFamily="18" charset="0"/>
                        </a:rPr>
                        <a:t>Қайткенде</a:t>
                      </a:r>
                      <a:r>
                        <a:rPr lang="ru-RU" sz="1800" b="1" dirty="0">
                          <a:solidFill>
                            <a:srgbClr val="002060"/>
                          </a:solidFill>
                          <a:effectLst/>
                          <a:latin typeface="Times New Roman" pitchFamily="18" charset="0"/>
                          <a:cs typeface="Times New Roman" pitchFamily="18" charset="0"/>
                        </a:rPr>
                        <a:t>? Не </a:t>
                      </a:r>
                      <a:r>
                        <a:rPr lang="ru-RU" sz="1800" b="1" dirty="0" err="1">
                          <a:solidFill>
                            <a:srgbClr val="002060"/>
                          </a:solidFill>
                          <a:effectLst/>
                          <a:latin typeface="Times New Roman" pitchFamily="18" charset="0"/>
                          <a:cs typeface="Times New Roman" pitchFamily="18" charset="0"/>
                        </a:rPr>
                        <a:t>еткенде</a:t>
                      </a:r>
                      <a:r>
                        <a:rPr lang="ru-RU" sz="1800" b="1" dirty="0">
                          <a:solidFill>
                            <a:srgbClr val="002060"/>
                          </a:solidFill>
                          <a:effectLst/>
                          <a:latin typeface="Times New Roman" pitchFamily="18" charset="0"/>
                          <a:cs typeface="Times New Roman" pitchFamily="18" charset="0"/>
                        </a:rPr>
                        <a:t>?</a:t>
                      </a:r>
                      <a:endParaRPr lang="ru-RU" sz="1800" b="1" dirty="0">
                        <a:solidFill>
                          <a:srgbClr val="002060"/>
                        </a:solidFill>
                        <a:effectLst/>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67" name="Google Shape;167;p26"/>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1">
            <a:extLst>
              <a:ext uri="{FF2B5EF4-FFF2-40B4-BE49-F238E27FC236}">
                <a16:creationId xmlns:lc="http://schemas.openxmlformats.org/drawingml/2006/lockedCanvas" xmlns:a16="http://schemas.microsoft.com/office/drawing/2014/main" xmlns="" id="{9522A18C-E176-4517-9EA1-2545A22227D7}"/>
              </a:ext>
            </a:extLst>
          </p:cNvPr>
          <p:cNvSpPr txBox="1"/>
          <p:nvPr/>
        </p:nvSpPr>
        <p:spPr>
          <a:xfrm>
            <a:off x="141514" y="58798"/>
            <a:ext cx="7456715" cy="26161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kk-KZ" sz="2400" b="1" dirty="0">
                <a:solidFill>
                  <a:srgbClr val="002060"/>
                </a:solidFill>
                <a:latin typeface="Times New Roman" panose="02020603050405020304" pitchFamily="18" charset="0"/>
                <a:cs typeface="Times New Roman" panose="02020603050405020304" pitchFamily="18" charset="0"/>
              </a:rPr>
              <a:t>Бүгінгі сабақта:</a:t>
            </a:r>
          </a:p>
          <a:p>
            <a:endParaRPr lang="kk-KZ" sz="2000" b="1" dirty="0">
              <a:solidFill>
                <a:srgbClr val="002060"/>
              </a:solidFill>
              <a:latin typeface="Times New Roman" panose="02020603050405020304" pitchFamily="18" charset="0"/>
              <a:cs typeface="Times New Roman" panose="02020603050405020304" pitchFamily="18" charset="0"/>
            </a:endParaRPr>
          </a:p>
          <a:p>
            <a:pPr marL="342900" lvl="0" indent="-342900">
              <a:buFont typeface="Wingdings" pitchFamily="2" charset="2"/>
              <a:buChar char="ü"/>
            </a:pPr>
            <a:r>
              <a:rPr lang="kk-KZ" sz="2400" dirty="0">
                <a:solidFill>
                  <a:srgbClr val="002060"/>
                </a:solidFill>
                <a:latin typeface="Times New Roman" pitchFamily="18" charset="0"/>
                <a:cs typeface="Times New Roman" pitchFamily="18" charset="0"/>
              </a:rPr>
              <a:t>Авторлық еңбектерден алынған деректерді дәлел ретінде қолдандым, авторға сілтеме жасуды білдім</a:t>
            </a:r>
            <a:r>
              <a:rPr lang="kk-KZ" sz="2400" dirty="0" smtClean="0">
                <a:solidFill>
                  <a:srgbClr val="002060"/>
                </a:solidFill>
                <a:latin typeface="Times New Roman" pitchFamily="18" charset="0"/>
                <a:cs typeface="Times New Roman" pitchFamily="18" charset="0"/>
              </a:rPr>
              <a:t>;</a:t>
            </a:r>
          </a:p>
          <a:p>
            <a:pPr lvl="0"/>
            <a:endParaRPr lang="ru-RU" sz="2400" dirty="0">
              <a:solidFill>
                <a:srgbClr val="002060"/>
              </a:solidFill>
              <a:latin typeface="Times New Roman" pitchFamily="18" charset="0"/>
              <a:cs typeface="Times New Roman" pitchFamily="18" charset="0"/>
            </a:endParaRPr>
          </a:p>
          <a:p>
            <a:pPr marL="342900" indent="-342900">
              <a:buFont typeface="Wingdings" pitchFamily="2" charset="2"/>
              <a:buChar char="ü"/>
            </a:pPr>
            <a:r>
              <a:rPr lang="kk-KZ" sz="2400" dirty="0">
                <a:solidFill>
                  <a:srgbClr val="002060"/>
                </a:solidFill>
                <a:latin typeface="Times New Roman" pitchFamily="18" charset="0"/>
                <a:cs typeface="Times New Roman" pitchFamily="18" charset="0"/>
              </a:rPr>
              <a:t>Шартты бағыныңқылы сабақтас құрмалас сөйлемдердің жасалу  жолын білдім.</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4098" name="Picture 2" descr="C:\Users\Администратор\Desktop\pic-0238yary3d-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43" y="3045959"/>
            <a:ext cx="1674813" cy="137953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Администратор\Desktop\pic-0238yary3d-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543" y="3045958"/>
            <a:ext cx="1674813" cy="13795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Администратор\Desktop\pic-0238yary3d-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593" y="3026114"/>
            <a:ext cx="1674813" cy="1379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4"/>
        <p:cNvGrpSpPr/>
        <p:nvPr/>
      </p:nvGrpSpPr>
      <p:grpSpPr>
        <a:xfrm>
          <a:off x="0" y="0"/>
          <a:ext cx="0" cy="0"/>
          <a:chOff x="0" y="0"/>
          <a:chExt cx="0" cy="0"/>
        </a:xfrm>
      </p:grpSpPr>
      <p:pic>
        <p:nvPicPr>
          <p:cNvPr id="185" name="Google Shape;185;p28"/>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86" name="Google Shape;186;p28"/>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txBox="1"/>
          <p:nvPr/>
        </p:nvSpPr>
        <p:spPr>
          <a:xfrm>
            <a:off x="75000" y="150295"/>
            <a:ext cx="8994000" cy="51435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1200"/>
              </a:spcBef>
              <a:spcAft>
                <a:spcPts val="1200"/>
              </a:spcAft>
              <a:buNone/>
            </a:pPr>
            <a:endParaRPr sz="2000">
              <a:solidFill>
                <a:schemeClr val="dk1"/>
              </a:solidFill>
              <a:latin typeface="Times New Roman"/>
              <a:ea typeface="Times New Roman"/>
              <a:cs typeface="Times New Roman"/>
              <a:sym typeface="Times New Roman"/>
            </a:endParaRPr>
          </a:p>
        </p:txBody>
      </p:sp>
      <p:sp>
        <p:nvSpPr>
          <p:cNvPr id="189" name="Google Shape;189;p28"/>
          <p:cNvSpPr txBox="1"/>
          <p:nvPr/>
        </p:nvSpPr>
        <p:spPr>
          <a:xfrm>
            <a:off x="510429" y="115885"/>
            <a:ext cx="8286814" cy="4726851"/>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kk-KZ" sz="2100" b="1" dirty="0" smtClean="0">
                <a:solidFill>
                  <a:srgbClr val="002060"/>
                </a:solidFill>
                <a:latin typeface="Times New Roman"/>
                <a:ea typeface="Times New Roman"/>
                <a:cs typeface="Times New Roman"/>
                <a:sym typeface="Times New Roman"/>
              </a:rPr>
              <a:t>Қосымша тапсырма: </a:t>
            </a:r>
            <a:endParaRPr lang="kk-KZ" sz="2100" b="1" dirty="0">
              <a:solidFill>
                <a:srgbClr val="002060"/>
              </a:solidFill>
              <a:latin typeface="Times New Roman"/>
              <a:ea typeface="Times New Roman"/>
              <a:cs typeface="Times New Roman"/>
              <a:sym typeface="Times New Roman"/>
            </a:endParaRPr>
          </a:p>
          <a:p>
            <a:pPr algn="just"/>
            <a:r>
              <a:rPr lang="kk-KZ" sz="2000" i="1" dirty="0" smtClean="0">
                <a:solidFill>
                  <a:srgbClr val="002060"/>
                </a:solidFill>
                <a:latin typeface="Times New Roman" pitchFamily="18" charset="0"/>
                <a:cs typeface="Times New Roman" pitchFamily="18" charset="0"/>
              </a:rPr>
              <a:t>	</a:t>
            </a:r>
            <a:r>
              <a:rPr lang="kk-KZ" sz="2000" dirty="0">
                <a:solidFill>
                  <a:srgbClr val="002060"/>
                </a:solidFill>
                <a:latin typeface="Times New Roman" pitchFamily="18" charset="0"/>
                <a:cs typeface="Times New Roman" pitchFamily="18" charset="0"/>
              </a:rPr>
              <a:t>Ғаламтор, энциклопедия, газет-журналдар, оқулықтар, ғылыми еңбектерден «Гендік инженерия»  тақырыбында қосымша ізденіңіз. Деректер табыңыз. Оны  дәлел ретінде қолдана отырып, Гендік инженерия саласындағы Қазақстанның жетістіктері  туралы сыни мақала жазыңыз. Келтірілген деректер  авторына сілтеме жасаңыз. </a:t>
            </a:r>
            <a:r>
              <a:rPr lang="kk-KZ" sz="2100" b="1" dirty="0" smtClean="0">
                <a:solidFill>
                  <a:srgbClr val="002060"/>
                </a:solidFill>
                <a:latin typeface="Times New Roman" pitchFamily="18" charset="0"/>
                <a:ea typeface="Times New Roman"/>
                <a:cs typeface="Times New Roman" pitchFamily="18" charset="0"/>
                <a:sym typeface="Times New Roman"/>
              </a:rPr>
              <a:t> </a:t>
            </a:r>
            <a:endParaRPr lang="kk-KZ" sz="2100" b="1" dirty="0" smtClean="0">
              <a:solidFill>
                <a:srgbClr val="002060"/>
              </a:solidFill>
              <a:latin typeface="Times New Roman" pitchFamily="18" charset="0"/>
              <a:ea typeface="Times New Roman"/>
              <a:cs typeface="Times New Roman" pitchFamily="18" charset="0"/>
              <a:sym typeface="Times New Roman"/>
            </a:endParaRPr>
          </a:p>
          <a:p>
            <a:pPr marL="0" lvl="0" indent="0" algn="l" rtl="0">
              <a:lnSpc>
                <a:spcPct val="115000"/>
              </a:lnSpc>
              <a:spcBef>
                <a:spcPts val="1200"/>
              </a:spcBef>
              <a:spcAft>
                <a:spcPts val="0"/>
              </a:spcAft>
              <a:buClr>
                <a:schemeClr val="dk1"/>
              </a:buClr>
              <a:buSzPts val="1100"/>
              <a:buFont typeface="Arial"/>
              <a:buNone/>
            </a:pPr>
            <a:endParaRPr sz="2100" b="1" i="1" dirty="0" smtClean="0">
              <a:solidFill>
                <a:srgbClr val="202122"/>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pic>
        <p:nvPicPr>
          <p:cNvPr id="5123" name="Picture 3" descr="C:\Users\Администратор\Desktop\400004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429" y="2608875"/>
            <a:ext cx="3854742" cy="25346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Администратор\Desktop\unnamed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057" y="2655048"/>
            <a:ext cx="3308057" cy="2442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0663"/>
          <a:stretch/>
        </p:blipFill>
        <p:spPr>
          <a:xfrm>
            <a:off x="0" y="2650500"/>
            <a:ext cx="9143999" cy="2569200"/>
          </a:xfrm>
          <a:prstGeom prst="rect">
            <a:avLst/>
          </a:prstGeom>
          <a:noFill/>
          <a:ln>
            <a:noFill/>
          </a:ln>
        </p:spPr>
      </p:pic>
      <p:sp>
        <p:nvSpPr>
          <p:cNvPr id="63" name="Google Shape;63;p14"/>
          <p:cNvSpPr/>
          <p:nvPr/>
        </p:nvSpPr>
        <p:spPr>
          <a:xfrm>
            <a:off x="0" y="-125"/>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2800">
              <a:solidFill>
                <a:srgbClr val="002060"/>
              </a:solidFill>
            </a:endParaRPr>
          </a:p>
        </p:txBody>
      </p:sp>
      <p:sp>
        <p:nvSpPr>
          <p:cNvPr id="64" name="Google Shape;64;p14"/>
          <p:cNvSpPr txBox="1"/>
          <p:nvPr/>
        </p:nvSpPr>
        <p:spPr>
          <a:xfrm>
            <a:off x="201150" y="287350"/>
            <a:ext cx="4152300" cy="7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14"/>
          <p:cNvSpPr txBox="1"/>
          <p:nvPr/>
        </p:nvSpPr>
        <p:spPr>
          <a:xfrm>
            <a:off x="201150" y="143675"/>
            <a:ext cx="3735600" cy="109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400" b="1" dirty="0">
                <a:solidFill>
                  <a:srgbClr val="002060"/>
                </a:solidFill>
                <a:latin typeface="Times New Roman"/>
                <a:ea typeface="Times New Roman"/>
                <a:cs typeface="Times New Roman"/>
                <a:sym typeface="Times New Roman"/>
              </a:rPr>
              <a:t>Оқу мақсаты:</a:t>
            </a:r>
            <a:endParaRPr sz="2400" b="1" dirty="0">
              <a:latin typeface="Times New Roman"/>
              <a:ea typeface="Times New Roman"/>
              <a:cs typeface="Times New Roman"/>
              <a:sym typeface="Times New Roman"/>
            </a:endParaRPr>
          </a:p>
        </p:txBody>
      </p:sp>
      <p:sp>
        <p:nvSpPr>
          <p:cNvPr id="66" name="Google Shape;66;p14"/>
          <p:cNvSpPr txBox="1"/>
          <p:nvPr/>
        </p:nvSpPr>
        <p:spPr>
          <a:xfrm>
            <a:off x="431000" y="876475"/>
            <a:ext cx="8577300" cy="1692600"/>
          </a:xfrm>
          <a:prstGeom prst="rect">
            <a:avLst/>
          </a:prstGeom>
          <a:noFill/>
          <a:ln>
            <a:noFill/>
          </a:ln>
        </p:spPr>
        <p:txBody>
          <a:bodyPr spcFirstLastPara="1" wrap="square" lIns="91425" tIns="91425" rIns="91425" bIns="91425" anchor="t" anchorCtr="0">
            <a:noAutofit/>
          </a:bodyPr>
          <a:lstStyle/>
          <a:p>
            <a:r>
              <a:rPr lang="kk-KZ" sz="2000" dirty="0">
                <a:solidFill>
                  <a:srgbClr val="002060"/>
                </a:solidFill>
                <a:latin typeface="Times New Roman" pitchFamily="18" charset="0"/>
                <a:cs typeface="Times New Roman" pitchFamily="18" charset="0"/>
              </a:rPr>
              <a:t>О 9.2.7.1 ғаламтор, энциклопедия, газет-журналдар, оқулықтар, ғылыми еңбектерден алынған деректерді дәлел ретінде қолдану, авторына сілтеме жасау; </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ӘТН 9.4.4.3 сабақтас құрмалас сөйлемдердің мағыналық түрлерін ажырата білу, түрлендіріп қолдану. (Шартты бағыныңқылы сабақтас)</a:t>
            </a:r>
            <a:endParaRPr sz="2000" dirty="0">
              <a:solidFill>
                <a:srgbClr val="002060"/>
              </a:solidFill>
              <a:latin typeface="Times New Roman" pitchFamily="18" charset="0"/>
              <a:ea typeface="Times New Roman"/>
              <a:cs typeface="Times New Roman" pitchFamily="18" charset="0"/>
              <a:sym typeface="Times New Roman"/>
            </a:endParaRPr>
          </a:p>
        </p:txBody>
      </p:sp>
      <p:sp>
        <p:nvSpPr>
          <p:cNvPr id="7" name="TextBox 6"/>
          <p:cNvSpPr txBox="1"/>
          <p:nvPr/>
        </p:nvSpPr>
        <p:spPr>
          <a:xfrm>
            <a:off x="201150" y="2650500"/>
            <a:ext cx="2884715" cy="461665"/>
          </a:xfrm>
          <a:prstGeom prst="rect">
            <a:avLst/>
          </a:prstGeom>
          <a:noFill/>
        </p:spPr>
        <p:txBody>
          <a:bodyPr wrap="square" rtlCol="0">
            <a:spAutoFit/>
          </a:bodyPr>
          <a:lstStyle/>
          <a:p>
            <a:r>
              <a:rPr lang="kk-KZ" sz="2400" b="1" dirty="0" smtClean="0">
                <a:solidFill>
                  <a:srgbClr val="002060"/>
                </a:solidFill>
                <a:latin typeface="Times New Roman" pitchFamily="18" charset="0"/>
                <a:cs typeface="Times New Roman" pitchFamily="18" charset="0"/>
              </a:rPr>
              <a:t>Сабақ мақсаты:</a:t>
            </a:r>
            <a:endParaRPr lang="ru-RU" sz="2400" b="1" dirty="0">
              <a:solidFill>
                <a:srgbClr val="002060"/>
              </a:solidFill>
              <a:latin typeface="Times New Roman" pitchFamily="18" charset="0"/>
              <a:cs typeface="Times New Roman" pitchFamily="18" charset="0"/>
            </a:endParaRPr>
          </a:p>
        </p:txBody>
      </p:sp>
      <p:sp>
        <p:nvSpPr>
          <p:cNvPr id="8" name="TextBox 7"/>
          <p:cNvSpPr txBox="1"/>
          <p:nvPr/>
        </p:nvSpPr>
        <p:spPr>
          <a:xfrm>
            <a:off x="431000" y="3273380"/>
            <a:ext cx="8001000" cy="1323439"/>
          </a:xfrm>
          <a:prstGeom prst="rect">
            <a:avLst/>
          </a:prstGeom>
          <a:noFill/>
        </p:spPr>
        <p:txBody>
          <a:bodyPr wrap="square" rtlCol="0">
            <a:spAutoFit/>
          </a:bodyPr>
          <a:lstStyle/>
          <a:p>
            <a:pPr marL="342900" lvl="0" indent="-342900">
              <a:buFont typeface="Wingdings" pitchFamily="2" charset="2"/>
              <a:buChar char="Ø"/>
            </a:pPr>
            <a:r>
              <a:rPr lang="kk-KZ" sz="2000" dirty="0">
                <a:solidFill>
                  <a:srgbClr val="002060"/>
                </a:solidFill>
                <a:latin typeface="Times New Roman" pitchFamily="18" charset="0"/>
                <a:cs typeface="Times New Roman" pitchFamily="18" charset="0"/>
              </a:rPr>
              <a:t>Авторлық еңбектерден алынған деректерді дәлел ретінде қолдану, авторына сілтеме жасау;</a:t>
            </a:r>
            <a:endParaRPr lang="ru-RU" sz="20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sz="2000" dirty="0">
                <a:solidFill>
                  <a:srgbClr val="002060"/>
                </a:solidFill>
                <a:latin typeface="Times New Roman" pitchFamily="18" charset="0"/>
                <a:cs typeface="Times New Roman" pitchFamily="18" charset="0"/>
              </a:rPr>
              <a:t>Шартты бағыныңқылы сабақтас құрмалас сөйлемдердің мағыналық түрлерін ажырата білу, түрлендіріп қолдану.</a:t>
            </a: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t="60663"/>
          <a:stretch/>
        </p:blipFill>
        <p:spPr>
          <a:xfrm>
            <a:off x="1" y="2761985"/>
            <a:ext cx="9143999" cy="2569200"/>
          </a:xfrm>
          <a:prstGeom prst="rect">
            <a:avLst/>
          </a:prstGeom>
          <a:noFill/>
          <a:ln>
            <a:noFill/>
          </a:ln>
        </p:spPr>
      </p:pic>
      <p:sp>
        <p:nvSpPr>
          <p:cNvPr id="72" name="Google Shape;72;p15"/>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p:nvPr/>
        </p:nvSpPr>
        <p:spPr>
          <a:xfrm>
            <a:off x="323495" y="351840"/>
            <a:ext cx="3802190" cy="94234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400" b="1" dirty="0">
                <a:solidFill>
                  <a:srgbClr val="002060"/>
                </a:solidFill>
                <a:latin typeface="Times New Roman"/>
                <a:ea typeface="Times New Roman"/>
                <a:cs typeface="Times New Roman"/>
                <a:sym typeface="Times New Roman"/>
              </a:rPr>
              <a:t>Бағалау критерийлері:</a:t>
            </a:r>
            <a:endParaRPr sz="2400" b="1" dirty="0">
              <a:solidFill>
                <a:srgbClr val="002060"/>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74" name="Google Shape;74;p15"/>
          <p:cNvSpPr txBox="1"/>
          <p:nvPr/>
        </p:nvSpPr>
        <p:spPr>
          <a:xfrm>
            <a:off x="269066" y="1017812"/>
            <a:ext cx="8417734" cy="2051957"/>
          </a:xfrm>
          <a:prstGeom prst="rect">
            <a:avLst/>
          </a:prstGeom>
          <a:noFill/>
          <a:ln>
            <a:noFill/>
          </a:ln>
        </p:spPr>
        <p:txBody>
          <a:bodyPr spcFirstLastPara="1" wrap="square" lIns="91425" tIns="91425" rIns="91425" bIns="91425" anchor="t" anchorCtr="0">
            <a:noAutofit/>
          </a:bodyPr>
          <a:lstStyle/>
          <a:p>
            <a:pPr marL="342900" lvl="0" indent="-342900">
              <a:buFont typeface="Wingdings" pitchFamily="2" charset="2"/>
              <a:buChar char="Ø"/>
            </a:pPr>
            <a:r>
              <a:rPr lang="kk-KZ" sz="2400" dirty="0">
                <a:solidFill>
                  <a:srgbClr val="002060"/>
                </a:solidFill>
                <a:latin typeface="Times New Roman" pitchFamily="18" charset="0"/>
                <a:cs typeface="Times New Roman" pitchFamily="18" charset="0"/>
              </a:rPr>
              <a:t>ғаламтор, энциклопедия, газет-журналдар, оқулықтар, ғылыми еңбектерден алынған деректерді дәлел ретінде қолданады, авторына сілтеме жасайды</a:t>
            </a:r>
            <a:r>
              <a:rPr lang="kk-KZ" sz="2400" dirty="0" smtClean="0">
                <a:solidFill>
                  <a:srgbClr val="002060"/>
                </a:solidFill>
                <a:latin typeface="Times New Roman" pitchFamily="18" charset="0"/>
                <a:cs typeface="Times New Roman" pitchFamily="18" charset="0"/>
              </a:rPr>
              <a:t>;</a:t>
            </a:r>
          </a:p>
          <a:p>
            <a:pPr lvl="0"/>
            <a:endParaRPr lang="ru-RU" sz="24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sz="2400" dirty="0">
                <a:solidFill>
                  <a:srgbClr val="002060"/>
                </a:solidFill>
                <a:latin typeface="Times New Roman" pitchFamily="18" charset="0"/>
                <a:cs typeface="Times New Roman" pitchFamily="18" charset="0"/>
              </a:rPr>
              <a:t>Шартты бағыныңқылы сабақтас құрмалас сөйлемдердің жасалу жолын біледі, түрлендіреді</a:t>
            </a:r>
            <a:r>
              <a:rPr lang="kk-KZ" sz="2400" dirty="0" smtClean="0">
                <a:solidFill>
                  <a:srgbClr val="002060"/>
                </a:solidFill>
                <a:latin typeface="Times New Roman" pitchFamily="18" charset="0"/>
                <a:cs typeface="Times New Roman" pitchFamily="18" charset="0"/>
              </a:rPr>
              <a:t>.</a:t>
            </a:r>
            <a:endParaRPr lang="ru-RU" sz="2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80" name="Google Shape;80;p16"/>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p:nvPr/>
        </p:nvSpPr>
        <p:spPr>
          <a:xfrm>
            <a:off x="0" y="0"/>
            <a:ext cx="2481943" cy="957943"/>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1200"/>
              </a:spcBef>
              <a:spcAft>
                <a:spcPts val="1200"/>
              </a:spcAft>
              <a:buNone/>
            </a:pPr>
            <a:r>
              <a:rPr lang="ru" sz="2400" b="1" dirty="0" smtClean="0">
                <a:solidFill>
                  <a:srgbClr val="002060"/>
                </a:solidFill>
                <a:latin typeface="Times New Roman"/>
                <a:ea typeface="Times New Roman"/>
                <a:cs typeface="Times New Roman"/>
                <a:sym typeface="Times New Roman"/>
              </a:rPr>
              <a:t>Еске түсіру</a:t>
            </a:r>
            <a:endParaRPr sz="2400" dirty="0">
              <a:solidFill>
                <a:srgbClr val="002060"/>
              </a:solidFill>
              <a:latin typeface="Times New Roman"/>
              <a:ea typeface="Times New Roman"/>
              <a:cs typeface="Times New Roman"/>
              <a:sym typeface="Times New Roman"/>
            </a:endParaRPr>
          </a:p>
        </p:txBody>
      </p:sp>
      <p:sp>
        <p:nvSpPr>
          <p:cNvPr id="2" name="TextBox 1"/>
          <p:cNvSpPr txBox="1"/>
          <p:nvPr/>
        </p:nvSpPr>
        <p:spPr>
          <a:xfrm>
            <a:off x="163285" y="706627"/>
            <a:ext cx="8817428" cy="4616648"/>
          </a:xfrm>
          <a:prstGeom prst="rect">
            <a:avLst/>
          </a:prstGeom>
          <a:noFill/>
        </p:spPr>
        <p:txBody>
          <a:bodyPr wrap="square" rtlCol="0">
            <a:spAutoFit/>
          </a:bodyPr>
          <a:lstStyle/>
          <a:p>
            <a:r>
              <a:rPr lang="kk-KZ" sz="2000" b="1" dirty="0" smtClean="0">
                <a:solidFill>
                  <a:srgbClr val="002060"/>
                </a:solidFill>
                <a:latin typeface="Times New Roman" pitchFamily="18" charset="0"/>
                <a:cs typeface="Times New Roman" pitchFamily="18" charset="0"/>
              </a:rPr>
              <a:t>Сабақтас құрмалас сөйлем</a:t>
            </a:r>
            <a:r>
              <a:rPr lang="kk-KZ" sz="2000" dirty="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құрамындағы </a:t>
            </a:r>
            <a:r>
              <a:rPr lang="kk-KZ" sz="2000" dirty="0">
                <a:solidFill>
                  <a:srgbClr val="002060"/>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бағыныңқы</a:t>
            </a:r>
            <a:r>
              <a:rPr lang="kk-KZ" sz="2000" dirty="0">
                <a:solidFill>
                  <a:srgbClr val="002060"/>
                </a:solidFill>
                <a:latin typeface="Times New Roman" pitchFamily="18" charset="0"/>
                <a:cs typeface="Times New Roman" pitchFamily="18" charset="0"/>
              </a:rPr>
              <a:t> мен </a:t>
            </a:r>
            <a:r>
              <a:rPr lang="kk-KZ" sz="2000" b="1" dirty="0">
                <a:solidFill>
                  <a:srgbClr val="002060"/>
                </a:solidFill>
                <a:latin typeface="Times New Roman" pitchFamily="18" charset="0"/>
                <a:cs typeface="Times New Roman" pitchFamily="18" charset="0"/>
              </a:rPr>
              <a:t>басыңқы</a:t>
            </a:r>
            <a:r>
              <a:rPr lang="kk-KZ" sz="2000" dirty="0">
                <a:solidFill>
                  <a:srgbClr val="002060"/>
                </a:solidFill>
                <a:latin typeface="Times New Roman" pitchFamily="18" charset="0"/>
                <a:cs typeface="Times New Roman" pitchFamily="18" charset="0"/>
              </a:rPr>
              <a:t> </a:t>
            </a:r>
            <a:endParaRPr lang="kk-KZ" sz="2000" dirty="0" smtClean="0">
              <a:solidFill>
                <a:srgbClr val="002060"/>
              </a:solidFill>
              <a:latin typeface="Times New Roman" pitchFamily="18" charset="0"/>
              <a:cs typeface="Times New Roman" pitchFamily="18" charset="0"/>
            </a:endParaRPr>
          </a:p>
          <a:p>
            <a:r>
              <a:rPr lang="kk-KZ" sz="2000" dirty="0" smtClean="0">
                <a:solidFill>
                  <a:srgbClr val="002060"/>
                </a:solidFill>
                <a:latin typeface="Times New Roman" pitchFamily="18" charset="0"/>
                <a:cs typeface="Times New Roman" pitchFamily="18" charset="0"/>
              </a:rPr>
              <a:t>сөйлемдерінің</a:t>
            </a:r>
            <a:r>
              <a:rPr lang="kk-KZ" sz="2000" dirty="0">
                <a:solidFill>
                  <a:srgbClr val="002060"/>
                </a:solidFill>
                <a:latin typeface="Times New Roman" pitchFamily="18" charset="0"/>
                <a:cs typeface="Times New Roman" pitchFamily="18" charset="0"/>
              </a:rPr>
              <a:t> </a:t>
            </a:r>
            <a:r>
              <a:rPr lang="kk-KZ" sz="2000" b="1" dirty="0" smtClean="0">
                <a:solidFill>
                  <a:srgbClr val="002060"/>
                </a:solidFill>
                <a:latin typeface="Times New Roman" pitchFamily="18" charset="0"/>
                <a:cs typeface="Times New Roman" pitchFamily="18" charset="0"/>
              </a:rPr>
              <a:t>мағыналық </a:t>
            </a:r>
            <a:r>
              <a:rPr lang="kk-KZ" sz="2000" b="1" dirty="0">
                <a:solidFill>
                  <a:srgbClr val="002060"/>
                </a:solidFill>
                <a:latin typeface="Times New Roman" pitchFamily="18" charset="0"/>
                <a:cs typeface="Times New Roman" pitchFamily="18" charset="0"/>
              </a:rPr>
              <a:t>қарым-қатынасына</a:t>
            </a:r>
            <a:r>
              <a:rPr lang="kk-KZ" sz="2000" dirty="0">
                <a:solidFill>
                  <a:srgbClr val="002060"/>
                </a:solidFill>
                <a:latin typeface="Times New Roman" pitchFamily="18" charset="0"/>
                <a:cs typeface="Times New Roman" pitchFamily="18" charset="0"/>
              </a:rPr>
              <a:t> </a:t>
            </a:r>
            <a:r>
              <a:rPr lang="kk-KZ" sz="2000" dirty="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қарай</a:t>
            </a:r>
            <a:r>
              <a:rPr lang="kk-KZ" sz="2000" dirty="0">
                <a:solidFill>
                  <a:srgbClr val="002060"/>
                </a:solidFill>
                <a:latin typeface="Times New Roman" pitchFamily="18" charset="0"/>
                <a:cs typeface="Times New Roman" pitchFamily="18" charset="0"/>
              </a:rPr>
              <a:t> </a:t>
            </a:r>
            <a:r>
              <a:rPr lang="kk-KZ" sz="2000" b="1" dirty="0" smtClean="0">
                <a:solidFill>
                  <a:srgbClr val="002060"/>
                </a:solidFill>
                <a:latin typeface="Times New Roman" pitchFamily="18" charset="0"/>
                <a:cs typeface="Times New Roman" pitchFamily="18" charset="0"/>
              </a:rPr>
              <a:t>алты </a:t>
            </a:r>
            <a:r>
              <a:rPr lang="kk-KZ" sz="2000" dirty="0" smtClean="0">
                <a:solidFill>
                  <a:srgbClr val="002060"/>
                </a:solidFill>
                <a:latin typeface="Times New Roman" pitchFamily="18" charset="0"/>
                <a:cs typeface="Times New Roman" pitchFamily="18" charset="0"/>
              </a:rPr>
              <a:t>түрге </a:t>
            </a:r>
            <a:r>
              <a:rPr lang="kk-KZ" sz="2000" dirty="0">
                <a:solidFill>
                  <a:srgbClr val="002060"/>
                </a:solidFill>
                <a:latin typeface="Times New Roman" pitchFamily="18" charset="0"/>
                <a:cs typeface="Times New Roman" pitchFamily="18" charset="0"/>
              </a:rPr>
              <a:t>бөлінеді: </a:t>
            </a:r>
            <a:endParaRPr lang="kk-KZ" sz="2000" dirty="0" smtClean="0">
              <a:solidFill>
                <a:srgbClr val="002060"/>
              </a:solidFill>
              <a:latin typeface="Times New Roman" pitchFamily="18" charset="0"/>
              <a:cs typeface="Times New Roman" pitchFamily="18" charset="0"/>
            </a:endParaRPr>
          </a:p>
          <a:p>
            <a:pPr algn="just"/>
            <a:r>
              <a:rPr lang="kk-KZ" sz="2000" dirty="0" smtClean="0">
                <a:solidFill>
                  <a:srgbClr val="002060"/>
                </a:solidFill>
                <a:latin typeface="Times New Roman" pitchFamily="18" charset="0"/>
                <a:cs typeface="Times New Roman" pitchFamily="18" charset="0"/>
              </a:rPr>
              <a:t>1</a:t>
            </a:r>
            <a:r>
              <a:rPr lang="kk-KZ" sz="2000" dirty="0">
                <a:solidFill>
                  <a:srgbClr val="002060"/>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шартты</a:t>
            </a:r>
            <a:r>
              <a:rPr lang="kk-KZ" sz="2000" dirty="0">
                <a:solidFill>
                  <a:srgbClr val="002060"/>
                </a:solidFill>
                <a:latin typeface="Times New Roman" pitchFamily="18" charset="0"/>
                <a:cs typeface="Times New Roman" pitchFamily="18" charset="0"/>
              </a:rPr>
              <a:t> бағыныңқы; 2) </a:t>
            </a:r>
            <a:r>
              <a:rPr lang="kk-KZ" sz="2000" b="1" dirty="0">
                <a:solidFill>
                  <a:srgbClr val="002060"/>
                </a:solidFill>
                <a:latin typeface="Times New Roman" pitchFamily="18" charset="0"/>
                <a:cs typeface="Times New Roman" pitchFamily="18" charset="0"/>
              </a:rPr>
              <a:t>қарсылықты</a:t>
            </a:r>
            <a:r>
              <a:rPr lang="kk-KZ" sz="2000" dirty="0">
                <a:solidFill>
                  <a:srgbClr val="002060"/>
                </a:solidFill>
                <a:latin typeface="Times New Roman" pitchFamily="18" charset="0"/>
                <a:cs typeface="Times New Roman" pitchFamily="18" charset="0"/>
              </a:rPr>
              <a:t> бағыныңқы; 3) </a:t>
            </a:r>
            <a:r>
              <a:rPr lang="kk-KZ" sz="2000" b="1" dirty="0">
                <a:solidFill>
                  <a:srgbClr val="002060"/>
                </a:solidFill>
                <a:latin typeface="Times New Roman" pitchFamily="18" charset="0"/>
                <a:cs typeface="Times New Roman" pitchFamily="18" charset="0"/>
              </a:rPr>
              <a:t>себеп</a:t>
            </a:r>
            <a:r>
              <a:rPr lang="kk-KZ" sz="2000" dirty="0">
                <a:solidFill>
                  <a:srgbClr val="002060"/>
                </a:solidFill>
                <a:latin typeface="Times New Roman" pitchFamily="18" charset="0"/>
                <a:cs typeface="Times New Roman" pitchFamily="18" charset="0"/>
              </a:rPr>
              <a:t> бағыныңқы; 4) </a:t>
            </a:r>
            <a:r>
              <a:rPr lang="kk-KZ" sz="2000" b="1" dirty="0">
                <a:solidFill>
                  <a:srgbClr val="002060"/>
                </a:solidFill>
                <a:latin typeface="Times New Roman" pitchFamily="18" charset="0"/>
                <a:cs typeface="Times New Roman" pitchFamily="18" charset="0"/>
              </a:rPr>
              <a:t>мезгіл</a:t>
            </a:r>
            <a:r>
              <a:rPr lang="kk-KZ" sz="2000" dirty="0">
                <a:solidFill>
                  <a:srgbClr val="002060"/>
                </a:solidFill>
                <a:latin typeface="Times New Roman" pitchFamily="18" charset="0"/>
                <a:cs typeface="Times New Roman" pitchFamily="18" charset="0"/>
              </a:rPr>
              <a:t> бағыныңқы; 5) </a:t>
            </a:r>
            <a:r>
              <a:rPr lang="kk-KZ" sz="2000" b="1" dirty="0">
                <a:solidFill>
                  <a:srgbClr val="002060"/>
                </a:solidFill>
                <a:latin typeface="Times New Roman" pitchFamily="18" charset="0"/>
                <a:cs typeface="Times New Roman" pitchFamily="18" charset="0"/>
              </a:rPr>
              <a:t>қимыл-сын</a:t>
            </a:r>
            <a:r>
              <a:rPr lang="kk-KZ" sz="2000" dirty="0">
                <a:solidFill>
                  <a:srgbClr val="002060"/>
                </a:solidFill>
                <a:latin typeface="Times New Roman" pitchFamily="18" charset="0"/>
                <a:cs typeface="Times New Roman" pitchFamily="18" charset="0"/>
              </a:rPr>
              <a:t> бағыныңқы; 6) </a:t>
            </a:r>
            <a:r>
              <a:rPr lang="kk-KZ" sz="2000" b="1" dirty="0">
                <a:solidFill>
                  <a:srgbClr val="002060"/>
                </a:solidFill>
                <a:latin typeface="Times New Roman" pitchFamily="18" charset="0"/>
                <a:cs typeface="Times New Roman" pitchFamily="18" charset="0"/>
              </a:rPr>
              <a:t>мақсат </a:t>
            </a:r>
            <a:r>
              <a:rPr lang="kk-KZ" sz="2000" dirty="0">
                <a:solidFill>
                  <a:srgbClr val="002060"/>
                </a:solidFill>
                <a:latin typeface="Times New Roman" pitchFamily="18" charset="0"/>
                <a:cs typeface="Times New Roman" pitchFamily="18" charset="0"/>
              </a:rPr>
              <a:t>бағыныңқы.</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 </a:t>
            </a:r>
            <a:endParaRPr lang="kk-KZ" sz="2000" dirty="0" smtClean="0">
              <a:solidFill>
                <a:srgbClr val="002060"/>
              </a:solidFill>
              <a:latin typeface="Times New Roman" pitchFamily="18" charset="0"/>
              <a:cs typeface="Times New Roman" pitchFamily="18" charset="0"/>
            </a:endParaRPr>
          </a:p>
          <a:p>
            <a:endParaRPr lang="ru-RU" sz="2000" dirty="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                                       Шартты </a:t>
            </a:r>
            <a:r>
              <a:rPr lang="kk-KZ" sz="2000" b="1" dirty="0">
                <a:solidFill>
                  <a:srgbClr val="002060"/>
                </a:solidFill>
                <a:latin typeface="Times New Roman" pitchFamily="18" charset="0"/>
                <a:cs typeface="Times New Roman" pitchFamily="18" charset="0"/>
              </a:rPr>
              <a:t>бағыныңқы сабақтас</a:t>
            </a:r>
            <a:r>
              <a:rPr lang="kk-KZ" sz="2000" dirty="0">
                <a:solidFill>
                  <a:srgbClr val="002060"/>
                </a:solidFill>
                <a:latin typeface="Times New Roman" pitchFamily="18" charset="0"/>
                <a:cs typeface="Times New Roman" pitchFamily="18" charset="0"/>
              </a:rPr>
              <a:t>. </a:t>
            </a:r>
            <a:endParaRPr lang="kk-KZ" sz="2000" dirty="0" smtClean="0">
              <a:solidFill>
                <a:srgbClr val="002060"/>
              </a:solidFill>
              <a:latin typeface="Times New Roman" pitchFamily="18" charset="0"/>
              <a:cs typeface="Times New Roman" pitchFamily="18" charset="0"/>
            </a:endParaRPr>
          </a:p>
          <a:p>
            <a:r>
              <a:rPr lang="kk-KZ" sz="2000" dirty="0" smtClean="0">
                <a:solidFill>
                  <a:srgbClr val="002060"/>
                </a:solidFill>
                <a:latin typeface="Times New Roman" pitchFamily="18" charset="0"/>
                <a:cs typeface="Times New Roman" pitchFamily="18" charset="0"/>
              </a:rPr>
              <a:t>Құрамындағы </a:t>
            </a:r>
            <a:r>
              <a:rPr lang="kk-KZ" sz="2000" dirty="0">
                <a:solidFill>
                  <a:srgbClr val="002060"/>
                </a:solidFill>
                <a:latin typeface="Times New Roman" pitchFamily="18" charset="0"/>
                <a:cs typeface="Times New Roman" pitchFamily="18" charset="0"/>
              </a:rPr>
              <a:t>жай сөйлемдерінің </a:t>
            </a:r>
            <a:r>
              <a:rPr lang="kk-KZ" sz="2000" b="1" dirty="0">
                <a:solidFill>
                  <a:srgbClr val="002060"/>
                </a:solidFill>
                <a:latin typeface="Times New Roman" pitchFamily="18" charset="0"/>
                <a:cs typeface="Times New Roman" pitchFamily="18" charset="0"/>
              </a:rPr>
              <a:t>біріншісі екіншісіндегі істің орындалу не орындалмау шартын білдіретін</a:t>
            </a:r>
            <a:r>
              <a:rPr lang="kk-KZ" sz="2000" dirty="0">
                <a:solidFill>
                  <a:srgbClr val="002060"/>
                </a:solidFill>
                <a:latin typeface="Times New Roman" pitchFamily="18" charset="0"/>
                <a:cs typeface="Times New Roman" pitchFamily="18" charset="0"/>
              </a:rPr>
              <a:t> құрмаластың түрі </a:t>
            </a:r>
            <a:r>
              <a:rPr lang="kk-KZ" sz="2000" b="1" dirty="0">
                <a:solidFill>
                  <a:srgbClr val="002060"/>
                </a:solidFill>
                <a:latin typeface="Times New Roman" pitchFamily="18" charset="0"/>
                <a:cs typeface="Times New Roman" pitchFamily="18" charset="0"/>
              </a:rPr>
              <a:t>шартты бағыныңқы сабақтас</a:t>
            </a:r>
            <a:r>
              <a:rPr lang="kk-KZ" sz="2000" dirty="0">
                <a:solidFill>
                  <a:srgbClr val="002060"/>
                </a:solidFill>
                <a:latin typeface="Times New Roman" pitchFamily="18" charset="0"/>
                <a:cs typeface="Times New Roman" pitchFamily="18" charset="0"/>
              </a:rPr>
              <a:t> деп аталады. Мысалы: </a:t>
            </a:r>
            <a:r>
              <a:rPr lang="kk-KZ" sz="2000" b="1" i="1" dirty="0">
                <a:solidFill>
                  <a:srgbClr val="002060"/>
                </a:solidFill>
                <a:latin typeface="Times New Roman" pitchFamily="18" charset="0"/>
                <a:cs typeface="Times New Roman" pitchFamily="18" charset="0"/>
              </a:rPr>
              <a:t>Еңбек етсең ерінбей, тояды қарның тіленбей.</a:t>
            </a:r>
            <a:r>
              <a:rPr lang="kk-KZ" sz="2000" dirty="0">
                <a:solidFill>
                  <a:srgbClr val="002060"/>
                </a:solidFill>
                <a:latin typeface="Times New Roman" pitchFamily="18" charset="0"/>
                <a:cs typeface="Times New Roman" pitchFamily="18" charset="0"/>
              </a:rPr>
              <a:t> Шартты бағыныңқы сабақтастың құрамындағы </a:t>
            </a:r>
            <a:r>
              <a:rPr lang="kk-KZ" sz="2000" dirty="0" smtClean="0">
                <a:solidFill>
                  <a:srgbClr val="002060"/>
                </a:solidFill>
                <a:latin typeface="Times New Roman" pitchFamily="18" charset="0"/>
                <a:cs typeface="Times New Roman" pitchFamily="18" charset="0"/>
              </a:rPr>
              <a:t>жай сөйлемдердің</a:t>
            </a:r>
            <a:r>
              <a:rPr lang="kk-KZ" sz="2000" dirty="0">
                <a:solidFill>
                  <a:srgbClr val="002060"/>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бағыныңқы</a:t>
            </a:r>
            <a:r>
              <a:rPr lang="kk-KZ" sz="2000" dirty="0">
                <a:solidFill>
                  <a:srgbClr val="002060"/>
                </a:solidFill>
                <a:latin typeface="Times New Roman" pitchFamily="18" charset="0"/>
                <a:cs typeface="Times New Roman" pitchFamily="18" charset="0"/>
              </a:rPr>
              <a:t> сыңарының </a:t>
            </a:r>
            <a:r>
              <a:rPr lang="kk-KZ" sz="2000" b="1" dirty="0">
                <a:solidFill>
                  <a:srgbClr val="002060"/>
                </a:solidFill>
                <a:latin typeface="Times New Roman" pitchFamily="18" charset="0"/>
                <a:cs typeface="Times New Roman" pitchFamily="18" charset="0"/>
              </a:rPr>
              <a:t>баяндауышы тиянақсыз</a:t>
            </a:r>
            <a:r>
              <a:rPr lang="kk-KZ" sz="2000" dirty="0">
                <a:solidFill>
                  <a:srgbClr val="002060"/>
                </a:solidFill>
                <a:latin typeface="Times New Roman" pitchFamily="18" charset="0"/>
                <a:cs typeface="Times New Roman" pitchFamily="18" charset="0"/>
              </a:rPr>
              <a:t> болып, </a:t>
            </a:r>
            <a:r>
              <a:rPr lang="kk-KZ" sz="2000" dirty="0" smtClean="0">
                <a:solidFill>
                  <a:srgbClr val="002060"/>
                </a:solidFill>
                <a:latin typeface="Times New Roman" pitchFamily="18" charset="0"/>
                <a:cs typeface="Times New Roman" pitchFamily="18" charset="0"/>
              </a:rPr>
              <a:t> </a:t>
            </a:r>
          </a:p>
          <a:p>
            <a:r>
              <a:rPr lang="kk-KZ" sz="2000" b="1" dirty="0" smtClean="0">
                <a:solidFill>
                  <a:srgbClr val="002060"/>
                </a:solidFill>
                <a:latin typeface="Times New Roman" pitchFamily="18" charset="0"/>
                <a:cs typeface="Times New Roman" pitchFamily="18" charset="0"/>
              </a:rPr>
              <a:t>сабақтаса</a:t>
            </a:r>
            <a:r>
              <a:rPr lang="kk-KZ" sz="2000" dirty="0">
                <a:solidFill>
                  <a:srgbClr val="002060"/>
                </a:solidFill>
                <a:latin typeface="Times New Roman" pitchFamily="18" charset="0"/>
                <a:cs typeface="Times New Roman" pitchFamily="18" charset="0"/>
              </a:rPr>
              <a:t> байланысады. </a:t>
            </a:r>
            <a:r>
              <a:rPr lang="kk-KZ" sz="2000" b="1" dirty="0">
                <a:solidFill>
                  <a:srgbClr val="002060"/>
                </a:solidFill>
                <a:latin typeface="Times New Roman" pitchFamily="18" charset="0"/>
                <a:cs typeface="Times New Roman" pitchFamily="18" charset="0"/>
              </a:rPr>
              <a:t>Шартты бағыныңқы</a:t>
            </a:r>
            <a:r>
              <a:rPr lang="kk-KZ" sz="2000" dirty="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сабақтас сөйлемнің</a:t>
            </a:r>
            <a:r>
              <a:rPr lang="kk-KZ" sz="2000" dirty="0">
                <a:solidFill>
                  <a:srgbClr val="002060"/>
                </a:solidFill>
                <a:latin typeface="Times New Roman" pitchFamily="18" charset="0"/>
                <a:cs typeface="Times New Roman" pitchFamily="18" charset="0"/>
              </a:rPr>
              <a:t> </a:t>
            </a:r>
            <a:r>
              <a:rPr lang="kk-KZ" sz="2000" b="1" dirty="0" smtClean="0">
                <a:solidFill>
                  <a:srgbClr val="002060"/>
                </a:solidFill>
                <a:latin typeface="Times New Roman" pitchFamily="18" charset="0"/>
                <a:cs typeface="Times New Roman" pitchFamily="18" charset="0"/>
              </a:rPr>
              <a:t>сыңарларының</a:t>
            </a:r>
            <a:r>
              <a:rPr lang="kk-KZ" sz="2000" b="1" dirty="0">
                <a:solidFill>
                  <a:srgbClr val="002060"/>
                </a:solidFill>
                <a:latin typeface="Times New Roman" pitchFamily="18" charset="0"/>
                <a:cs typeface="Times New Roman" pitchFamily="18" charset="0"/>
              </a:rPr>
              <a:t> </a:t>
            </a:r>
            <a:r>
              <a:rPr lang="kk-KZ" sz="2000" dirty="0">
                <a:solidFill>
                  <a:srgbClr val="002060"/>
                </a:solidFill>
                <a:latin typeface="Times New Roman" pitchFamily="18" charset="0"/>
                <a:cs typeface="Times New Roman" pitchFamily="18" charset="0"/>
              </a:rPr>
              <a:t>арасына </a:t>
            </a:r>
            <a:r>
              <a:rPr lang="kk-KZ" sz="2000" b="1" dirty="0">
                <a:solidFill>
                  <a:srgbClr val="002060"/>
                </a:solidFill>
                <a:latin typeface="Times New Roman" pitchFamily="18" charset="0"/>
                <a:cs typeface="Times New Roman" pitchFamily="18" charset="0"/>
              </a:rPr>
              <a:t>үтір</a:t>
            </a:r>
            <a:r>
              <a:rPr lang="kk-KZ" sz="2000" dirty="0">
                <a:solidFill>
                  <a:srgbClr val="002060"/>
                </a:solidFill>
                <a:latin typeface="Times New Roman" pitchFamily="18" charset="0"/>
                <a:cs typeface="Times New Roman" pitchFamily="18" charset="0"/>
              </a:rPr>
              <a:t> қойылады.</a:t>
            </a:r>
            <a:endParaRPr lang="ru-RU" sz="2000" dirty="0">
              <a:solidFill>
                <a:srgbClr val="00206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3">
            <a:alphaModFix/>
          </a:blip>
          <a:srcRect t="60663"/>
          <a:stretch/>
        </p:blipFill>
        <p:spPr>
          <a:xfrm>
            <a:off x="25475" y="2674899"/>
            <a:ext cx="9143999" cy="2569200"/>
          </a:xfrm>
          <a:prstGeom prst="rect">
            <a:avLst/>
          </a:prstGeom>
          <a:noFill/>
          <a:ln>
            <a:noFill/>
          </a:ln>
        </p:spPr>
      </p:pic>
      <p:sp>
        <p:nvSpPr>
          <p:cNvPr id="89" name="Google Shape;89;p17"/>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p:nvPr/>
        </p:nvSpPr>
        <p:spPr>
          <a:xfrm>
            <a:off x="150660" y="130943"/>
            <a:ext cx="8893628" cy="3996256"/>
          </a:xfrm>
          <a:prstGeom prst="rect">
            <a:avLst/>
          </a:prstGeom>
          <a:noFill/>
          <a:ln>
            <a:noFill/>
          </a:ln>
        </p:spPr>
        <p:txBody>
          <a:bodyPr spcFirstLastPara="1" wrap="square" lIns="91425" tIns="91425" rIns="91425" bIns="91425" anchor="t" anchorCtr="0">
            <a:noAutofit/>
          </a:bodyPr>
          <a:lstStyle/>
          <a:p>
            <a:r>
              <a:rPr lang="kk-KZ" sz="1800" b="1" dirty="0" smtClean="0">
                <a:solidFill>
                  <a:srgbClr val="002060"/>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Шартты бағыныңқы</a:t>
            </a:r>
            <a:r>
              <a:rPr lang="kk-KZ" sz="2000" dirty="0">
                <a:solidFill>
                  <a:srgbClr val="002060"/>
                </a:solidFill>
                <a:latin typeface="Times New Roman" pitchFamily="18" charset="0"/>
                <a:cs typeface="Times New Roman" pitchFamily="18" charset="0"/>
              </a:rPr>
              <a:t> сабақтас құрмалас сөйлемнің </a:t>
            </a:r>
            <a:r>
              <a:rPr lang="kk-KZ" sz="2000" b="1" dirty="0">
                <a:solidFill>
                  <a:srgbClr val="002060"/>
                </a:solidFill>
                <a:latin typeface="Times New Roman" pitchFamily="18" charset="0"/>
                <a:cs typeface="Times New Roman" pitchFamily="18" charset="0"/>
              </a:rPr>
              <a:t>бағыныңқы </a:t>
            </a:r>
            <a:r>
              <a:rPr lang="kk-KZ" sz="2000" dirty="0">
                <a:solidFill>
                  <a:srgbClr val="002060"/>
                </a:solidFill>
                <a:latin typeface="Times New Roman" pitchFamily="18" charset="0"/>
                <a:cs typeface="Times New Roman" pitchFamily="18" charset="0"/>
              </a:rPr>
              <a:t>сыңарының </a:t>
            </a:r>
            <a:r>
              <a:rPr lang="kk-KZ" sz="2000" b="1" dirty="0">
                <a:solidFill>
                  <a:srgbClr val="002060"/>
                </a:solidFill>
                <a:latin typeface="Times New Roman" pitchFamily="18" charset="0"/>
                <a:cs typeface="Times New Roman" pitchFamily="18" charset="0"/>
              </a:rPr>
              <a:t>баяндауышының </a:t>
            </a:r>
            <a:r>
              <a:rPr lang="kk-KZ" sz="2000" dirty="0">
                <a:solidFill>
                  <a:srgbClr val="002060"/>
                </a:solidFill>
                <a:latin typeface="Times New Roman" pitchFamily="18" charset="0"/>
                <a:cs typeface="Times New Roman" pitchFamily="18" charset="0"/>
              </a:rPr>
              <a:t>жасалу жолдары:</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1) бағыныңқы сөйлемнің баяндауышы </a:t>
            </a:r>
            <a:r>
              <a:rPr lang="kk-KZ" sz="2000" b="1" dirty="0">
                <a:solidFill>
                  <a:srgbClr val="002060"/>
                </a:solidFill>
                <a:latin typeface="Times New Roman" pitchFamily="18" charset="0"/>
                <a:cs typeface="Times New Roman" pitchFamily="18" charset="0"/>
              </a:rPr>
              <a:t>етістіктің -са, -се шартты рай тұлғасынан </a:t>
            </a:r>
            <a:r>
              <a:rPr lang="kk-KZ" sz="2000" dirty="0">
                <a:solidFill>
                  <a:srgbClr val="002060"/>
                </a:solidFill>
                <a:latin typeface="Times New Roman" pitchFamily="18" charset="0"/>
                <a:cs typeface="Times New Roman" pitchFamily="18" charset="0"/>
              </a:rPr>
              <a:t>болады. Мысалы: </a:t>
            </a:r>
            <a:r>
              <a:rPr lang="kk-KZ" sz="2000" b="1" i="1" dirty="0">
                <a:solidFill>
                  <a:srgbClr val="002060"/>
                </a:solidFill>
                <a:latin typeface="Times New Roman" pitchFamily="18" charset="0"/>
                <a:cs typeface="Times New Roman" pitchFamily="18" charset="0"/>
              </a:rPr>
              <a:t>Айтқан сөзің дұрыс </a:t>
            </a:r>
            <a:r>
              <a:rPr lang="kk-KZ" sz="2000" b="1" dirty="0">
                <a:solidFill>
                  <a:srgbClr val="002060"/>
                </a:solidFill>
                <a:latin typeface="Times New Roman" pitchFamily="18" charset="0"/>
                <a:cs typeface="Times New Roman" pitchFamily="18" charset="0"/>
              </a:rPr>
              <a:t>болса,</a:t>
            </a:r>
            <a:r>
              <a:rPr lang="kk-KZ" sz="2000" b="1" i="1" dirty="0">
                <a:solidFill>
                  <a:srgbClr val="002060"/>
                </a:solidFill>
                <a:latin typeface="Times New Roman" pitchFamily="18" charset="0"/>
                <a:cs typeface="Times New Roman" pitchFamily="18" charset="0"/>
              </a:rPr>
              <a:t> қалғанын өздері түсіне жатар.</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2) көсемше тұлғалы етістіктің </a:t>
            </a:r>
            <a:r>
              <a:rPr lang="kk-KZ" sz="2000" b="1" dirty="0">
                <a:solidFill>
                  <a:srgbClr val="002060"/>
                </a:solidFill>
                <a:latin typeface="Times New Roman" pitchFamily="18" charset="0"/>
                <a:cs typeface="Times New Roman" pitchFamily="18" charset="0"/>
              </a:rPr>
              <a:t>-ма+й, -ме+й</a:t>
            </a:r>
            <a:r>
              <a:rPr lang="kk-KZ" sz="2000" dirty="0">
                <a:solidFill>
                  <a:srgbClr val="002060"/>
                </a:solidFill>
                <a:latin typeface="Times New Roman" pitchFamily="18" charset="0"/>
                <a:cs typeface="Times New Roman" pitchFamily="18" charset="0"/>
              </a:rPr>
              <a:t> немесе -</a:t>
            </a:r>
            <a:r>
              <a:rPr lang="kk-KZ" sz="2000" b="1" dirty="0">
                <a:solidFill>
                  <a:srgbClr val="002060"/>
                </a:solidFill>
                <a:latin typeface="Times New Roman" pitchFamily="18" charset="0"/>
                <a:cs typeface="Times New Roman" pitchFamily="18" charset="0"/>
              </a:rPr>
              <a:t>майынша/мейінше,</a:t>
            </a:r>
            <a:endParaRPr lang="ru-RU" sz="2000" dirty="0">
              <a:solidFill>
                <a:srgbClr val="002060"/>
              </a:solidFill>
              <a:latin typeface="Times New Roman" pitchFamily="18" charset="0"/>
              <a:cs typeface="Times New Roman" pitchFamily="18" charset="0"/>
            </a:endParaRPr>
          </a:p>
          <a:p>
            <a:r>
              <a:rPr lang="kk-KZ" sz="2000" b="1" dirty="0">
                <a:solidFill>
                  <a:srgbClr val="002060"/>
                </a:solidFill>
                <a:latin typeface="Times New Roman" pitchFamily="18" charset="0"/>
                <a:cs typeface="Times New Roman" pitchFamily="18" charset="0"/>
              </a:rPr>
              <a:t>-байынша/бейінше, -пайынша/ пейінше</a:t>
            </a:r>
            <a:r>
              <a:rPr lang="kk-KZ" sz="2000" dirty="0">
                <a:solidFill>
                  <a:srgbClr val="002060"/>
                </a:solidFill>
                <a:latin typeface="Times New Roman" pitchFamily="18" charset="0"/>
                <a:cs typeface="Times New Roman" pitchFamily="18" charset="0"/>
              </a:rPr>
              <a:t> жұрнақтарынан болады. Мысалы: </a:t>
            </a:r>
            <a:r>
              <a:rPr lang="kk-KZ" sz="2000" b="1" i="1" dirty="0">
                <a:solidFill>
                  <a:srgbClr val="002060"/>
                </a:solidFill>
                <a:latin typeface="Times New Roman" pitchFamily="18" charset="0"/>
                <a:cs typeface="Times New Roman" pitchFamily="18" charset="0"/>
              </a:rPr>
              <a:t>Бұл оқиға дәл осы күндердің өзінде тыным </a:t>
            </a:r>
            <a:r>
              <a:rPr lang="kk-KZ" sz="2000" b="1" dirty="0">
                <a:solidFill>
                  <a:srgbClr val="002060"/>
                </a:solidFill>
                <a:latin typeface="Times New Roman" pitchFamily="18" charset="0"/>
                <a:cs typeface="Times New Roman" pitchFamily="18" charset="0"/>
              </a:rPr>
              <a:t>алмай</a:t>
            </a:r>
            <a:r>
              <a:rPr lang="kk-KZ" sz="2000" b="1" i="1" dirty="0">
                <a:solidFill>
                  <a:srgbClr val="002060"/>
                </a:solidFill>
                <a:latin typeface="Times New Roman" pitchFamily="18" charset="0"/>
                <a:cs typeface="Times New Roman" pitchFamily="18" charset="0"/>
              </a:rPr>
              <a:t>, ұзын құлақ арқылы тамам Тобықтыны шарлап шықты. Шындықтың бетін </a:t>
            </a:r>
            <a:r>
              <a:rPr lang="kk-KZ" sz="2000" b="1" dirty="0">
                <a:solidFill>
                  <a:srgbClr val="002060"/>
                </a:solidFill>
                <a:latin typeface="Times New Roman" pitchFamily="18" charset="0"/>
                <a:cs typeface="Times New Roman" pitchFamily="18" charset="0"/>
              </a:rPr>
              <a:t>ашпайынша,</a:t>
            </a:r>
            <a:r>
              <a:rPr lang="kk-KZ" sz="2000" b="1" i="1" dirty="0">
                <a:solidFill>
                  <a:srgbClr val="002060"/>
                </a:solidFill>
                <a:latin typeface="Times New Roman" pitchFamily="18" charset="0"/>
                <a:cs typeface="Times New Roman" pitchFamily="18" charset="0"/>
              </a:rPr>
              <a:t> жарғақ құлағы жастыққа тимеді.</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a:p>
            <a:r>
              <a:rPr lang="kk-KZ" sz="2000" dirty="0">
                <a:solidFill>
                  <a:srgbClr val="002060"/>
                </a:solidFill>
                <a:latin typeface="Times New Roman" pitchFamily="18" charset="0"/>
                <a:cs typeface="Times New Roman" pitchFamily="18" charset="0"/>
              </a:rPr>
              <a:t>3) ж</a:t>
            </a:r>
            <a:r>
              <a:rPr lang="kk-KZ" sz="2000" b="1" dirty="0">
                <a:solidFill>
                  <a:srgbClr val="002060"/>
                </a:solidFill>
                <a:latin typeface="Times New Roman" pitchFamily="18" charset="0"/>
                <a:cs typeface="Times New Roman" pitchFamily="18" charset="0"/>
              </a:rPr>
              <a:t>атыс септігіндегі өткен шақтық есімшеден</a:t>
            </a:r>
            <a:r>
              <a:rPr lang="kk-KZ" sz="2000" dirty="0">
                <a:solidFill>
                  <a:srgbClr val="002060"/>
                </a:solidFill>
                <a:latin typeface="Times New Roman" pitchFamily="18" charset="0"/>
                <a:cs typeface="Times New Roman" pitchFamily="18" charset="0"/>
              </a:rPr>
              <a:t> болады. Мысалы: </a:t>
            </a:r>
            <a:r>
              <a:rPr lang="kk-KZ" sz="2000" b="1" i="1" dirty="0">
                <a:solidFill>
                  <a:srgbClr val="002060"/>
                </a:solidFill>
                <a:latin typeface="Times New Roman" pitchFamily="18" charset="0"/>
                <a:cs typeface="Times New Roman" pitchFamily="18" charset="0"/>
              </a:rPr>
              <a:t>Мылтығын алып </a:t>
            </a:r>
            <a:r>
              <a:rPr lang="kk-KZ" sz="2000" b="1" dirty="0">
                <a:solidFill>
                  <a:srgbClr val="002060"/>
                </a:solidFill>
                <a:latin typeface="Times New Roman" pitchFamily="18" charset="0"/>
                <a:cs typeface="Times New Roman" pitchFamily="18" charset="0"/>
              </a:rPr>
              <a:t>шықпағанда,</a:t>
            </a:r>
            <a:r>
              <a:rPr lang="kk-KZ" sz="2000" b="1" i="1" dirty="0">
                <a:solidFill>
                  <a:srgbClr val="002060"/>
                </a:solidFill>
                <a:latin typeface="Times New Roman" pitchFamily="18" charset="0"/>
                <a:cs typeface="Times New Roman" pitchFamily="18" charset="0"/>
              </a:rPr>
              <a:t> азулы қасқырдан құтылуы екіталай еді.</a:t>
            </a:r>
            <a:endParaRPr lang="ru-RU" sz="2000" dirty="0">
              <a:solidFill>
                <a:srgbClr val="002060"/>
              </a:solidFill>
              <a:latin typeface="Times New Roman" pitchFamily="18" charset="0"/>
              <a:cs typeface="Times New Roman" pitchFamily="18" charset="0"/>
            </a:endParaRPr>
          </a:p>
          <a:p>
            <a:r>
              <a:rPr lang="kk-KZ" sz="1800" dirty="0"/>
              <a:t> </a:t>
            </a:r>
            <a:endParaRPr lang="ru-RU" sz="1800" dirty="0"/>
          </a:p>
          <a:p>
            <a:pPr marL="0" lvl="0" indent="0" algn="l" rtl="0">
              <a:spcBef>
                <a:spcPts val="1200"/>
              </a:spcBef>
              <a:spcAft>
                <a:spcPts val="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3">
            <a:alphaModFix/>
          </a:blip>
          <a:srcRect t="60663"/>
          <a:stretch/>
        </p:blipFill>
        <p:spPr>
          <a:xfrm>
            <a:off x="25475" y="2674899"/>
            <a:ext cx="9143999" cy="2569200"/>
          </a:xfrm>
          <a:prstGeom prst="rect">
            <a:avLst/>
          </a:prstGeom>
          <a:noFill/>
          <a:ln>
            <a:noFill/>
          </a:ln>
        </p:spPr>
      </p:pic>
      <p:sp>
        <p:nvSpPr>
          <p:cNvPr id="89" name="Google Shape;89;p17"/>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p:nvPr/>
        </p:nvSpPr>
        <p:spPr>
          <a:xfrm>
            <a:off x="150660" y="130943"/>
            <a:ext cx="8893628" cy="3996256"/>
          </a:xfrm>
          <a:prstGeom prst="rect">
            <a:avLst/>
          </a:prstGeom>
          <a:noFill/>
          <a:ln>
            <a:noFill/>
          </a:ln>
        </p:spPr>
        <p:txBody>
          <a:bodyPr spcFirstLastPara="1" wrap="square" lIns="91425" tIns="91425" rIns="91425" bIns="91425" anchor="t" anchorCtr="0">
            <a:noAutofit/>
          </a:bodyPr>
          <a:lstStyle/>
          <a:p>
            <a:pPr algn="ctr"/>
            <a:r>
              <a:rPr lang="kk-KZ" sz="2000" b="1" dirty="0" smtClean="0">
                <a:solidFill>
                  <a:srgbClr val="002060"/>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Шартты бағыныңқы</a:t>
            </a:r>
            <a:r>
              <a:rPr lang="kk-KZ" sz="2000" dirty="0">
                <a:solidFill>
                  <a:srgbClr val="002060"/>
                </a:solidFill>
                <a:latin typeface="Times New Roman" pitchFamily="18" charset="0"/>
                <a:cs typeface="Times New Roman" pitchFamily="18" charset="0"/>
              </a:rPr>
              <a:t> сабақтас құрмлас сөйлемнің </a:t>
            </a:r>
            <a:r>
              <a:rPr lang="kk-KZ" sz="2000" b="1" dirty="0">
                <a:solidFill>
                  <a:srgbClr val="002060"/>
                </a:solidFill>
                <a:latin typeface="Times New Roman" pitchFamily="18" charset="0"/>
                <a:cs typeface="Times New Roman" pitchFamily="18" charset="0"/>
              </a:rPr>
              <a:t>бағыныңқы </a:t>
            </a:r>
            <a:r>
              <a:rPr lang="kk-KZ" sz="2000" dirty="0">
                <a:solidFill>
                  <a:srgbClr val="002060"/>
                </a:solidFill>
                <a:latin typeface="Times New Roman" pitchFamily="18" charset="0"/>
                <a:cs typeface="Times New Roman" pitchFamily="18" charset="0"/>
              </a:rPr>
              <a:t>сыңарының </a:t>
            </a:r>
            <a:r>
              <a:rPr lang="kk-KZ" sz="2000" b="1" dirty="0">
                <a:solidFill>
                  <a:srgbClr val="002060"/>
                </a:solidFill>
                <a:latin typeface="Times New Roman" pitchFamily="18" charset="0"/>
                <a:cs typeface="Times New Roman" pitchFamily="18" charset="0"/>
              </a:rPr>
              <a:t>баяндауышының </a:t>
            </a:r>
            <a:r>
              <a:rPr lang="kk-KZ" sz="2000" dirty="0">
                <a:solidFill>
                  <a:srgbClr val="002060"/>
                </a:solidFill>
                <a:latin typeface="Times New Roman" pitchFamily="18" charset="0"/>
                <a:cs typeface="Times New Roman" pitchFamily="18" charset="0"/>
              </a:rPr>
              <a:t>жасалу жолдары мен сұрақтарының кестесі.</a:t>
            </a:r>
            <a:endParaRPr lang="ru-RU" sz="2000" dirty="0">
              <a:solidFill>
                <a:srgbClr val="002060"/>
              </a:solidFill>
              <a:latin typeface="Times New Roman" pitchFamily="18" charset="0"/>
              <a:cs typeface="Times New Roman" pitchFamily="18" charset="0"/>
            </a:endParaRPr>
          </a:p>
          <a:p>
            <a:r>
              <a:rPr lang="kk-KZ" sz="1800" dirty="0"/>
              <a:t> </a:t>
            </a:r>
            <a:endParaRPr lang="ru-RU" sz="1800" dirty="0"/>
          </a:p>
          <a:p>
            <a:pPr marL="0" lvl="0" indent="0" algn="l" rtl="0">
              <a:spcBef>
                <a:spcPts val="1200"/>
              </a:spcBef>
              <a:spcAft>
                <a:spcPts val="0"/>
              </a:spcAft>
              <a:buNone/>
            </a:pPr>
            <a:endParaRPr dirty="0"/>
          </a:p>
        </p:txBody>
      </p:sp>
      <p:graphicFrame>
        <p:nvGraphicFramePr>
          <p:cNvPr id="2" name="Таблица 1"/>
          <p:cNvGraphicFramePr>
            <a:graphicFrameLocks noGrp="1"/>
          </p:cNvGraphicFramePr>
          <p:nvPr>
            <p:extLst>
              <p:ext uri="{D42A27DB-BD31-4B8C-83A1-F6EECF244321}">
                <p14:modId xmlns:p14="http://schemas.microsoft.com/office/powerpoint/2010/main" val="142345388"/>
              </p:ext>
            </p:extLst>
          </p:nvPr>
        </p:nvGraphicFramePr>
        <p:xfrm>
          <a:off x="308502" y="1208313"/>
          <a:ext cx="8577943" cy="2480832"/>
        </p:xfrm>
        <a:graphic>
          <a:graphicData uri="http://schemas.openxmlformats.org/drawingml/2006/table">
            <a:tbl>
              <a:tblPr firstRow="1" firstCol="1" bandRow="1">
                <a:tableStyleId>{7DF18680-E054-41AD-8BC1-D1AEF772440D}</a:tableStyleId>
              </a:tblPr>
              <a:tblGrid>
                <a:gridCol w="546575"/>
                <a:gridCol w="2332938"/>
                <a:gridCol w="3009188"/>
                <a:gridCol w="2689242"/>
              </a:tblGrid>
              <a:tr h="826944">
                <a:tc>
                  <a:txBody>
                    <a:bodyPr/>
                    <a:lstStyle/>
                    <a:p>
                      <a:pPr algn="ctr">
                        <a:lnSpc>
                          <a:spcPct val="115000"/>
                        </a:lnSpc>
                        <a:spcAft>
                          <a:spcPts val="1000"/>
                        </a:spcAft>
                      </a:pPr>
                      <a:r>
                        <a:rPr lang="ru-RU" sz="1600" dirty="0">
                          <a:effectLst/>
                          <a:latin typeface="Times New Roman" pitchFamily="18" charset="0"/>
                          <a:cs typeface="Times New Roman" pitchFamily="18" charset="0"/>
                        </a:rPr>
                        <a:t>р/с</a:t>
                      </a:r>
                      <a:endParaRPr lang="ru-RU" sz="1600" dirty="0">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600">
                          <a:effectLst/>
                          <a:latin typeface="Times New Roman" pitchFamily="18" charset="0"/>
                          <a:cs typeface="Times New Roman" pitchFamily="18" charset="0"/>
                        </a:rPr>
                        <a:t>Бағыныңқы сөйлемнің баяндауышы</a:t>
                      </a:r>
                      <a:endParaRPr lang="ru-RU" sz="1600">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600" dirty="0" err="1">
                          <a:effectLst/>
                          <a:latin typeface="Times New Roman" pitchFamily="18" charset="0"/>
                          <a:cs typeface="Times New Roman" pitchFamily="18" charset="0"/>
                        </a:rPr>
                        <a:t>Баяндауышының</a:t>
                      </a:r>
                      <a:r>
                        <a:rPr lang="ru-RU" sz="1600" dirty="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тұлғалық</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белгісі</a:t>
                      </a:r>
                      <a:r>
                        <a:rPr lang="ru-RU" sz="1600" dirty="0" smtClean="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600">
                          <a:effectLst/>
                          <a:latin typeface="Times New Roman" pitchFamily="18" charset="0"/>
                          <a:cs typeface="Times New Roman" pitchFamily="18" charset="0"/>
                        </a:rPr>
                        <a:t>Бағыныңқы сыңарына қойылатын сұрақтар</a:t>
                      </a:r>
                      <a:endParaRPr lang="ru-RU" sz="1600">
                        <a:effectLst/>
                        <a:latin typeface="Times New Roman" pitchFamily="18" charset="0"/>
                        <a:ea typeface="Calibri"/>
                        <a:cs typeface="Times New Roman" pitchFamily="18" charset="0"/>
                      </a:endParaRPr>
                    </a:p>
                  </a:txBody>
                  <a:tcPr marL="68580" marR="68580" marT="0" marB="0"/>
                </a:tc>
              </a:tr>
              <a:tr h="275648">
                <a:tc>
                  <a:txBody>
                    <a:bodyPr/>
                    <a:lstStyle/>
                    <a:p>
                      <a:pPr>
                        <a:lnSpc>
                          <a:spcPct val="115000"/>
                        </a:lnSpc>
                        <a:spcAft>
                          <a:spcPts val="1000"/>
                        </a:spcAft>
                      </a:pPr>
                      <a:r>
                        <a:rPr lang="ru-RU" sz="1600">
                          <a:effectLst/>
                          <a:latin typeface="Times New Roman" pitchFamily="18" charset="0"/>
                          <a:cs typeface="Times New Roman" pitchFamily="18" charset="0"/>
                        </a:rPr>
                        <a:t>1</a:t>
                      </a:r>
                      <a:endParaRPr lang="ru-RU" sz="1600">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600">
                          <a:effectLst/>
                          <a:latin typeface="Times New Roman" pitchFamily="18" charset="0"/>
                          <a:cs typeface="Times New Roman" pitchFamily="18" charset="0"/>
                        </a:rPr>
                        <a:t>Шартты рай</a:t>
                      </a:r>
                      <a:endParaRPr lang="ru-RU" sz="1600">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600" dirty="0">
                          <a:effectLst/>
                          <a:latin typeface="Times New Roman" pitchFamily="18" charset="0"/>
                          <a:cs typeface="Times New Roman" pitchFamily="18" charset="0"/>
                        </a:rPr>
                        <a:t>-</a:t>
                      </a:r>
                      <a:r>
                        <a:rPr lang="ru-RU" sz="1600" dirty="0" err="1">
                          <a:effectLst/>
                          <a:latin typeface="Times New Roman" pitchFamily="18" charset="0"/>
                          <a:cs typeface="Times New Roman" pitchFamily="18" charset="0"/>
                        </a:rPr>
                        <a:t>са</a:t>
                      </a:r>
                      <a:r>
                        <a:rPr lang="ru-RU" sz="1600" dirty="0">
                          <a:effectLst/>
                          <a:latin typeface="Times New Roman" pitchFamily="18" charset="0"/>
                          <a:cs typeface="Times New Roman" pitchFamily="18" charset="0"/>
                        </a:rPr>
                        <a:t>, -се</a:t>
                      </a:r>
                      <a:endParaRPr lang="ru-RU" sz="1600" dirty="0">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600">
                          <a:effectLst/>
                          <a:latin typeface="Times New Roman" pitchFamily="18" charset="0"/>
                          <a:cs typeface="Times New Roman" pitchFamily="18" charset="0"/>
                        </a:rPr>
                        <a:t>Қайтсе? Не етсе?</a:t>
                      </a:r>
                      <a:endParaRPr lang="ru-RU" sz="1600">
                        <a:effectLst/>
                        <a:latin typeface="Times New Roman" pitchFamily="18" charset="0"/>
                        <a:ea typeface="Calibri"/>
                        <a:cs typeface="Times New Roman" pitchFamily="18" charset="0"/>
                      </a:endParaRPr>
                    </a:p>
                  </a:txBody>
                  <a:tcPr marL="68580" marR="68580" marT="0" marB="0"/>
                </a:tc>
              </a:tr>
              <a:tr h="826944">
                <a:tc>
                  <a:txBody>
                    <a:bodyPr/>
                    <a:lstStyle/>
                    <a:p>
                      <a:pPr>
                        <a:lnSpc>
                          <a:spcPct val="115000"/>
                        </a:lnSpc>
                        <a:spcAft>
                          <a:spcPts val="1000"/>
                        </a:spcAft>
                      </a:pPr>
                      <a:r>
                        <a:rPr lang="ru-RU" sz="1600">
                          <a:effectLst/>
                          <a:latin typeface="Times New Roman" pitchFamily="18" charset="0"/>
                          <a:cs typeface="Times New Roman" pitchFamily="18" charset="0"/>
                        </a:rPr>
                        <a:t>2</a:t>
                      </a:r>
                      <a:endParaRPr lang="ru-RU" sz="1600">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600">
                          <a:effectLst/>
                          <a:latin typeface="Times New Roman" pitchFamily="18" charset="0"/>
                          <a:cs typeface="Times New Roman" pitchFamily="18" charset="0"/>
                        </a:rPr>
                        <a:t>Көсемше</a:t>
                      </a:r>
                      <a:endParaRPr lang="ru-RU" sz="1600">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600" dirty="0" err="1">
                          <a:effectLst/>
                          <a:latin typeface="Times New Roman" pitchFamily="18" charset="0"/>
                          <a:cs typeface="Times New Roman" pitchFamily="18" charset="0"/>
                        </a:rPr>
                        <a:t>Ма+й</a:t>
                      </a:r>
                      <a:r>
                        <a:rPr lang="ru-RU" sz="1600" dirty="0">
                          <a:effectLst/>
                          <a:latin typeface="Times New Roman" pitchFamily="18" charset="0"/>
                          <a:cs typeface="Times New Roman" pitchFamily="18" charset="0"/>
                        </a:rPr>
                        <a:t>, </a:t>
                      </a:r>
                      <a:r>
                        <a:rPr lang="ru-RU" sz="1600" dirty="0" err="1">
                          <a:effectLst/>
                          <a:latin typeface="Times New Roman" pitchFamily="18" charset="0"/>
                          <a:cs typeface="Times New Roman" pitchFamily="18" charset="0"/>
                        </a:rPr>
                        <a:t>ме+й</a:t>
                      </a:r>
                      <a:r>
                        <a:rPr lang="ru-RU" sz="1600" dirty="0">
                          <a:effectLst/>
                          <a:latin typeface="Times New Roman" pitchFamily="18" charset="0"/>
                          <a:cs typeface="Times New Roman" pitchFamily="18" charset="0"/>
                        </a:rPr>
                        <a:t>; </a:t>
                      </a:r>
                      <a:r>
                        <a:rPr lang="ru-RU" sz="1600" dirty="0" err="1">
                          <a:effectLst/>
                          <a:latin typeface="Times New Roman" pitchFamily="18" charset="0"/>
                          <a:cs typeface="Times New Roman" pitchFamily="18" charset="0"/>
                        </a:rPr>
                        <a:t>майынша</a:t>
                      </a:r>
                      <a:r>
                        <a:rPr lang="ru-RU" sz="1600" dirty="0">
                          <a:effectLst/>
                          <a:latin typeface="Times New Roman" pitchFamily="18" charset="0"/>
                          <a:cs typeface="Times New Roman" pitchFamily="18" charset="0"/>
                        </a:rPr>
                        <a:t>/</a:t>
                      </a:r>
                      <a:r>
                        <a:rPr lang="ru-RU" sz="1600" dirty="0" err="1">
                          <a:effectLst/>
                          <a:latin typeface="Times New Roman" pitchFamily="18" charset="0"/>
                          <a:cs typeface="Times New Roman" pitchFamily="18" charset="0"/>
                        </a:rPr>
                        <a:t>мейінше</a:t>
                      </a:r>
                      <a:endParaRPr lang="ru-RU" sz="1600" dirty="0">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0"/>
                        </a:spcAft>
                      </a:pPr>
                      <a:r>
                        <a:rPr lang="ru-RU" sz="1600">
                          <a:effectLst/>
                          <a:latin typeface="Times New Roman" pitchFamily="18" charset="0"/>
                          <a:cs typeface="Times New Roman" pitchFamily="18" charset="0"/>
                        </a:rPr>
                        <a:t>Қайтпей? Не етпей?</a:t>
                      </a:r>
                    </a:p>
                    <a:p>
                      <a:pPr>
                        <a:lnSpc>
                          <a:spcPct val="115000"/>
                        </a:lnSpc>
                        <a:spcAft>
                          <a:spcPts val="1000"/>
                        </a:spcAft>
                      </a:pPr>
                      <a:r>
                        <a:rPr lang="ru-RU" sz="1600">
                          <a:effectLst/>
                          <a:latin typeface="Times New Roman" pitchFamily="18" charset="0"/>
                          <a:cs typeface="Times New Roman" pitchFamily="18" charset="0"/>
                        </a:rPr>
                        <a:t>Қайтпейінше? Не етпейінше?</a:t>
                      </a:r>
                      <a:endParaRPr lang="ru-RU" sz="1600">
                        <a:effectLst/>
                        <a:latin typeface="Times New Roman" pitchFamily="18" charset="0"/>
                        <a:ea typeface="Calibri"/>
                        <a:cs typeface="Times New Roman" pitchFamily="18" charset="0"/>
                      </a:endParaRPr>
                    </a:p>
                  </a:txBody>
                  <a:tcPr marL="68580" marR="68580" marT="0" marB="0"/>
                </a:tc>
              </a:tr>
              <a:tr h="551296">
                <a:tc>
                  <a:txBody>
                    <a:bodyPr/>
                    <a:lstStyle/>
                    <a:p>
                      <a:pPr>
                        <a:lnSpc>
                          <a:spcPct val="115000"/>
                        </a:lnSpc>
                        <a:spcAft>
                          <a:spcPts val="1000"/>
                        </a:spcAft>
                      </a:pPr>
                      <a:r>
                        <a:rPr lang="ru-RU" sz="1600">
                          <a:effectLst/>
                          <a:latin typeface="Times New Roman" pitchFamily="18" charset="0"/>
                          <a:cs typeface="Times New Roman" pitchFamily="18" charset="0"/>
                        </a:rPr>
                        <a:t>3</a:t>
                      </a:r>
                      <a:endParaRPr lang="ru-RU" sz="1600">
                        <a:effectLst/>
                        <a:latin typeface="Times New Roman" pitchFamily="18" charset="0"/>
                        <a:ea typeface="Calibri"/>
                        <a:cs typeface="Times New Roman" pitchFamily="18" charset="0"/>
                      </a:endParaRPr>
                    </a:p>
                  </a:txBody>
                  <a:tcPr marL="68580" marR="9525" marT="0" marB="0"/>
                </a:tc>
                <a:tc>
                  <a:txBody>
                    <a:bodyPr/>
                    <a:lstStyle/>
                    <a:p>
                      <a:pPr algn="ctr">
                        <a:lnSpc>
                          <a:spcPct val="115000"/>
                        </a:lnSpc>
                        <a:spcAft>
                          <a:spcPts val="1000"/>
                        </a:spcAft>
                      </a:pPr>
                      <a:r>
                        <a:rPr lang="ru-RU" sz="1600">
                          <a:effectLst/>
                          <a:latin typeface="Times New Roman" pitchFamily="18" charset="0"/>
                          <a:cs typeface="Times New Roman" pitchFamily="18" charset="0"/>
                        </a:rPr>
                        <a:t>Есімше</a:t>
                      </a:r>
                      <a:endParaRPr lang="ru-RU" sz="1600">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600" dirty="0">
                          <a:effectLst/>
                          <a:latin typeface="Times New Roman" pitchFamily="18" charset="0"/>
                          <a:cs typeface="Times New Roman" pitchFamily="18" charset="0"/>
                        </a:rPr>
                        <a:t>-</a:t>
                      </a:r>
                      <a:r>
                        <a:rPr lang="ru-RU" sz="1600" dirty="0" err="1">
                          <a:effectLst/>
                          <a:latin typeface="Times New Roman" pitchFamily="18" charset="0"/>
                          <a:cs typeface="Times New Roman" pitchFamily="18" charset="0"/>
                        </a:rPr>
                        <a:t>ған+да</a:t>
                      </a:r>
                      <a:r>
                        <a:rPr lang="ru-RU" sz="1600" dirty="0">
                          <a:effectLst/>
                          <a:latin typeface="Times New Roman" pitchFamily="18" charset="0"/>
                          <a:cs typeface="Times New Roman" pitchFamily="18" charset="0"/>
                        </a:rPr>
                        <a:t>, -</a:t>
                      </a:r>
                      <a:r>
                        <a:rPr lang="ru-RU" sz="1600" dirty="0" err="1">
                          <a:effectLst/>
                          <a:latin typeface="Times New Roman" pitchFamily="18" charset="0"/>
                          <a:cs typeface="Times New Roman" pitchFamily="18" charset="0"/>
                        </a:rPr>
                        <a:t>ген+де</a:t>
                      </a:r>
                      <a:endParaRPr lang="ru-RU" sz="1600" dirty="0">
                        <a:effectLst/>
                        <a:latin typeface="Times New Roman" pitchFamily="18" charset="0"/>
                        <a:ea typeface="Calibri"/>
                        <a:cs typeface="Times New Roman" pitchFamily="18" charset="0"/>
                      </a:endParaRPr>
                    </a:p>
                  </a:txBody>
                  <a:tcPr marL="68580" marR="9525" marT="0" marB="0"/>
                </a:tc>
                <a:tc>
                  <a:txBody>
                    <a:bodyPr/>
                    <a:lstStyle/>
                    <a:p>
                      <a:pPr>
                        <a:lnSpc>
                          <a:spcPct val="115000"/>
                        </a:lnSpc>
                        <a:spcAft>
                          <a:spcPts val="1000"/>
                        </a:spcAft>
                      </a:pPr>
                      <a:r>
                        <a:rPr lang="ru-RU" sz="1600" dirty="0" err="1">
                          <a:effectLst/>
                          <a:latin typeface="Times New Roman" pitchFamily="18" charset="0"/>
                          <a:cs typeface="Times New Roman" pitchFamily="18" charset="0"/>
                        </a:rPr>
                        <a:t>Қайткенде</a:t>
                      </a:r>
                      <a:r>
                        <a:rPr lang="ru-RU" sz="1600" dirty="0">
                          <a:effectLst/>
                          <a:latin typeface="Times New Roman" pitchFamily="18" charset="0"/>
                          <a:cs typeface="Times New Roman" pitchFamily="18" charset="0"/>
                        </a:rPr>
                        <a:t>? Не </a:t>
                      </a:r>
                      <a:r>
                        <a:rPr lang="ru-RU" sz="1600" dirty="0" err="1">
                          <a:effectLst/>
                          <a:latin typeface="Times New Roman" pitchFamily="18" charset="0"/>
                          <a:cs typeface="Times New Roman" pitchFamily="18" charset="0"/>
                        </a:rPr>
                        <a:t>еткенде</a:t>
                      </a:r>
                      <a:r>
                        <a:rPr lang="ru-RU" sz="1600" dirty="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3" name="Прямоугольник 2"/>
          <p:cNvSpPr/>
          <p:nvPr/>
        </p:nvSpPr>
        <p:spPr>
          <a:xfrm>
            <a:off x="370113" y="3869068"/>
            <a:ext cx="8425543" cy="1015663"/>
          </a:xfrm>
          <a:prstGeom prst="rect">
            <a:avLst/>
          </a:prstGeom>
        </p:spPr>
        <p:txBody>
          <a:bodyPr wrap="square">
            <a:spAutoFit/>
          </a:bodyPr>
          <a:lstStyle/>
          <a:p>
            <a:r>
              <a:rPr lang="kk-KZ" sz="2000" b="1" dirty="0">
                <a:solidFill>
                  <a:srgbClr val="002060"/>
                </a:solidFill>
                <a:latin typeface="Times New Roman" pitchFamily="18" charset="0"/>
                <a:cs typeface="Times New Roman" pitchFamily="18" charset="0"/>
              </a:rPr>
              <a:t>Сілтеме</a:t>
            </a:r>
            <a:r>
              <a:rPr lang="kk-KZ" sz="2000" i="1" dirty="0">
                <a:solidFill>
                  <a:srgbClr val="002060"/>
                </a:solidFill>
                <a:latin typeface="Times New Roman" pitchFamily="18" charset="0"/>
                <a:cs typeface="Times New Roman" pitchFamily="18" charset="0"/>
              </a:rPr>
              <a:t> (Ссылка; the reference, link)</a:t>
            </a:r>
            <a:r>
              <a:rPr lang="kk-KZ" sz="2000" dirty="0">
                <a:solidFill>
                  <a:srgbClr val="002060"/>
                </a:solidFill>
                <a:latin typeface="Times New Roman" pitchFamily="18" charset="0"/>
                <a:cs typeface="Times New Roman" pitchFamily="18" charset="0"/>
              </a:rPr>
              <a:t> — 1) қандай да бір объектіге арналған нұсқағыш; 2) тілдің сипатталған элементін белгілеуге пайдаланылатын тілдік құрылма; 3) хабарланған объектіні ұқсастыру. </a:t>
            </a: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9732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5"/>
        <p:cNvGrpSpPr/>
        <p:nvPr/>
      </p:nvGrpSpPr>
      <p:grpSpPr>
        <a:xfrm>
          <a:off x="0" y="0"/>
          <a:ext cx="0" cy="0"/>
          <a:chOff x="0" y="0"/>
          <a:chExt cx="0" cy="0"/>
        </a:xfrm>
      </p:grpSpPr>
      <p:pic>
        <p:nvPicPr>
          <p:cNvPr id="96" name="Google Shape;96;p18"/>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97" name="Google Shape;97;p18"/>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p:nvPr/>
        </p:nvSpPr>
        <p:spPr>
          <a:xfrm>
            <a:off x="287350" y="201150"/>
            <a:ext cx="8663400" cy="21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800" b="1" dirty="0">
                <a:solidFill>
                  <a:srgbClr val="002060"/>
                </a:solidFill>
                <a:latin typeface="Times New Roman"/>
                <a:ea typeface="Times New Roman"/>
                <a:cs typeface="Times New Roman"/>
                <a:sym typeface="Times New Roman"/>
              </a:rPr>
              <a:t>1-тапсырма. </a:t>
            </a:r>
            <a:endParaRPr sz="2800" b="1" dirty="0">
              <a:solidFill>
                <a:srgbClr val="002060"/>
              </a:solidFill>
              <a:latin typeface="Times New Roman"/>
              <a:ea typeface="Times New Roman"/>
              <a:cs typeface="Times New Roman"/>
              <a:sym typeface="Times New Roman"/>
            </a:endParaRPr>
          </a:p>
          <a:p>
            <a:r>
              <a:rPr lang="kk-KZ" sz="2400" dirty="0">
                <a:solidFill>
                  <a:srgbClr val="002060"/>
                </a:solidFill>
                <a:latin typeface="Times New Roman" pitchFamily="18" charset="0"/>
                <a:cs typeface="Times New Roman" pitchFamily="18" charset="0"/>
              </a:rPr>
              <a:t>Тыңдалымалды тапсырма. Ген деген не? Инженерия деген не? Гендік инженерия деген не?  Суреттер бойынша тақырыпты болжаңыз.</a:t>
            </a:r>
            <a:endParaRPr lang="ru-RU" sz="2400" dirty="0">
              <a:solidFill>
                <a:srgbClr val="002060"/>
              </a:solidFill>
              <a:effectLst/>
              <a:latin typeface="Times New Roman" pitchFamily="18" charset="0"/>
              <a:cs typeface="Times New Roman" pitchFamily="18" charset="0"/>
            </a:endParaRPr>
          </a:p>
        </p:txBody>
      </p:sp>
      <p:sp>
        <p:nvSpPr>
          <p:cNvPr id="99" name="Google Shape;99;p18"/>
          <p:cNvSpPr txBox="1"/>
          <p:nvPr/>
        </p:nvSpPr>
        <p:spPr>
          <a:xfrm>
            <a:off x="373550" y="2674900"/>
            <a:ext cx="7830300" cy="24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400" b="1" dirty="0">
                <a:solidFill>
                  <a:srgbClr val="002060"/>
                </a:solidFill>
                <a:latin typeface="Times New Roman"/>
                <a:ea typeface="Times New Roman"/>
                <a:cs typeface="Times New Roman"/>
                <a:sym typeface="Times New Roman"/>
              </a:rPr>
              <a:t>Дескриптор:</a:t>
            </a:r>
            <a:endParaRPr sz="2400" b="1" dirty="0">
              <a:solidFill>
                <a:srgbClr val="002060"/>
              </a:solidFill>
              <a:latin typeface="Times New Roman"/>
              <a:ea typeface="Times New Roman"/>
              <a:cs typeface="Times New Roman"/>
              <a:sym typeface="Times New Roman"/>
            </a:endParaRPr>
          </a:p>
          <a:p>
            <a:r>
              <a:rPr lang="ru" sz="2400" dirty="0">
                <a:solidFill>
                  <a:srgbClr val="002060"/>
                </a:solidFill>
                <a:latin typeface="Times New Roman" pitchFamily="18" charset="0"/>
                <a:ea typeface="Times New Roman"/>
                <a:cs typeface="Times New Roman" pitchFamily="18" charset="0"/>
                <a:sym typeface="Times New Roman"/>
              </a:rPr>
              <a:t>- </a:t>
            </a:r>
            <a:r>
              <a:rPr lang="kk-KZ" sz="2400" dirty="0" smtClean="0">
                <a:solidFill>
                  <a:srgbClr val="002060"/>
                </a:solidFill>
                <a:latin typeface="Times New Roman" pitchFamily="18" charset="0"/>
                <a:cs typeface="Times New Roman" pitchFamily="18" charset="0"/>
              </a:rPr>
              <a:t> </a:t>
            </a:r>
            <a:r>
              <a:rPr lang="kk-KZ" sz="2400" dirty="0">
                <a:solidFill>
                  <a:srgbClr val="002060"/>
                </a:solidFill>
                <a:latin typeface="Times New Roman" pitchFamily="18" charset="0"/>
                <a:cs typeface="Times New Roman" pitchFamily="18" charset="0"/>
              </a:rPr>
              <a:t>Сұрақтарға жауап береді.</a:t>
            </a:r>
            <a:endParaRPr lang="ru-RU" sz="2400" dirty="0">
              <a:solidFill>
                <a:srgbClr val="002060"/>
              </a:solidFill>
              <a:latin typeface="Times New Roman" pitchFamily="18" charset="0"/>
              <a:cs typeface="Times New Roman" pitchFamily="18" charset="0"/>
            </a:endParaRPr>
          </a:p>
          <a:p>
            <a:r>
              <a:rPr lang="kk-KZ" sz="2400" dirty="0">
                <a:solidFill>
                  <a:srgbClr val="002060"/>
                </a:solidFill>
                <a:latin typeface="Times New Roman" pitchFamily="18" charset="0"/>
                <a:cs typeface="Times New Roman" pitchFamily="18" charset="0"/>
              </a:rPr>
              <a:t>- суреттер арқылы мәтіннің тақырыбын болжай алады.</a:t>
            </a:r>
            <a:endParaRPr lang="ru-RU" sz="2400" dirty="0">
              <a:solidFill>
                <a:srgbClr val="002060"/>
              </a:solidFill>
              <a:latin typeface="Times New Roman" pitchFamily="18" charset="0"/>
              <a:cs typeface="Times New Roman" pitchFamily="18" charset="0"/>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05" name="Google Shape;105;p19"/>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depositphotos_3751756-stock-photo-flesh-kiwi-cut-ripe-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11" y="116977"/>
            <a:ext cx="3133952" cy="234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20-09-07-Dna-testing-ethic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11" y="2569200"/>
            <a:ext cx="8131289"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Без назван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4055" y="116977"/>
            <a:ext cx="4844145" cy="234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3"/>
        <p:cNvGrpSpPr/>
        <p:nvPr/>
      </p:nvGrpSpPr>
      <p:grpSpPr>
        <a:xfrm>
          <a:off x="0" y="0"/>
          <a:ext cx="0" cy="0"/>
          <a:chOff x="0" y="0"/>
          <a:chExt cx="0" cy="0"/>
        </a:xfrm>
      </p:grpSpPr>
      <p:pic>
        <p:nvPicPr>
          <p:cNvPr id="114" name="Google Shape;114;p20"/>
          <p:cNvPicPr preferRelativeResize="0"/>
          <p:nvPr/>
        </p:nvPicPr>
        <p:blipFill rotWithShape="1">
          <a:blip r:embed="rId3">
            <a:alphaModFix/>
          </a:blip>
          <a:srcRect t="60663"/>
          <a:stretch/>
        </p:blipFill>
        <p:spPr>
          <a:xfrm>
            <a:off x="0" y="2674899"/>
            <a:ext cx="9143999" cy="2569200"/>
          </a:xfrm>
          <a:prstGeom prst="rect">
            <a:avLst/>
          </a:prstGeom>
          <a:noFill/>
          <a:ln>
            <a:noFill/>
          </a:ln>
        </p:spPr>
      </p:pic>
      <p:sp>
        <p:nvSpPr>
          <p:cNvPr id="115" name="Google Shape;115;p20"/>
          <p:cNvSpPr/>
          <p:nvPr/>
        </p:nvSpPr>
        <p:spPr>
          <a:xfrm>
            <a:off x="0" y="0"/>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txBox="1"/>
          <p:nvPr/>
        </p:nvSpPr>
        <p:spPr>
          <a:xfrm>
            <a:off x="141515" y="1048725"/>
            <a:ext cx="8882742" cy="3247200"/>
          </a:xfrm>
          <a:prstGeom prst="rect">
            <a:avLst/>
          </a:prstGeom>
          <a:noFill/>
          <a:ln>
            <a:noFill/>
          </a:ln>
        </p:spPr>
        <p:txBody>
          <a:bodyPr spcFirstLastPara="1" wrap="square" lIns="91425" tIns="91425" rIns="91425" bIns="91425" anchor="ctr" anchorCtr="0">
            <a:noAutofit/>
          </a:bodyPr>
          <a:lstStyle/>
          <a:p>
            <a:r>
              <a:rPr lang="kk-KZ" sz="2000" b="1" dirty="0">
                <a:solidFill>
                  <a:srgbClr val="002060"/>
                </a:solidFill>
                <a:latin typeface="Times New Roman" pitchFamily="18" charset="0"/>
                <a:cs typeface="Times New Roman" pitchFamily="18" charset="0"/>
              </a:rPr>
              <a:t>Ген</a:t>
            </a:r>
            <a:r>
              <a:rPr lang="kk-KZ" sz="2000" dirty="0">
                <a:solidFill>
                  <a:srgbClr val="002060"/>
                </a:solidFill>
                <a:latin typeface="Times New Roman" pitchFamily="18" charset="0"/>
                <a:cs typeface="Times New Roman" pitchFamily="18" charset="0"/>
              </a:rPr>
              <a:t> (грек genos – туысы, тегі) – тұқым қуудың бастапқы нышаны. Бұл организмнің жеке белгілері мен қасиеттерін топтастырады. Ген химиялық құрамы жағынан ДНҚ молекуласының бір бөлігі. Бір ағзадағы геннің тұтас жиынтығы оның генотипін құрастырады, ол генотип фенотиптің барлық қасиеттері мен белгілерінде көрінеді</a:t>
            </a:r>
            <a:r>
              <a:rPr lang="kk-KZ" sz="2000" dirty="0" smtClean="0">
                <a:solidFill>
                  <a:srgbClr val="002060"/>
                </a:solidFill>
                <a:latin typeface="Times New Roman" pitchFamily="18" charset="0"/>
                <a:cs typeface="Times New Roman" pitchFamily="18" charset="0"/>
              </a:rPr>
              <a:t>.</a:t>
            </a:r>
          </a:p>
          <a:p>
            <a:endParaRPr lang="ru-RU" sz="2000" dirty="0">
              <a:solidFill>
                <a:srgbClr val="002060"/>
              </a:solidFill>
              <a:latin typeface="Times New Roman" pitchFamily="18" charset="0"/>
              <a:cs typeface="Times New Roman" pitchFamily="18" charset="0"/>
            </a:endParaRPr>
          </a:p>
          <a:p>
            <a:r>
              <a:rPr lang="kk-KZ" sz="2000" b="1" dirty="0">
                <a:solidFill>
                  <a:srgbClr val="002060"/>
                </a:solidFill>
                <a:latin typeface="Times New Roman" pitchFamily="18" charset="0"/>
                <a:cs typeface="Times New Roman" pitchFamily="18" charset="0"/>
              </a:rPr>
              <a:t>“Инженерия” </a:t>
            </a:r>
            <a:r>
              <a:rPr lang="kk-KZ" sz="2000" dirty="0">
                <a:solidFill>
                  <a:srgbClr val="002060"/>
                </a:solidFill>
                <a:latin typeface="Times New Roman" pitchFamily="18" charset="0"/>
                <a:cs typeface="Times New Roman" pitchFamily="18" charset="0"/>
              </a:rPr>
              <a:t>деген атау құрастыру деген мағынаны білдіреді. </a:t>
            </a:r>
            <a:endParaRPr lang="kk-KZ" sz="2000" dirty="0" smtClean="0">
              <a:solidFill>
                <a:srgbClr val="002060"/>
              </a:solidFill>
              <a:latin typeface="Times New Roman" pitchFamily="18" charset="0"/>
              <a:cs typeface="Times New Roman" pitchFamily="18" charset="0"/>
            </a:endParaRPr>
          </a:p>
          <a:p>
            <a:endParaRPr lang="ru-RU" sz="2000" dirty="0">
              <a:solidFill>
                <a:srgbClr val="002060"/>
              </a:solidFill>
              <a:latin typeface="Times New Roman" pitchFamily="18" charset="0"/>
              <a:cs typeface="Times New Roman" pitchFamily="18" charset="0"/>
            </a:endParaRPr>
          </a:p>
          <a:p>
            <a:r>
              <a:rPr lang="kk-KZ" sz="2000" b="1" dirty="0">
                <a:solidFill>
                  <a:srgbClr val="002060"/>
                </a:solidFill>
                <a:latin typeface="Times New Roman" pitchFamily="18" charset="0"/>
                <a:cs typeface="Times New Roman" pitchFamily="18" charset="0"/>
              </a:rPr>
              <a:t>Гендік инженерия немесе генетикалық инженерия -</a:t>
            </a:r>
            <a:r>
              <a:rPr lang="kk-KZ" sz="2000" dirty="0">
                <a:solidFill>
                  <a:srgbClr val="002060"/>
                </a:solidFill>
                <a:latin typeface="Times New Roman" pitchFamily="18" charset="0"/>
                <a:cs typeface="Times New Roman" pitchFamily="18" charset="0"/>
              </a:rPr>
              <a:t> </a:t>
            </a:r>
            <a:r>
              <a:rPr lang="kk-KZ" sz="2000" u="sng" dirty="0">
                <a:solidFill>
                  <a:srgbClr val="002060"/>
                </a:solidFill>
                <a:latin typeface="Times New Roman" pitchFamily="18" charset="0"/>
                <a:cs typeface="Times New Roman" pitchFamily="18" charset="0"/>
                <a:hlinkClick r:id="rId4" tooltip="Генетика"/>
              </a:rPr>
              <a:t>генетикалық</a:t>
            </a:r>
            <a:r>
              <a:rPr lang="kk-KZ" sz="2000" dirty="0">
                <a:solidFill>
                  <a:srgbClr val="002060"/>
                </a:solidFill>
                <a:latin typeface="Times New Roman" pitchFamily="18" charset="0"/>
                <a:cs typeface="Times New Roman" pitchFamily="18" charset="0"/>
              </a:rPr>
              <a:t> және </a:t>
            </a:r>
            <a:r>
              <a:rPr lang="kk-KZ" sz="2000" u="sng" dirty="0">
                <a:solidFill>
                  <a:srgbClr val="002060"/>
                </a:solidFill>
                <a:latin typeface="Times New Roman" pitchFamily="18" charset="0"/>
                <a:cs typeface="Times New Roman" pitchFamily="18" charset="0"/>
                <a:hlinkClick r:id="rId5" tooltip="Биохимия"/>
              </a:rPr>
              <a:t>биохимиялық</a:t>
            </a:r>
            <a:r>
              <a:rPr lang="kk-KZ" sz="2000" dirty="0">
                <a:solidFill>
                  <a:srgbClr val="002060"/>
                </a:solidFill>
                <a:latin typeface="Times New Roman" pitchFamily="18" charset="0"/>
                <a:cs typeface="Times New Roman" pitchFamily="18" charset="0"/>
              </a:rPr>
              <a:t> әдістердің көмегімен түраралық кедергілері жоқ, тұқым қуалайтын қасиеттері өзгеше, табиғатта кездеспейтін жаңа гендер алу;</a:t>
            </a:r>
            <a:endParaRPr sz="2000" dirty="0">
              <a:solidFill>
                <a:srgbClr val="002060"/>
              </a:solidFill>
              <a:latin typeface="Times New Roman" pitchFamily="18" charset="0"/>
              <a:cs typeface="Times New Roman" pitchFamily="18" charset="0"/>
            </a:endParaRPr>
          </a:p>
        </p:txBody>
      </p:sp>
      <p:sp>
        <p:nvSpPr>
          <p:cNvPr id="7" name="TextBox 8"/>
          <p:cNvSpPr txBox="1">
            <a:spLocks noChangeArrowheads="1"/>
          </p:cNvSpPr>
          <p:nvPr/>
        </p:nvSpPr>
        <p:spPr bwMode="auto">
          <a:xfrm>
            <a:off x="244250" y="45032"/>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lang="kk-KZ" altLang="ru-RU" sz="2400" b="1" dirty="0">
                <a:solidFill>
                  <a:srgbClr val="002060"/>
                </a:solidFill>
                <a:latin typeface="Times New Roman" pitchFamily="18" charset="0"/>
                <a:cs typeface="Times New Roman" pitchFamily="18" charset="0"/>
              </a:rPr>
              <a:t>Өзіңді </a:t>
            </a:r>
            <a:r>
              <a:rPr lang="kk-KZ" altLang="ru-RU" sz="2400" b="1" dirty="0" smtClean="0">
                <a:solidFill>
                  <a:srgbClr val="002060"/>
                </a:solidFill>
                <a:latin typeface="Times New Roman" pitchFamily="18" charset="0"/>
                <a:cs typeface="Times New Roman" pitchFamily="18" charset="0"/>
              </a:rPr>
              <a:t>тексер!</a:t>
            </a:r>
            <a:endParaRPr lang="ru-RU" altLang="ru-RU"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469</Words>
  <Application>Microsoft Office PowerPoint</Application>
  <PresentationFormat>Экран (16:9)</PresentationFormat>
  <Paragraphs>124</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Simple 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admin</cp:lastModifiedBy>
  <cp:revision>28</cp:revision>
  <dcterms:modified xsi:type="dcterms:W3CDTF">2021-02-01T16:15:34Z</dcterms:modified>
</cp:coreProperties>
</file>