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70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71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0" autoAdjust="0"/>
    <p:restoredTop sz="94660"/>
  </p:normalViewPr>
  <p:slideViewPr>
    <p:cSldViewPr>
      <p:cViewPr>
        <p:scale>
          <a:sx n="51" d="100"/>
          <a:sy n="51" d="100"/>
        </p:scale>
        <p:origin x="-1896" y="-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23.02.2021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23.02.2021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23.02.2021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 descr="зз.jpg"/>
          <p:cNvPicPr>
            <a:picLocks noChangeAspect="1"/>
          </p:cNvPicPr>
          <p:nvPr/>
        </p:nvPicPr>
        <p:blipFill>
          <a:blip r:embed="rId2" cstate="print"/>
          <a:srcRect l="8165" t="12201" r="5437" b="25850"/>
          <a:stretch>
            <a:fillRect/>
          </a:stretch>
        </p:blipFill>
        <p:spPr>
          <a:xfrm>
            <a:off x="0" y="0"/>
            <a:ext cx="9144000" cy="5013176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323528" y="3933056"/>
            <a:ext cx="468052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6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Сұрыптау</a:t>
            </a:r>
            <a:endParaRPr lang="ru-RU" sz="6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980728"/>
            <a:ext cx="8686800" cy="53766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,2,3,4,5,6,7,8,9 </a:t>
            </a:r>
            <a:r>
              <a:rPr lang="kk-KZ" sz="2800" i="1" dirty="0" smtClean="0">
                <a:latin typeface="Times New Roman" pitchFamily="18" charset="0"/>
                <a:cs typeface="Times New Roman" pitchFamily="18" charset="0"/>
              </a:rPr>
              <a:t>сандарынан құралған тізім берілген.</a:t>
            </a:r>
          </a:p>
          <a:p>
            <a:pPr>
              <a:buNone/>
            </a:pPr>
            <a:r>
              <a:rPr lang="kk-KZ" sz="2800" i="1" dirty="0" smtClean="0">
                <a:latin typeface="Times New Roman" pitchFamily="18" charset="0"/>
                <a:cs typeface="Times New Roman" pitchFamily="18" charset="0"/>
              </a:rPr>
              <a:t>Осы сандарды 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reverse()</a:t>
            </a:r>
            <a:r>
              <a:rPr lang="kk-KZ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i="1" dirty="0" smtClean="0">
                <a:latin typeface="Times New Roman" pitchFamily="18" charset="0"/>
                <a:cs typeface="Times New Roman" pitchFamily="18" charset="0"/>
              </a:rPr>
              <a:t>функциясын қолдана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i="1" dirty="0" smtClean="0">
                <a:latin typeface="Times New Roman" pitchFamily="18" charset="0"/>
                <a:cs typeface="Times New Roman" pitchFamily="18" charset="0"/>
              </a:rPr>
              <a:t>отырып кері ретпен орналастырыңыз.</a:t>
            </a:r>
          </a:p>
          <a:p>
            <a:pPr>
              <a:buNone/>
            </a:pPr>
            <a:r>
              <a:rPr lang="kk-KZ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Программасы:</a:t>
            </a:r>
          </a:p>
          <a:p>
            <a:pPr>
              <a:buNone/>
            </a:pP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data=[1,2,3,4,5,6,7,8,9]</a:t>
            </a:r>
          </a:p>
          <a:p>
            <a:pPr>
              <a:buNone/>
            </a:pP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data.reverse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()</a:t>
            </a:r>
          </a:p>
          <a:p>
            <a:pPr>
              <a:buNone/>
            </a:pP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print(data)</a:t>
            </a:r>
            <a:r>
              <a:rPr lang="kk-KZ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kk-KZ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Практикалық тапсырма №1</a:t>
            </a:r>
            <a:endParaRPr lang="ru-RU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m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4509120"/>
            <a:ext cx="3888432" cy="2348880"/>
          </a:xfrm>
          <a:prstGeom prst="rect">
            <a:avLst/>
          </a:prstGeom>
        </p:spPr>
      </p:pic>
      <p:pic>
        <p:nvPicPr>
          <p:cNvPr id="5" name="Рисунок 4" descr="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4048" y="4653136"/>
            <a:ext cx="3456384" cy="12241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052736"/>
            <a:ext cx="8686800" cy="495455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[35,100],[18,8],[31,11]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берілген.Мұнда матрица сұрыптау бірінші элементтер немесе бірінші бағандар бойынша жүргізіледі.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Практикалық тапсырма №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2420888"/>
            <a:ext cx="4642040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Программа коды:</a:t>
            </a:r>
          </a:p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arr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=[[[35,100],[18,8],[31,11] ]</a:t>
            </a:r>
          </a:p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arr.sort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()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print(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arr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ee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4293096"/>
            <a:ext cx="3960440" cy="1944216"/>
          </a:xfrm>
          <a:prstGeom prst="rect">
            <a:avLst/>
          </a:prstGeom>
        </p:spPr>
      </p:pic>
      <p:pic>
        <p:nvPicPr>
          <p:cNvPr id="7" name="Рисунок 6" descr=";l.png"/>
          <p:cNvPicPr>
            <a:picLocks noChangeAspect="1"/>
          </p:cNvPicPr>
          <p:nvPr/>
        </p:nvPicPr>
        <p:blipFill>
          <a:blip r:embed="rId3" cstate="print"/>
          <a:srcRect t="22727" b="18182"/>
          <a:stretch>
            <a:fillRect/>
          </a:stretch>
        </p:blipFill>
        <p:spPr>
          <a:xfrm>
            <a:off x="4499992" y="4365104"/>
            <a:ext cx="4320480" cy="9361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3-page-0_30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7" name="Прямоугольник 6"/>
          <p:cNvSpPr/>
          <p:nvPr/>
        </p:nvSpPr>
        <p:spPr>
          <a:xfrm>
            <a:off x="611560" y="2132856"/>
            <a:ext cx="824437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54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Назарларыңызға  рақмет!</a:t>
            </a:r>
            <a:endParaRPr lang="ru-RU" sz="5400" b="1" i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3-page-0_30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251519" y="332656"/>
            <a:ext cx="8568953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kk-KZ" sz="3200" b="1" dirty="0" smtClean="0">
              <a:solidFill>
                <a:srgbClr val="FF000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  <a:p>
            <a:pPr algn="ctr"/>
            <a:r>
              <a:rPr lang="kk-KZ" sz="4000" b="1" dirty="0" smtClean="0">
                <a:solidFill>
                  <a:srgbClr val="FF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Оқу мақсаты:</a:t>
            </a:r>
          </a:p>
          <a:p>
            <a:pPr>
              <a:buFont typeface="Wingdings" pitchFamily="2" charset="2"/>
              <a:buChar char="Ø"/>
            </a:pP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Сұрыптау алгоритмдерін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қолдану</a:t>
            </a:r>
            <a:endParaRPr lang="ru-RU" sz="4000" b="1" dirty="0" smtClean="0">
              <a:solidFill>
                <a:srgbClr val="FF000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  <a:p>
            <a:pPr algn="ctr"/>
            <a:r>
              <a:rPr lang="kk-KZ" sz="4000" b="1" dirty="0" smtClean="0">
                <a:solidFill>
                  <a:srgbClr val="FF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Сабақтың мақсаты:</a:t>
            </a:r>
          </a:p>
          <a:p>
            <a:pPr>
              <a:buFont typeface="Wingdings" pitchFamily="2" charset="2"/>
              <a:buChar char="ü"/>
            </a:pPr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Сұрыптау алгоритмдерін анықтау;</a:t>
            </a:r>
          </a:p>
          <a:p>
            <a:pPr>
              <a:buFont typeface="Wingdings" pitchFamily="2" charset="2"/>
              <a:buChar char="ü"/>
            </a:pPr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Сұрыптау алгоритмдерін          салыстыру;</a:t>
            </a:r>
          </a:p>
          <a:p>
            <a:pPr>
              <a:buFont typeface="Wingdings" pitchFamily="2" charset="2"/>
              <a:buChar char="ü"/>
            </a:pPr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Сұрыптау алгоритмдерін қолдану.</a:t>
            </a:r>
            <a:endParaRPr lang="kk-KZ" sz="4000" b="1" dirty="0" smtClean="0">
              <a:solidFill>
                <a:srgbClr val="FF000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ru-RU" sz="3200" b="1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Содержимое 11" descr="зз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t="12809" r="3146" b="23551"/>
          <a:stretch>
            <a:fillRect/>
          </a:stretch>
        </p:blipFill>
        <p:spPr>
          <a:xfrm>
            <a:off x="3923928" y="0"/>
            <a:ext cx="5220071" cy="2636912"/>
          </a:xfrm>
        </p:spPr>
      </p:pic>
      <p:sp>
        <p:nvSpPr>
          <p:cNvPr id="13" name="TextBox 12"/>
          <p:cNvSpPr txBox="1"/>
          <p:nvPr/>
        </p:nvSpPr>
        <p:spPr>
          <a:xfrm>
            <a:off x="611560" y="332656"/>
            <a:ext cx="2828467" cy="83099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kk-KZ" sz="4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Сұрыпта</a:t>
            </a:r>
            <a:r>
              <a:rPr lang="kk-KZ" sz="4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endParaRPr lang="ru-RU" sz="4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0" y="3212976"/>
            <a:ext cx="855798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Сұрыптау</a:t>
            </a:r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2800" b="1" i="1" dirty="0" smtClean="0">
                <a:latin typeface="Times New Roman" pitchFamily="18" charset="0"/>
                <a:cs typeface="Times New Roman" pitchFamily="18" charset="0"/>
              </a:rPr>
              <a:t>берілген объектілер жиынын ұсынылған </a:t>
            </a:r>
          </a:p>
          <a:p>
            <a:r>
              <a:rPr lang="kk-KZ" sz="2800" b="1" i="1" dirty="0" smtClean="0">
                <a:latin typeface="Times New Roman" pitchFamily="18" charset="0"/>
                <a:cs typeface="Times New Roman" pitchFamily="18" charset="0"/>
              </a:rPr>
              <a:t>реттелікпен қайта беріп орналастыру процесі.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0" y="4509120"/>
            <a:ext cx="9144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Сұрыптаудың негізгі мақсатары</a:t>
            </a:r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2800" b="1" i="1" dirty="0" smtClean="0">
                <a:latin typeface="Times New Roman" pitchFamily="18" charset="0"/>
                <a:cs typeface="Times New Roman" pitchFamily="18" charset="0"/>
              </a:rPr>
              <a:t>деректерді өңдеу </a:t>
            </a:r>
          </a:p>
          <a:p>
            <a:r>
              <a:rPr lang="kk-KZ" sz="2800" b="1" i="1" dirty="0" smtClean="0">
                <a:latin typeface="Times New Roman" pitchFamily="18" charset="0"/>
                <a:cs typeface="Times New Roman" pitchFamily="18" charset="0"/>
              </a:rPr>
              <a:t>жағдайында сұрыпталған массивте (тізбекше) қажетті  элементтерді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b="1" i="1" dirty="0" smtClean="0">
                <a:latin typeface="Times New Roman" pitchFamily="18" charset="0"/>
                <a:cs typeface="Times New Roman" pitchFamily="18" charset="0"/>
              </a:rPr>
              <a:t>іздестіруді жеңілдету.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0" y="2204864"/>
            <a:ext cx="770595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800" b="1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Массивте элементтерді сұрыптау деректерді </a:t>
            </a:r>
          </a:p>
          <a:p>
            <a:r>
              <a:rPr lang="kk-KZ" sz="2800" b="1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талдаудың ажырамас бөлігі болып табылады.</a:t>
            </a:r>
            <a:endParaRPr lang="ru-RU" sz="2800" b="1" i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ээ.jpg"/>
          <p:cNvPicPr>
            <a:picLocks noChangeAspect="1"/>
          </p:cNvPicPr>
          <p:nvPr/>
        </p:nvPicPr>
        <p:blipFill>
          <a:blip r:embed="rId2" cstate="print"/>
          <a:srcRect l="22376" t="13251" r="16838" b="3915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95536" y="764704"/>
            <a:ext cx="8435280" cy="45259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kk-K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Кему реті бойынша,мұнда келесі элемент алдыңғыдан үлкен емес:</a:t>
            </a:r>
            <a:r>
              <a:rPr lang="ru-RU" sz="2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2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,6,5,4,3,2,1.</a:t>
            </a:r>
          </a:p>
          <a:p>
            <a:pPr>
              <a:buFont typeface="Wingdings" pitchFamily="2" charset="2"/>
              <a:buChar char="v"/>
            </a:pPr>
            <a:r>
              <a:rPr lang="kk-K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Өсу реті бойынша сұрыптау,мұнда әр бір келесі элемент алдыңғыдан кіші емес:</a:t>
            </a:r>
            <a:r>
              <a:rPr lang="en-US" sz="2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1,2,3,4,5,6,7.</a:t>
            </a:r>
            <a:endParaRPr lang="ru-RU" sz="2800" i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908720"/>
          </a:xfrm>
        </p:spPr>
        <p:txBody>
          <a:bodyPr/>
          <a:lstStyle/>
          <a:p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Сұрыптаудың екі түрі бар: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1481328"/>
            <a:ext cx="8892480" cy="4525963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ü"/>
            </a:pPr>
            <a:r>
              <a:rPr lang="kk-KZ" sz="2800" i="1" dirty="0" smtClean="0">
                <a:latin typeface="Times New Roman" pitchFamily="18" charset="0"/>
                <a:cs typeface="Times New Roman" pitchFamily="18" charset="0"/>
              </a:rPr>
              <a:t>“Көпіршік” әдісі (алмасумен сұрыптау)</a:t>
            </a:r>
          </a:p>
          <a:p>
            <a:pPr>
              <a:buFont typeface="Wingdings" pitchFamily="2" charset="2"/>
              <a:buChar char="ü"/>
            </a:pPr>
            <a:r>
              <a:rPr lang="kk-KZ" sz="2800" i="1" dirty="0" smtClean="0">
                <a:latin typeface="Times New Roman" pitchFamily="18" charset="0"/>
                <a:cs typeface="Times New Roman" pitchFamily="18" charset="0"/>
              </a:rPr>
              <a:t>Қарапайым таңдаумен сұрыптау әдісі</a:t>
            </a:r>
          </a:p>
          <a:p>
            <a:pPr>
              <a:buFont typeface="Wingdings" pitchFamily="2" charset="2"/>
              <a:buChar char="ü"/>
            </a:pPr>
            <a:r>
              <a:rPr lang="kk-KZ" sz="2800" i="1" dirty="0" smtClean="0">
                <a:latin typeface="Times New Roman" pitchFamily="18" charset="0"/>
                <a:cs typeface="Times New Roman" pitchFamily="18" charset="0"/>
              </a:rPr>
              <a:t>Қарапайым қосу әдісі (жылжыту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2800" i="1" dirty="0" smtClean="0">
                <a:latin typeface="Times New Roman" pitchFamily="18" charset="0"/>
                <a:cs typeface="Times New Roman" pitchFamily="18" charset="0"/>
              </a:rPr>
              <a:t>кірістіру,кірістірмелермен кірістіру және жылжыту)</a:t>
            </a:r>
          </a:p>
          <a:p>
            <a:pPr>
              <a:buFont typeface="Wingdings" pitchFamily="2" charset="2"/>
              <a:buChar char="ü"/>
            </a:pPr>
            <a:r>
              <a:rPr lang="kk-KZ" sz="2800" i="1" dirty="0" smtClean="0">
                <a:latin typeface="Times New Roman" pitchFamily="18" charset="0"/>
                <a:cs typeface="Times New Roman" pitchFamily="18" charset="0"/>
              </a:rPr>
              <a:t>“Шелл”әдісі (кемімелі өсімшелі кіру бойынша сұрыптау)</a:t>
            </a:r>
          </a:p>
          <a:p>
            <a:pPr>
              <a:buFont typeface="Wingdings" pitchFamily="2" charset="2"/>
              <a:buChar char="ü"/>
            </a:pPr>
            <a:r>
              <a:rPr lang="kk-KZ" sz="2800" i="1" dirty="0" smtClean="0">
                <a:latin typeface="Times New Roman" pitchFamily="18" charset="0"/>
                <a:cs typeface="Times New Roman" pitchFamily="18" charset="0"/>
              </a:rPr>
              <a:t>Пирамидалық сұрыптау әдісі (ағаш көмегімен)</a:t>
            </a:r>
          </a:p>
          <a:p>
            <a:pPr>
              <a:buFont typeface="Wingdings" pitchFamily="2" charset="2"/>
              <a:buChar char="ü"/>
            </a:pPr>
            <a:r>
              <a:rPr lang="kk-KZ" sz="2800" i="1" dirty="0" smtClean="0">
                <a:latin typeface="Times New Roman" pitchFamily="18" charset="0"/>
                <a:cs typeface="Times New Roman" pitchFamily="18" charset="0"/>
              </a:rPr>
              <a:t>Хоардың жылдам сұрыптау әдісі.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560" y="274638"/>
            <a:ext cx="8075240" cy="1143000"/>
          </a:xfrm>
        </p:spPr>
        <p:txBody>
          <a:bodyPr>
            <a:normAutofit/>
          </a:bodyPr>
          <a:lstStyle/>
          <a:p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Сұрыптау әдістерінің түрлері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116024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v"/>
            </a:pPr>
            <a:r>
              <a:rPr lang="kk-KZ" sz="3200" i="1" dirty="0" smtClean="0">
                <a:latin typeface="Times New Roman" pitchFamily="18" charset="0"/>
                <a:cs typeface="Times New Roman" pitchFamily="18" charset="0"/>
              </a:rPr>
              <a:t>Өсу реті бойынша сұрыптау үшін 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kk-KZ" sz="3200" i="1" dirty="0" smtClean="0">
                <a:latin typeface="Times New Roman" pitchFamily="18" charset="0"/>
                <a:cs typeface="Times New Roman" pitchFamily="18" charset="0"/>
              </a:rPr>
              <a:t> элементін 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[i+1]</a:t>
            </a:r>
            <a:r>
              <a:rPr lang="kk-KZ" sz="3200" i="1" dirty="0" smtClean="0">
                <a:latin typeface="Times New Roman" pitchFamily="18" charset="0"/>
                <a:cs typeface="Times New Roman" pitchFamily="18" charset="0"/>
              </a:rPr>
              <a:t> элементімен салыстырамыз.Егер үлкен элемент ең кіші реттік нөмірге ие болса,онда олар орындарымен алмастырылады.</a:t>
            </a:r>
          </a:p>
          <a:p>
            <a:pPr>
              <a:buFont typeface="Wingdings" pitchFamily="2" charset="2"/>
              <a:buChar char="v"/>
            </a:pPr>
            <a:r>
              <a:rPr lang="kk-KZ" sz="3200" i="1" dirty="0" smtClean="0">
                <a:latin typeface="Times New Roman" pitchFamily="18" charset="0"/>
                <a:cs typeface="Times New Roman" pitchFamily="18" charset="0"/>
              </a:rPr>
              <a:t>Сұрыптау кезінде ең үлкен элемент тізімнің соңына жылжытылады.</a:t>
            </a:r>
          </a:p>
          <a:p>
            <a:pPr>
              <a:buFont typeface="Wingdings" pitchFamily="2" charset="2"/>
              <a:buChar char="v"/>
            </a:pPr>
            <a:r>
              <a:rPr lang="kk-KZ" sz="3200" i="1" dirty="0" smtClean="0">
                <a:latin typeface="Times New Roman" pitchFamily="18" charset="0"/>
                <a:cs typeface="Times New Roman" pitchFamily="18" charset="0"/>
              </a:rPr>
              <a:t>Соңғы сұрыпталатын тізім элементіне дейін процесс қайталанады. </a:t>
            </a: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Сұрыптау алгоритмі</a:t>
            </a:r>
            <a:endParaRPr lang="ru-RU" sz="4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1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39552" y="0"/>
            <a:ext cx="8172400" cy="609329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2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48680"/>
            <a:ext cx="9144000" cy="56166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1173</TotalTime>
  <Words>256</Words>
  <Application>Microsoft Office PowerPoint</Application>
  <PresentationFormat>Экран (4:3)</PresentationFormat>
  <Paragraphs>43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Открытая</vt:lpstr>
      <vt:lpstr>Слайд 1</vt:lpstr>
      <vt:lpstr>Слайд 2</vt:lpstr>
      <vt:lpstr>Слайд 3</vt:lpstr>
      <vt:lpstr>Сұрыптаудың екі түрі бар:</vt:lpstr>
      <vt:lpstr>Сұрыптау әдістерінің түрлері</vt:lpstr>
      <vt:lpstr>Сұрыптау алгоритмі</vt:lpstr>
      <vt:lpstr>Слайд 7</vt:lpstr>
      <vt:lpstr>Слайд 8</vt:lpstr>
      <vt:lpstr>Слайд 9</vt:lpstr>
      <vt:lpstr>Практикалық тапсырма №1</vt:lpstr>
      <vt:lpstr>Практикалық тапсырма №2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ПК</dc:creator>
  <cp:lastModifiedBy>ПК</cp:lastModifiedBy>
  <cp:revision>105</cp:revision>
  <dcterms:created xsi:type="dcterms:W3CDTF">2021-02-02T20:57:56Z</dcterms:created>
  <dcterms:modified xsi:type="dcterms:W3CDTF">2021-02-23T20:10:49Z</dcterms:modified>
</cp:coreProperties>
</file>