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9" r:id="rId5"/>
    <p:sldId id="260" r:id="rId6"/>
    <p:sldId id="261" r:id="rId7"/>
    <p:sldId id="262" r:id="rId8"/>
    <p:sldId id="266" r:id="rId9"/>
    <p:sldId id="270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12" autoAdjust="0"/>
    <p:restoredTop sz="94660"/>
  </p:normalViewPr>
  <p:slideViewPr>
    <p:cSldViewPr>
      <p:cViewPr>
        <p:scale>
          <a:sx n="51" d="100"/>
          <a:sy n="51" d="100"/>
        </p:scale>
        <p:origin x="-1950" y="-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dirty="0" smtClean="0"/>
              <a:t>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8125" t="17500" r="13541" b="13333"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Google Shape;130;p34"/>
          <p:cNvSpPr txBox="1"/>
          <p:nvPr/>
        </p:nvSpPr>
        <p:spPr>
          <a:xfrm>
            <a:off x="1691680" y="908720"/>
            <a:ext cx="6881573" cy="422658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498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buClr>
                <a:schemeClr val="dk1"/>
              </a:buClr>
              <a:buSzPts val="1100"/>
            </a:pPr>
            <a:r>
              <a:rPr lang="kk-KZ" sz="5400" b="1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  <a:sym typeface="PT Sans Caption"/>
              </a:rPr>
              <a:t>Екіөлшемді массив.</a:t>
            </a:r>
            <a:endParaRPr lang="en-US" sz="5400" b="1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  <a:sym typeface="PT Sans Caption"/>
            </a:endParaRPr>
          </a:p>
          <a:p>
            <a:pPr algn="ctr">
              <a:buClr>
                <a:schemeClr val="dk1"/>
              </a:buClr>
              <a:buSzPts val="1100"/>
            </a:pPr>
            <a:endParaRPr lang="ru-RU" sz="3600" dirty="0" smtClean="0">
              <a:solidFill>
                <a:schemeClr val="tx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PT Sans Caption"/>
            </a:endParaRPr>
          </a:p>
          <a:p>
            <a:pPr algn="ctr">
              <a:buClr>
                <a:schemeClr val="dk1"/>
              </a:buClr>
              <a:buSzPts val="1100"/>
            </a:pPr>
            <a:r>
              <a:rPr lang="ru-RU" sz="3600" dirty="0" smtClean="0">
                <a:solidFill>
                  <a:schemeClr val="tx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PT Sans Caption"/>
              </a:rPr>
              <a:t>9</a:t>
            </a:r>
            <a:r>
              <a:rPr lang="kk-KZ" sz="3600" dirty="0" smtClean="0">
                <a:solidFill>
                  <a:schemeClr val="tx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PT Sans Caption"/>
              </a:rPr>
              <a:t> </a:t>
            </a:r>
            <a:r>
              <a:rPr lang="kk-KZ" sz="3600" dirty="0">
                <a:solidFill>
                  <a:schemeClr val="tx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PT Sans Caption"/>
              </a:rPr>
              <a:t>сынып</a:t>
            </a:r>
            <a:endParaRPr lang="x-none" sz="3600" dirty="0">
              <a:solidFill>
                <a:schemeClr val="tx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algn="ctr">
              <a:buClr>
                <a:schemeClr val="dk1"/>
              </a:buClr>
              <a:buSzPts val="1100"/>
            </a:pPr>
            <a:endParaRPr sz="4000" b="1" i="0" u="none" strike="noStrike" cap="none" dirty="0">
              <a:solidFill>
                <a:schemeClr val="tx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PT Sans Caption"/>
            </a:endParaRPr>
          </a:p>
        </p:txBody>
      </p:sp>
      <p:pic>
        <p:nvPicPr>
          <p:cNvPr id="12" name="Рисунок 11" descr="screen6.jpg"/>
          <p:cNvPicPr>
            <a:picLocks noChangeAspect="1"/>
          </p:cNvPicPr>
          <p:nvPr/>
        </p:nvPicPr>
        <p:blipFill>
          <a:blip r:embed="rId3" cstate="print"/>
          <a:srcRect r="79137" b="80450"/>
          <a:stretch>
            <a:fillRect/>
          </a:stretch>
        </p:blipFill>
        <p:spPr>
          <a:xfrm>
            <a:off x="8676456" y="3645024"/>
            <a:ext cx="3528392" cy="3212976"/>
          </a:xfrm>
          <a:prstGeom prst="rect">
            <a:avLst/>
          </a:prstGeom>
        </p:spPr>
      </p:pic>
      <p:pic>
        <p:nvPicPr>
          <p:cNvPr id="13" name="Рисунок 12" descr="screen6.jpg"/>
          <p:cNvPicPr>
            <a:picLocks noChangeAspect="1"/>
          </p:cNvPicPr>
          <p:nvPr/>
        </p:nvPicPr>
        <p:blipFill>
          <a:blip r:embed="rId3" cstate="print"/>
          <a:srcRect l="24013" t="22700" r="27163" b="13251"/>
          <a:stretch>
            <a:fillRect/>
          </a:stretch>
        </p:blipFill>
        <p:spPr>
          <a:xfrm>
            <a:off x="9144000" y="0"/>
            <a:ext cx="2916832" cy="288313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-page-0_30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251519" y="332656"/>
            <a:ext cx="856895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kk-KZ" sz="3200" b="1" dirty="0" smtClean="0">
              <a:solidFill>
                <a:srgbClr val="FF000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  <a:p>
            <a:pPr algn="ctr"/>
            <a:endParaRPr lang="kk-KZ" sz="3200" b="1" dirty="0" smtClean="0">
              <a:solidFill>
                <a:srgbClr val="FF000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  <a:p>
            <a:pPr algn="ctr"/>
            <a:r>
              <a:rPr lang="kk-KZ" sz="3200" b="1" dirty="0" smtClean="0">
                <a:solidFill>
                  <a:srgbClr val="FF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Оқу мақсаттары:</a:t>
            </a:r>
            <a:endParaRPr lang="ru-RU" sz="3200" b="1" dirty="0" smtClean="0">
              <a:solidFill>
                <a:srgbClr val="FF000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kk-KZ" sz="3200" b="1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Екі өлшемді массивті қолдана отырып,</a:t>
            </a:r>
            <a:r>
              <a:rPr lang="en-US" sz="3200" b="1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Python</a:t>
            </a:r>
            <a:r>
              <a:rPr lang="kk-KZ" sz="3200" b="1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тілінде программа құру.</a:t>
            </a:r>
          </a:p>
          <a:p>
            <a:pPr algn="ctr"/>
            <a:r>
              <a:rPr lang="kk-KZ" sz="3200" b="1" dirty="0" smtClean="0">
                <a:solidFill>
                  <a:srgbClr val="FF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Сабақтың мақсаты:</a:t>
            </a:r>
          </a:p>
          <a:p>
            <a:pPr>
              <a:buFont typeface="Arial" pitchFamily="34" charset="0"/>
              <a:buChar char="•"/>
            </a:pPr>
            <a:r>
              <a:rPr lang="kk-KZ" sz="3200" b="1" dirty="0" smtClean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Екі өлшемді массивпен танысу,жазылуын үйрену,есептер шығару.</a:t>
            </a:r>
            <a:endParaRPr lang="ru-RU" sz="3200" b="1" dirty="0" smtClean="0"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sz="3200" b="1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7" name="Рисунок 6" descr="screen6.jpg"/>
          <p:cNvPicPr>
            <a:picLocks noChangeAspect="1"/>
          </p:cNvPicPr>
          <p:nvPr/>
        </p:nvPicPr>
        <p:blipFill>
          <a:blip r:embed="rId3" cstate="print"/>
          <a:srcRect l="24013" t="22700" r="27163" b="13251"/>
          <a:stretch>
            <a:fillRect/>
          </a:stretch>
        </p:blipFill>
        <p:spPr>
          <a:xfrm>
            <a:off x="611560" y="404664"/>
            <a:ext cx="1311294" cy="1296144"/>
          </a:xfrm>
          <a:prstGeom prst="rect">
            <a:avLst/>
          </a:prstGeom>
        </p:spPr>
      </p:pic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-page-0_30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00" cy="6858000"/>
          </a:xfrm>
        </p:spPr>
      </p:pic>
      <p:sp>
        <p:nvSpPr>
          <p:cNvPr id="6" name="TextBox 5"/>
          <p:cNvSpPr txBox="1"/>
          <p:nvPr/>
        </p:nvSpPr>
        <p:spPr>
          <a:xfrm>
            <a:off x="281702" y="404664"/>
            <a:ext cx="8376332" cy="6124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  Тікбұрышты кестеде сақталған деректер 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матрица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немесе 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екіөлшемді массивтер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two-dimensional array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деп аталады.</a:t>
            </a:r>
          </a:p>
          <a:p>
            <a:r>
              <a:rPr lang="en-US" sz="2800" b="1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Python</a:t>
            </a:r>
            <a:r>
              <a:rPr lang="kk-KZ" sz="280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программалау тілінің базалық </a:t>
            </a:r>
          </a:p>
          <a:p>
            <a:r>
              <a:rPr lang="kk-KZ" sz="280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мүмкіндіктерінің көмегімен жолдар тізімі түрінде</a:t>
            </a:r>
          </a:p>
          <a:p>
            <a:r>
              <a:rPr lang="kk-KZ" sz="280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екіөлшемді тізімді оңай құруға болады.</a:t>
            </a:r>
          </a:p>
          <a:p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Мысалы: </a:t>
            </a:r>
            <a:r>
              <a:rPr lang="kk-KZ" sz="280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емтихан нәтижелерінің кестесі,көбейту</a:t>
            </a:r>
          </a:p>
          <a:p>
            <a:r>
              <a:rPr lang="kk-KZ" sz="280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кестесі,ұшақ пен пойыз кестесі және т.б.</a:t>
            </a:r>
          </a:p>
          <a:p>
            <a:r>
              <a:rPr lang="kk-KZ" sz="280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Екіөлшемді массив бірөлшемді массивке сілтеме</a:t>
            </a:r>
          </a:p>
          <a:p>
            <a:r>
              <a:rPr lang="kk-KZ" sz="280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болып табылады .</a:t>
            </a:r>
          </a:p>
          <a:p>
            <a:r>
              <a:rPr lang="kk-KZ" sz="280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Екіөлшемді массивтің элементтері екі бүтін санмен</a:t>
            </a:r>
          </a:p>
          <a:p>
            <a:r>
              <a:rPr lang="kk-KZ" sz="280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индекстеледі:</a:t>
            </a:r>
          </a:p>
          <a:p>
            <a:r>
              <a:rPr lang="kk-KZ" sz="280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Біріншісі</a:t>
            </a:r>
            <a:r>
              <a:rPr lang="ru-RU" sz="280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-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жол,</a:t>
            </a:r>
            <a:r>
              <a:rPr lang="kk-KZ" sz="280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екіншісі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-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баған.</a:t>
            </a:r>
            <a:endParaRPr lang="kk-KZ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199" y="274638"/>
            <a:ext cx="8229600" cy="1143000"/>
          </a:xfrm>
        </p:spPr>
        <p:txBody>
          <a:bodyPr/>
          <a:lstStyle/>
          <a:p>
            <a:endParaRPr lang="ru-RU"/>
          </a:p>
        </p:txBody>
      </p:sp>
      <p:pic>
        <p:nvPicPr>
          <p:cNvPr id="4" name="Содержимое 3" descr="3-page-0_30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7" name="TextBox 6"/>
          <p:cNvSpPr txBox="1"/>
          <p:nvPr/>
        </p:nvSpPr>
        <p:spPr>
          <a:xfrm>
            <a:off x="323528" y="0"/>
            <a:ext cx="8820472" cy="89870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Кез келген обьектінің массивін құрғаннан кейін </a:t>
            </a: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айнымалы аты қолданылатын программаны қолдануға </a:t>
            </a: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болады.Ол үшін массив аты мен тік жақшаның ішінде </a:t>
            </a: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бүтін санды индекс көрсетіледі</a:t>
            </a:r>
            <a:r>
              <a:rPr lang="kk-KZ" dirty="0" smtClean="0"/>
              <a:t>.</a:t>
            </a:r>
          </a:p>
          <a:p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Мысалы: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бір жолда жазылған екі жолдан үш бағаннан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тұратын сандық кестені құрамыз</a:t>
            </a:r>
          </a:p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Arr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=[[11,22,33],[44,55,66]]:</a:t>
            </a: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Arr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[0] 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тізімнің бірінші жолы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Arr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[1] 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тізімнің екінші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жолы</a:t>
            </a:r>
          </a:p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=[11,22,33]                                =[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44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55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66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                                                            </a:t>
            </a: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Arr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[0][0]=11                          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Arr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[1][0]=44</a:t>
            </a: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Arr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[0][1]=22                          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Arr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[1][1]=55</a:t>
            </a: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Arr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[0][2]=33                            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Arr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[1][2]=66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-page-0_30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13" name="TextBox 12"/>
          <p:cNvSpPr txBox="1"/>
          <p:nvPr/>
        </p:nvSpPr>
        <p:spPr>
          <a:xfrm>
            <a:off x="539552" y="692696"/>
            <a:ext cx="8350171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Екі өлшемді массивтің барлық элементтерін </a:t>
            </a:r>
          </a:p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Pyhon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да жазу коды,мысалы: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in range(n):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for j in range(m):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-page-0_30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7" name="TextBox 6"/>
          <p:cNvSpPr txBox="1"/>
          <p:nvPr/>
        </p:nvSpPr>
        <p:spPr>
          <a:xfrm>
            <a:off x="0" y="548680"/>
            <a:ext cx="904369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32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Екіөлшемді массивтің барлық элементін</a:t>
            </a:r>
            <a:r>
              <a:rPr lang="ru-RU" sz="32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32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кіріктірілген</a:t>
            </a:r>
            <a:r>
              <a:rPr lang="ru-RU" sz="32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циклдер</a:t>
            </a:r>
            <a:r>
              <a:rPr lang="ru-RU" sz="32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арқылы көрсетуге болады</a:t>
            </a:r>
            <a:r>
              <a:rPr lang="ru-RU" sz="32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32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Сыртқы </a:t>
            </a:r>
            <a:r>
              <a:rPr lang="ru-RU" sz="32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цикл </a:t>
            </a:r>
            <a:r>
              <a:rPr lang="ru-RU" sz="32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жол</a:t>
            </a:r>
            <a:r>
              <a:rPr lang="ru-RU" sz="32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индекстерінің</a:t>
            </a:r>
            <a:r>
              <a:rPr lang="ru-RU" sz="32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ішкі</a:t>
            </a:r>
            <a:r>
              <a:rPr lang="ru-RU" sz="32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цикл</a:t>
            </a:r>
            <a:r>
              <a:rPr lang="ru-RU" sz="32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баған</a:t>
            </a:r>
            <a:r>
              <a:rPr lang="ru-RU" sz="32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32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индекстерінің мәнін көрсетеді.</a:t>
            </a:r>
            <a:endParaRPr lang="ru-RU" sz="3200" i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636912"/>
            <a:ext cx="773339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Мысалы:№1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Екіөлшемді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массив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элементтерінің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қосындысын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табу.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1520" y="3573016"/>
            <a:ext cx="32937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Бағдарламалық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коды</a:t>
            </a:r>
            <a:r>
              <a:rPr lang="ru-RU" b="1" dirty="0" smtClean="0"/>
              <a:t>:</a:t>
            </a:r>
            <a:endParaRPr lang="ru-RU" b="1" dirty="0"/>
          </a:p>
        </p:txBody>
      </p:sp>
      <p:pic>
        <p:nvPicPr>
          <p:cNvPr id="11" name="Рисунок 10" descr="qq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4149080"/>
            <a:ext cx="4010585" cy="2304256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5004048" y="3645024"/>
            <a:ext cx="13460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Нәтиже:</a:t>
            </a:r>
            <a:endParaRPr lang="ru-RU" b="1" dirty="0"/>
          </a:p>
        </p:txBody>
      </p:sp>
      <p:pic>
        <p:nvPicPr>
          <p:cNvPr id="14" name="Рисунок 13" descr="www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860032" y="4221088"/>
            <a:ext cx="2163589" cy="1368152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-page-0_30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00" cy="6858000"/>
          </a:xfrm>
        </p:spPr>
      </p:pic>
      <p:sp>
        <p:nvSpPr>
          <p:cNvPr id="5" name="Прямоугольник 4"/>
          <p:cNvSpPr/>
          <p:nvPr/>
        </p:nvSpPr>
        <p:spPr>
          <a:xfrm>
            <a:off x="323528" y="332656"/>
            <a:ext cx="842493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Ескерту</a:t>
            </a: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Массивтегі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жолдар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саны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len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(a)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функциясы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арқылы есептелетін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массивінің ұзындығына тең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Массивтегі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баған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саны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тізімдегі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элементтің ұзындығына тең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ал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len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(a[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]) 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функциясы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арқылы табылады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Екіөлшемді массивті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кесте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түрінде экранға шығару үшін кіріктірілген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циклдерді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қолдану керек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-page-0_30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14" name="TextBox 13"/>
          <p:cNvSpPr txBox="1"/>
          <p:nvPr/>
        </p:nvSpPr>
        <p:spPr>
          <a:xfrm>
            <a:off x="259195" y="404664"/>
            <a:ext cx="888480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Үйге тапсырма:</a:t>
            </a: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Төмендегі программаның кодына қандай жауап шығады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Рисунок 14" descr="eeee.png"/>
          <p:cNvPicPr>
            <a:picLocks noChangeAspect="1"/>
          </p:cNvPicPr>
          <p:nvPr/>
        </p:nvPicPr>
        <p:blipFill>
          <a:blip r:embed="rId3" cstate="print"/>
          <a:srcRect b="8064"/>
          <a:stretch>
            <a:fillRect/>
          </a:stretch>
        </p:blipFill>
        <p:spPr>
          <a:xfrm>
            <a:off x="539552" y="1556792"/>
            <a:ext cx="8280920" cy="41044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-page-0_30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7" name="Прямоугольник 6"/>
          <p:cNvSpPr/>
          <p:nvPr/>
        </p:nvSpPr>
        <p:spPr>
          <a:xfrm>
            <a:off x="611560" y="2132856"/>
            <a:ext cx="824437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54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Назарларыңызға  рақмет!</a:t>
            </a:r>
            <a:endParaRPr lang="ru-RU" sz="5400" b="1" i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618</TotalTime>
  <Words>269</Words>
  <Application>Microsoft Office PowerPoint</Application>
  <PresentationFormat>Экран (4:3)</PresentationFormat>
  <Paragraphs>58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ПК</dc:creator>
  <cp:lastModifiedBy>ПК</cp:lastModifiedBy>
  <cp:revision>62</cp:revision>
  <dcterms:created xsi:type="dcterms:W3CDTF">2021-02-02T20:57:56Z</dcterms:created>
  <dcterms:modified xsi:type="dcterms:W3CDTF">2021-02-18T10:30:36Z</dcterms:modified>
</cp:coreProperties>
</file>