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2" r:id="rId2"/>
    <p:sldId id="283" r:id="rId3"/>
    <p:sldId id="289" r:id="rId4"/>
    <p:sldId id="281" r:id="rId5"/>
    <p:sldId id="287" r:id="rId6"/>
    <p:sldId id="260" r:id="rId7"/>
    <p:sldId id="262" r:id="rId8"/>
    <p:sldId id="297" r:id="rId9"/>
    <p:sldId id="285" r:id="rId10"/>
    <p:sldId id="291" r:id="rId11"/>
    <p:sldId id="271" r:id="rId12"/>
    <p:sldId id="298" r:id="rId13"/>
    <p:sldId id="295" r:id="rId14"/>
    <p:sldId id="27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4FF3B7-95BA-4E5F-9302-C0B5A6ABEEE9}" type="datetimeFigureOut">
              <a:rPr lang="ru-RU" smtClean="0"/>
              <a:pPr/>
              <a:t>17.11.2024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FBBDB-9821-47C1-BD83-DCD8E5C1167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FF3B7-95BA-4E5F-9302-C0B5A6ABEEE9}" type="datetimeFigureOut">
              <a:rPr lang="ru-RU" smtClean="0"/>
              <a:pPr/>
              <a:t>17.11.2024</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FBBDB-9821-47C1-BD83-DCD8E5C116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3894" y="2076994"/>
            <a:ext cx="11144328" cy="3657600"/>
          </a:xfrm>
        </p:spPr>
        <p:txBody>
          <a:bodyPr>
            <a:normAutofit/>
          </a:bodyPr>
          <a:lstStyle/>
          <a:p>
            <a:pPr algn="ctr" eaLnBrk="0" hangingPunct="0"/>
            <a:r>
              <a:rPr lang="kk-KZ" sz="2400" b="1" dirty="0" smtClean="0">
                <a:solidFill>
                  <a:schemeClr val="tx1"/>
                </a:solidFill>
                <a:latin typeface="Times New Roman" pitchFamily="18" charset="0"/>
                <a:cs typeface="Times New Roman" pitchFamily="18" charset="0"/>
              </a:rPr>
              <a:t>Бөлім тақырыбы:</a:t>
            </a:r>
            <a:r>
              <a:rPr lang="ru-RU" sz="2400" b="1" dirty="0" smtClean="0">
                <a:solidFill>
                  <a:schemeClr val="tx1"/>
                </a:solidFill>
                <a:latin typeface="Times New Roman" pitchFamily="18" charset="0"/>
                <a:cs typeface="Times New Roman" pitchFamily="18" charset="0"/>
              </a:rPr>
              <a:t/>
            </a:r>
            <a:br>
              <a:rPr lang="ru-RU" sz="2400" b="1" dirty="0" smtClean="0">
                <a:solidFill>
                  <a:schemeClr val="tx1"/>
                </a:solidFill>
                <a:latin typeface="Times New Roman" pitchFamily="18" charset="0"/>
                <a:cs typeface="Times New Roman" pitchFamily="18" charset="0"/>
              </a:rPr>
            </a:br>
            <a:r>
              <a:rPr lang="kk-KZ" sz="2800" b="1" dirty="0" smtClean="0">
                <a:solidFill>
                  <a:srgbClr val="002060"/>
                </a:solidFill>
                <a:latin typeface="Times New Roman" pitchFamily="18" charset="0"/>
                <a:cs typeface="Times New Roman" pitchFamily="18" charset="0"/>
              </a:rPr>
              <a:t>Бірінші дүниежүзілік соғыстан кейінгі  Ресей мен  Азия елдері</a:t>
            </a:r>
            <a:r>
              <a:rPr lang="kk-KZ" sz="2800" dirty="0" smtClean="0">
                <a:solidFill>
                  <a:srgbClr val="002060"/>
                </a:solidFill>
                <a:latin typeface="Times New Roman" pitchFamily="18" charset="0"/>
                <a:cs typeface="Times New Roman" pitchFamily="18" charset="0"/>
              </a:rPr>
              <a:t/>
            </a:r>
            <a:br>
              <a:rPr lang="kk-KZ" sz="2800" dirty="0" smtClean="0">
                <a:solidFill>
                  <a:srgbClr val="002060"/>
                </a:solidFill>
                <a:latin typeface="Times New Roman" pitchFamily="18" charset="0"/>
                <a:cs typeface="Times New Roman" pitchFamily="18" charset="0"/>
              </a:rPr>
            </a:br>
            <a:r>
              <a:rPr lang="kk-KZ" sz="2800" dirty="0" smtClean="0">
                <a:solidFill>
                  <a:srgbClr val="002060"/>
                </a:solidFill>
                <a:latin typeface="Times New Roman" pitchFamily="18" charset="0"/>
                <a:cs typeface="Times New Roman" pitchFamily="18" charset="0"/>
              </a:rPr>
              <a:t/>
            </a:r>
            <a:br>
              <a:rPr lang="kk-KZ" sz="2800" dirty="0" smtClean="0">
                <a:solidFill>
                  <a:srgbClr val="002060"/>
                </a:solidFill>
                <a:latin typeface="Times New Roman" pitchFamily="18" charset="0"/>
                <a:cs typeface="Times New Roman" pitchFamily="18" charset="0"/>
              </a:rPr>
            </a:br>
            <a:r>
              <a:rPr lang="kk-KZ" sz="2400" b="1" dirty="0" smtClean="0">
                <a:solidFill>
                  <a:schemeClr val="tx1"/>
                </a:solidFill>
                <a:latin typeface="Times New Roman" pitchFamily="18" charset="0"/>
                <a:cs typeface="Times New Roman" pitchFamily="18" charset="0"/>
              </a:rPr>
              <a:t>Сабақтың тақырыбы:</a:t>
            </a:r>
            <a:br>
              <a:rPr lang="kk-KZ" sz="2400" b="1" dirty="0" smtClean="0">
                <a:solidFill>
                  <a:schemeClr val="tx1"/>
                </a:solidFill>
                <a:latin typeface="Times New Roman" pitchFamily="18" charset="0"/>
                <a:cs typeface="Times New Roman" pitchFamily="18" charset="0"/>
              </a:rPr>
            </a:br>
            <a:r>
              <a:rPr lang="kk-KZ" sz="2800" b="1" dirty="0" smtClean="0">
                <a:solidFill>
                  <a:srgbClr val="002060"/>
                </a:solidFill>
                <a:effectLst/>
                <a:latin typeface="Times New Roman" pitchFamily="18" charset="0"/>
                <a:cs typeface="Times New Roman" pitchFamily="18" charset="0"/>
              </a:rPr>
              <a:t>Неліктен Мұстафа  Кемалды «Ататүрік» деп атады?</a:t>
            </a:r>
            <a:endParaRPr lang="ru-RU" sz="2800" b="1" dirty="0">
              <a:solidFill>
                <a:srgbClr val="002060"/>
              </a:solidFill>
              <a:effectLst/>
              <a:latin typeface="Times New Roman" pitchFamily="18" charset="0"/>
              <a:cs typeface="Times New Roman" pitchFamily="18" charset="0"/>
            </a:endParaRPr>
          </a:p>
        </p:txBody>
      </p:sp>
      <p:sp>
        <p:nvSpPr>
          <p:cNvPr id="5" name="TextBox 4"/>
          <p:cNvSpPr txBox="1"/>
          <p:nvPr/>
        </p:nvSpPr>
        <p:spPr>
          <a:xfrm>
            <a:off x="7950942" y="5839098"/>
            <a:ext cx="3809984" cy="830997"/>
          </a:xfrm>
          <a:prstGeom prst="rect">
            <a:avLst/>
          </a:prstGeom>
          <a:noFill/>
        </p:spPr>
        <p:txBody>
          <a:bodyPr wrap="square" rtlCol="0">
            <a:spAutoFit/>
          </a:bodyPr>
          <a:lstStyle/>
          <a:p>
            <a:pPr algn="ctr"/>
            <a:r>
              <a:rPr lang="kk-KZ" sz="2400" b="1" dirty="0" smtClean="0">
                <a:latin typeface="Times New Roman" pitchFamily="18" charset="0"/>
                <a:cs typeface="Times New Roman" pitchFamily="18" charset="0"/>
              </a:rPr>
              <a:t>Дүниежүзі тарихы </a:t>
            </a:r>
          </a:p>
          <a:p>
            <a:pPr algn="ctr"/>
            <a:r>
              <a:rPr lang="kk-KZ" sz="2400" b="1" dirty="0" smtClean="0">
                <a:latin typeface="Times New Roman" pitchFamily="18" charset="0"/>
                <a:cs typeface="Times New Roman" pitchFamily="18" charset="0"/>
              </a:rPr>
              <a:t>9-сынып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78928093"/>
              </p:ext>
            </p:extLst>
          </p:nvPr>
        </p:nvGraphicFramePr>
        <p:xfrm>
          <a:off x="274320" y="783772"/>
          <a:ext cx="11586754" cy="3762102"/>
        </p:xfrm>
        <a:graphic>
          <a:graphicData uri="http://schemas.openxmlformats.org/drawingml/2006/table">
            <a:tbl>
              <a:tblPr firstRow="1" bandRow="1">
                <a:tableStyleId>{5C22544A-7EE6-4342-B048-85BDC9FD1C3A}</a:tableStyleId>
              </a:tblPr>
              <a:tblGrid>
                <a:gridCol w="5793377">
                  <a:extLst>
                    <a:ext uri="{9D8B030D-6E8A-4147-A177-3AD203B41FA5}">
                      <a16:colId xmlns:a16="http://schemas.microsoft.com/office/drawing/2014/main" val="20000"/>
                    </a:ext>
                  </a:extLst>
                </a:gridCol>
                <a:gridCol w="5793377">
                  <a:extLst>
                    <a:ext uri="{9D8B030D-6E8A-4147-A177-3AD203B41FA5}">
                      <a16:colId xmlns:a16="http://schemas.microsoft.com/office/drawing/2014/main" val="20001"/>
                    </a:ext>
                  </a:extLst>
                </a:gridCol>
              </a:tblGrid>
              <a:tr h="1064417">
                <a:tc>
                  <a:txBody>
                    <a:bodyPr/>
                    <a:lstStyle/>
                    <a:p>
                      <a:pPr algn="ctr"/>
                      <a:r>
                        <a:rPr lang="ru-RU" sz="2800" b="1" dirty="0" smtClean="0">
                          <a:latin typeface="Times New Roman" pitchFamily="18" charset="0"/>
                          <a:cs typeface="Times New Roman" pitchFamily="18" charset="0"/>
                        </a:rPr>
                        <a:t>Осман</a:t>
                      </a:r>
                      <a:r>
                        <a:rPr lang="ru-RU" sz="2800" b="1" baseline="0" dirty="0" smtClean="0">
                          <a:latin typeface="Times New Roman" pitchFamily="18" charset="0"/>
                          <a:cs typeface="Times New Roman" pitchFamily="18" charset="0"/>
                        </a:rPr>
                        <a:t> </a:t>
                      </a:r>
                      <a:r>
                        <a:rPr lang="ru-RU" sz="2800" b="1" baseline="0" dirty="0" err="1" smtClean="0">
                          <a:latin typeface="Times New Roman" pitchFamily="18" charset="0"/>
                          <a:cs typeface="Times New Roman" pitchFamily="18" charset="0"/>
                        </a:rPr>
                        <a:t>и</a:t>
                      </a:r>
                      <a:r>
                        <a:rPr lang="ru-RU" sz="2800" b="1" dirty="0" err="1" smtClean="0">
                          <a:latin typeface="Times New Roman" pitchFamily="18" charset="0"/>
                          <a:cs typeface="Times New Roman" pitchFamily="18" charset="0"/>
                        </a:rPr>
                        <a:t>мпериясы</a:t>
                      </a:r>
                      <a:endParaRPr lang="ru-RU" sz="2800" b="1" dirty="0" smtClean="0">
                        <a:latin typeface="Times New Roman" pitchFamily="18" charset="0"/>
                        <a:cs typeface="Times New Roman" pitchFamily="18" charset="0"/>
                      </a:endParaRPr>
                    </a:p>
                  </a:txBody>
                  <a:tcPr/>
                </a:tc>
                <a:tc>
                  <a:txBody>
                    <a:bodyPr/>
                    <a:lstStyle/>
                    <a:p>
                      <a:pPr algn="ctr"/>
                      <a:r>
                        <a:rPr lang="kk-KZ" sz="2800" b="1" dirty="0" smtClean="0">
                          <a:latin typeface="Times New Roman" pitchFamily="18" charset="0"/>
                          <a:cs typeface="Times New Roman" pitchFamily="18" charset="0"/>
                        </a:rPr>
                        <a:t>Түркия</a:t>
                      </a:r>
                      <a:r>
                        <a:rPr lang="kk-KZ" sz="2800" b="1" baseline="0" dirty="0" smtClean="0">
                          <a:latin typeface="Times New Roman" pitchFamily="18" charset="0"/>
                          <a:cs typeface="Times New Roman" pitchFamily="18" charset="0"/>
                        </a:rPr>
                        <a:t> Республикасы</a:t>
                      </a:r>
                      <a:endParaRPr lang="ru-RU"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697685">
                <a:tc>
                  <a:txBody>
                    <a:bodyPr/>
                    <a:lstStyle/>
                    <a:p>
                      <a:endParaRPr lang="ru-RU" dirty="0" smtClean="0"/>
                    </a:p>
                    <a:p>
                      <a:endParaRPr lang="ru-RU" dirty="0" smtClean="0"/>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371908" y="1890655"/>
            <a:ext cx="5454126" cy="539035"/>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ru-RU" sz="2000" dirty="0" smtClean="0">
                <a:latin typeface="Times New Roman" pitchFamily="18" charset="0"/>
                <a:cs typeface="Times New Roman" pitchFamily="18" charset="0"/>
              </a:rPr>
              <a:t>2.1912-1913 </a:t>
            </a:r>
            <a:r>
              <a:rPr lang="ru-RU" sz="2000" dirty="0" err="1" smtClean="0">
                <a:latin typeface="Times New Roman" pitchFamily="18" charset="0"/>
                <a:cs typeface="Times New Roman" pitchFamily="18" charset="0"/>
              </a:rPr>
              <a:t>жылдардағы Балқан соғыстары</a:t>
            </a:r>
            <a:endParaRPr lang="ru-RU" sz="2000" dirty="0" smtClean="0">
              <a:latin typeface="Times New Roman" pitchFamily="18" charset="0"/>
              <a:cs typeface="Times New Roman" pitchFamily="18" charset="0"/>
            </a:endParaRPr>
          </a:p>
        </p:txBody>
      </p:sp>
      <p:sp>
        <p:nvSpPr>
          <p:cNvPr id="8" name="Прямоугольник 7"/>
          <p:cNvSpPr/>
          <p:nvPr/>
        </p:nvSpPr>
        <p:spPr>
          <a:xfrm>
            <a:off x="6155293" y="3200400"/>
            <a:ext cx="5601278" cy="483710"/>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smtClean="0">
                <a:latin typeface="Times New Roman" pitchFamily="18" charset="0"/>
                <a:cs typeface="Times New Roman" pitchFamily="18" charset="0"/>
              </a:rPr>
              <a:t>5. </a:t>
            </a:r>
            <a:r>
              <a:rPr lang="ru-RU" sz="2000" dirty="0" err="1" smtClean="0">
                <a:latin typeface="Times New Roman" pitchFamily="18" charset="0"/>
                <a:cs typeface="Times New Roman" pitchFamily="18" charset="0"/>
              </a:rPr>
              <a:t>Жаңа астана</a:t>
            </a:r>
            <a:r>
              <a:rPr lang="ru-RU" sz="2000" dirty="0" smtClean="0">
                <a:latin typeface="Times New Roman" pitchFamily="18" charset="0"/>
                <a:cs typeface="Times New Roman" pitchFamily="18" charset="0"/>
              </a:rPr>
              <a:t>- Анкара </a:t>
            </a:r>
            <a:r>
              <a:rPr lang="ru-RU" sz="2000" dirty="0" err="1" smtClean="0">
                <a:latin typeface="Times New Roman" pitchFamily="18" charset="0"/>
                <a:cs typeface="Times New Roman" pitchFamily="18" charset="0"/>
              </a:rPr>
              <a:t>болды</a:t>
            </a:r>
            <a:r>
              <a:rPr lang="ru-RU" sz="2000" dirty="0" smtClean="0">
                <a:latin typeface="Times New Roman" pitchFamily="18" charset="0"/>
                <a:cs typeface="Times New Roman" pitchFamily="18" charset="0"/>
              </a:rPr>
              <a:t>.</a:t>
            </a:r>
            <a:endParaRPr lang="ru-RU" sz="2000" dirty="0"/>
          </a:p>
        </p:txBody>
      </p:sp>
      <p:sp>
        <p:nvSpPr>
          <p:cNvPr id="9" name="Прямоугольник 8"/>
          <p:cNvSpPr/>
          <p:nvPr/>
        </p:nvSpPr>
        <p:spPr>
          <a:xfrm>
            <a:off x="6165671" y="1881051"/>
            <a:ext cx="5603964" cy="692333"/>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1. </a:t>
            </a:r>
            <a:r>
              <a:rPr lang="ru-RU" sz="2000" dirty="0" err="1" smtClean="0">
                <a:latin typeface="Times New Roman" pitchFamily="18" charset="0"/>
                <a:cs typeface="Times New Roman" pitchFamily="18" charset="0"/>
              </a:rPr>
              <a:t>Азаматтық </a:t>
            </a:r>
            <a:r>
              <a:rPr lang="ru-RU" sz="2000" dirty="0" smtClean="0">
                <a:latin typeface="Times New Roman" pitchFamily="18" charset="0"/>
                <a:cs typeface="Times New Roman" pitchFamily="18" charset="0"/>
              </a:rPr>
              <a:t>сот </a:t>
            </a:r>
            <a:r>
              <a:rPr lang="ru-RU" sz="2000" dirty="0" err="1" smtClean="0">
                <a:latin typeface="Times New Roman" pitchFamily="18" charset="0"/>
                <a:cs typeface="Times New Roman" pitchFamily="18" charset="0"/>
              </a:rPr>
              <a:t>органдары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енгізілді</a:t>
            </a:r>
            <a:endParaRPr lang="ru-RU" sz="2000" dirty="0"/>
          </a:p>
        </p:txBody>
      </p:sp>
      <p:sp>
        <p:nvSpPr>
          <p:cNvPr id="10" name="Прямоугольник 9"/>
          <p:cNvSpPr/>
          <p:nvPr/>
        </p:nvSpPr>
        <p:spPr>
          <a:xfrm>
            <a:off x="356159" y="2481944"/>
            <a:ext cx="5482938" cy="718455"/>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3.Бірінші </a:t>
            </a:r>
            <a:r>
              <a:rPr lang="ru-RU" sz="2000" dirty="0" err="1" smtClean="0">
                <a:latin typeface="Times New Roman" pitchFamily="18" charset="0"/>
                <a:cs typeface="Times New Roman" pitchFamily="18" charset="0"/>
              </a:rPr>
              <a:t>дүниежүзілік соғыста Антантаға қарсы германдық</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коалиция жағында болды.</a:t>
            </a:r>
            <a:endParaRPr lang="ru-RU" sz="2000" dirty="0"/>
          </a:p>
        </p:txBody>
      </p:sp>
      <p:sp>
        <p:nvSpPr>
          <p:cNvPr id="11" name="Прямоугольник 10"/>
          <p:cNvSpPr/>
          <p:nvPr/>
        </p:nvSpPr>
        <p:spPr>
          <a:xfrm>
            <a:off x="355002" y="3240358"/>
            <a:ext cx="5510221" cy="522514"/>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6.Танзимат </a:t>
            </a:r>
            <a:r>
              <a:rPr lang="ru-RU" sz="2000" dirty="0" err="1" smtClean="0">
                <a:latin typeface="Times New Roman" pitchFamily="18" charset="0"/>
                <a:cs typeface="Times New Roman" pitchFamily="18" charset="0"/>
              </a:rPr>
              <a:t>және Зулум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дәуіріндегі реформалары</a:t>
            </a:r>
            <a:endParaRPr lang="ru-RU" sz="2000" dirty="0"/>
          </a:p>
        </p:txBody>
      </p:sp>
      <p:sp>
        <p:nvSpPr>
          <p:cNvPr id="12" name="Прямоугольник 11"/>
          <p:cNvSpPr/>
          <p:nvPr/>
        </p:nvSpPr>
        <p:spPr>
          <a:xfrm>
            <a:off x="6181804" y="2638697"/>
            <a:ext cx="5627019" cy="483326"/>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4. Араб </a:t>
            </a:r>
            <a:r>
              <a:rPr lang="ru-RU" sz="2000" dirty="0" err="1" smtClean="0">
                <a:latin typeface="Times New Roman" pitchFamily="18" charset="0"/>
                <a:cs typeface="Times New Roman" pitchFamily="18" charset="0"/>
              </a:rPr>
              <a:t>тілінен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әліпбиіне көшу</a:t>
            </a:r>
            <a:endParaRPr lang="ru-RU" sz="2000" dirty="0" smtClean="0">
              <a:latin typeface="Times New Roman" pitchFamily="18" charset="0"/>
              <a:cs typeface="Times New Roman" pitchFamily="18" charset="0"/>
            </a:endParaRPr>
          </a:p>
          <a:p>
            <a:pPr lvl="0"/>
            <a:endParaRPr lang="ru-RU" sz="2000" dirty="0" smtClean="0">
              <a:latin typeface="Times New Roman" pitchFamily="18" charset="0"/>
              <a:cs typeface="Times New Roman" pitchFamily="18" charset="0"/>
            </a:endParaRPr>
          </a:p>
        </p:txBody>
      </p:sp>
      <p:sp>
        <p:nvSpPr>
          <p:cNvPr id="13" name="Прямоугольник 12"/>
          <p:cNvSpPr/>
          <p:nvPr/>
        </p:nvSpPr>
        <p:spPr>
          <a:xfrm>
            <a:off x="358552" y="239877"/>
            <a:ext cx="2149517" cy="369332"/>
          </a:xfrm>
          <a:prstGeom prst="rect">
            <a:avLst/>
          </a:prstGeom>
        </p:spPr>
        <p:txBody>
          <a:bodyPr wrap="square">
            <a:spAutoFit/>
          </a:bodyPr>
          <a:lstStyle/>
          <a:p>
            <a:r>
              <a:rPr lang="kk-KZ" b="1" dirty="0" smtClean="0">
                <a:latin typeface="Times New Roman" pitchFamily="18" charset="0"/>
                <a:cs typeface="Times New Roman" pitchFamily="18" charset="0"/>
              </a:rPr>
              <a:t>Жауабы</a:t>
            </a:r>
            <a:endParaRPr lang="ru-RU" b="1" dirty="0"/>
          </a:p>
        </p:txBody>
      </p:sp>
    </p:spTree>
    <p:extLst>
      <p:ext uri="{BB962C8B-B14F-4D97-AF65-F5344CB8AC3E}">
        <p14:creationId xmlns:p14="http://schemas.microsoft.com/office/powerpoint/2010/main" val="3995228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505095" y="1110344"/>
            <a:ext cx="7437121" cy="2690948"/>
          </a:xfrm>
        </p:spPr>
        <p:txBody>
          <a:bodyPr>
            <a:normAutofit lnSpcReduction="10000"/>
          </a:bodyPr>
          <a:lstStyle/>
          <a:p>
            <a:r>
              <a:rPr lang="kk-KZ" sz="5400" b="1" dirty="0" smtClean="0">
                <a:solidFill>
                  <a:srgbClr val="002060"/>
                </a:solidFill>
              </a:rPr>
              <a:t>Зайырлы мемлекет-</a:t>
            </a:r>
          </a:p>
          <a:p>
            <a:r>
              <a:rPr lang="kk-KZ" sz="5400" b="1" dirty="0" smtClean="0">
                <a:solidFill>
                  <a:srgbClr val="002060"/>
                </a:solidFill>
              </a:rPr>
              <a:t>Лаицизм-</a:t>
            </a:r>
          </a:p>
          <a:p>
            <a:r>
              <a:rPr lang="kk-KZ" sz="5400" b="1" dirty="0" smtClean="0">
                <a:solidFill>
                  <a:srgbClr val="002060"/>
                </a:solidFill>
                <a:latin typeface="Times New Roman" pitchFamily="18" charset="0"/>
                <a:cs typeface="Times New Roman" pitchFamily="18" charset="0"/>
              </a:rPr>
              <a:t>Модернизация</a:t>
            </a:r>
            <a:r>
              <a:rPr lang="kk-KZ" sz="5400" b="1" dirty="0" smtClean="0">
                <a:solidFill>
                  <a:srgbClr val="002060"/>
                </a:solidFill>
              </a:rPr>
              <a:t>-</a:t>
            </a:r>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p:txBody>
      </p:sp>
      <p:pic>
        <p:nvPicPr>
          <p:cNvPr id="2050" name="Picture 2" descr="https://clipart-best.com/img/question-mark/question-mark-clip-art-86.png"/>
          <p:cNvPicPr>
            <a:picLocks noChangeAspect="1" noChangeArrowheads="1"/>
          </p:cNvPicPr>
          <p:nvPr/>
        </p:nvPicPr>
        <p:blipFill>
          <a:blip r:embed="rId2" cstate="print"/>
          <a:srcRect/>
          <a:stretch>
            <a:fillRect/>
          </a:stretch>
        </p:blipFill>
        <p:spPr bwMode="auto">
          <a:xfrm>
            <a:off x="8007531" y="1136469"/>
            <a:ext cx="3996629" cy="33049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61257" y="391888"/>
          <a:ext cx="11586754" cy="3657600"/>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20000"/>
                    </a:ext>
                  </a:extLst>
                </a:gridCol>
                <a:gridCol w="9117874">
                  <a:extLst>
                    <a:ext uri="{9D8B030D-6E8A-4147-A177-3AD203B41FA5}">
                      <a16:colId xmlns:a16="http://schemas.microsoft.com/office/drawing/2014/main" val="20001"/>
                    </a:ext>
                  </a:extLst>
                </a:gridCol>
              </a:tblGrid>
              <a:tr h="482230">
                <a:tc>
                  <a:txBody>
                    <a:bodyPr/>
                    <a:lstStyle/>
                    <a:p>
                      <a:pPr algn="ctr"/>
                      <a:endParaRPr lang="ru-RU" sz="2800" dirty="0">
                        <a:latin typeface="Times New Roman" pitchFamily="18" charset="0"/>
                        <a:cs typeface="Times New Roman" pitchFamily="18" charset="0"/>
                      </a:endParaRPr>
                    </a:p>
                  </a:txBody>
                  <a:tcPr/>
                </a:tc>
                <a:tc>
                  <a:txBody>
                    <a:bodyPr/>
                    <a:lstStyle/>
                    <a:p>
                      <a:pPr algn="ctr"/>
                      <a:endParaRPr lang="kk-KZ" sz="2800" dirty="0" smtClean="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936094">
                <a:tc>
                  <a:txBody>
                    <a:bodyPr/>
                    <a:lstStyle/>
                    <a:p>
                      <a:r>
                        <a:rPr lang="kk-KZ" sz="2400" b="1" dirty="0" smtClean="0">
                          <a:latin typeface="Times New Roman" pitchFamily="18" charset="0"/>
                          <a:cs typeface="Times New Roman" pitchFamily="18" charset="0"/>
                        </a:rPr>
                        <a:t>Лаицизм</a:t>
                      </a:r>
                      <a:endParaRPr lang="ru-RU" sz="2400" b="1" dirty="0">
                        <a:latin typeface="Times New Roman" pitchFamily="18" charset="0"/>
                        <a:cs typeface="Times New Roman" pitchFamily="18" charset="0"/>
                      </a:endParaRPr>
                    </a:p>
                  </a:txBody>
                  <a:tcPr/>
                </a:tc>
                <a:tc>
                  <a:txBody>
                    <a:bodyPr/>
                    <a:lstStyle/>
                    <a:p>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Барлық әлеуметтік-саяси мәселелерді, оның ішінде</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білім</a:t>
                      </a:r>
                      <a:r>
                        <a:rPr lang="ru-RU" sz="2000" b="0" i="0" kern="1200" dirty="0" smtClean="0">
                          <a:solidFill>
                            <a:schemeClr val="dk1"/>
                          </a:solidFill>
                          <a:latin typeface="Times New Roman" pitchFamily="18" charset="0"/>
                          <a:ea typeface="+mn-ea"/>
                          <a:cs typeface="Times New Roman" pitchFamily="18" charset="0"/>
                        </a:rPr>
                        <a:t> беру </a:t>
                      </a:r>
                      <a:r>
                        <a:rPr lang="ru-RU" sz="2000" b="0" i="0" kern="1200" dirty="0" err="1" smtClean="0">
                          <a:solidFill>
                            <a:schemeClr val="dk1"/>
                          </a:solidFill>
                          <a:latin typeface="Times New Roman" pitchFamily="18" charset="0"/>
                          <a:ea typeface="+mn-ea"/>
                          <a:cs typeface="Times New Roman" pitchFamily="18" charset="0"/>
                        </a:rPr>
                        <a:t>мәселелерін</a:t>
                      </a:r>
                      <a:r>
                        <a:rPr lang="ru-RU" sz="2000" b="0" i="0" kern="1200" baseline="0" dirty="0" err="1" smtClean="0">
                          <a:solidFill>
                            <a:schemeClr val="dk1"/>
                          </a:solidFill>
                          <a:latin typeface="Times New Roman" pitchFamily="18" charset="0"/>
                          <a:ea typeface="+mn-ea"/>
                          <a:cs typeface="Times New Roman" pitchFamily="18" charset="0"/>
                        </a:rPr>
                        <a:t> </a:t>
                      </a:r>
                      <a:r>
                        <a:rPr lang="ru-RU" sz="2000" b="0" i="0" kern="1200" dirty="0" smtClean="0">
                          <a:solidFill>
                            <a:schemeClr val="dk1"/>
                          </a:solidFill>
                          <a:latin typeface="Times New Roman" pitchFamily="18" charset="0"/>
                          <a:ea typeface="+mn-ea"/>
                          <a:cs typeface="Times New Roman" pitchFamily="18" charset="0"/>
                        </a:rPr>
                        <a:t>тек </a:t>
                      </a:r>
                      <a:r>
                        <a:rPr lang="ru-RU" sz="2000" b="0" i="0" u="none" strike="noStrike" kern="1200" dirty="0" err="1" smtClean="0">
                          <a:solidFill>
                            <a:schemeClr val="tx1"/>
                          </a:solidFill>
                          <a:latin typeface="Times New Roman" pitchFamily="18" charset="0"/>
                          <a:ea typeface="+mn-ea"/>
                          <a:cs typeface="Times New Roman" pitchFamily="18" charset="0"/>
                        </a:rPr>
                        <a:t>зайырлы</a:t>
                      </a:r>
                      <a:r>
                        <a:rPr lang="ru-RU" sz="2000" b="0" i="0" kern="1200" dirty="0" smtClean="0">
                          <a:solidFill>
                            <a:schemeClr val="tx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жолмен</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шешу</a:t>
                      </a:r>
                      <a:r>
                        <a:rPr lang="ru-RU" sz="2000" b="0" i="0" kern="1200" dirty="0" smtClean="0">
                          <a:solidFill>
                            <a:schemeClr val="dk1"/>
                          </a:solidFill>
                          <a:latin typeface="Times New Roman" pitchFamily="18" charset="0"/>
                          <a:ea typeface="+mn-ea"/>
                          <a:cs typeface="Times New Roman" pitchFamily="18" charset="0"/>
                        </a:rPr>
                        <a:t>. </a:t>
                      </a:r>
                      <a:endParaRPr lang="en-US" sz="2000" b="0" i="0" kern="1200" dirty="0" smtClean="0">
                        <a:solidFill>
                          <a:schemeClr val="dk1"/>
                        </a:solidFill>
                        <a:latin typeface="Times New Roman" pitchFamily="18" charset="0"/>
                        <a:ea typeface="+mn-ea"/>
                        <a:cs typeface="Times New Roman" pitchFamily="18" charset="0"/>
                      </a:endParaRPr>
                    </a:p>
                    <a:p>
                      <a:endParaRPr lang="ru-RU" sz="2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65895">
                <a:tc>
                  <a:txBody>
                    <a:bodyPr/>
                    <a:lstStyle/>
                    <a:p>
                      <a:endParaRPr lang="kk-KZ" sz="2400" b="1" dirty="0" smtClean="0">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Модернизация</a:t>
                      </a:r>
                      <a:endParaRPr lang="ru-RU" sz="2400" b="1" dirty="0">
                        <a:latin typeface="Times New Roman" pitchFamily="18" charset="0"/>
                        <a:cs typeface="Times New Roman" pitchFamily="18" charset="0"/>
                      </a:endParaRPr>
                    </a:p>
                  </a:txBody>
                  <a:tcPr/>
                </a:tc>
                <a:tc>
                  <a:txBody>
                    <a:bodyPr/>
                    <a:lstStyle/>
                    <a:p>
                      <a:r>
                        <a:rPr lang="ru-RU" sz="2000" b="0" i="0" kern="1200" dirty="0" err="1" smtClean="0">
                          <a:solidFill>
                            <a:schemeClr val="dk1"/>
                          </a:solidFill>
                          <a:latin typeface="Times New Roman" pitchFamily="18" charset="0"/>
                          <a:ea typeface="+mn-ea"/>
                          <a:cs typeface="Times New Roman" pitchFamily="18" charset="0"/>
                        </a:rPr>
                        <a:t>Артта</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қалған  елдердің  алдыңғы  қатардағы  елдердің  деңгейіне  жетуге</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бағытталған мемлекеттік</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саясаты</a:t>
                      </a:r>
                      <a:r>
                        <a:rPr lang="ru-RU" sz="2000" b="0" i="0" kern="1200" dirty="0" smtClean="0">
                          <a:solidFill>
                            <a:schemeClr val="dk1"/>
                          </a:solidFill>
                          <a:latin typeface="Times New Roman" pitchFamily="18" charset="0"/>
                          <a:ea typeface="+mn-ea"/>
                          <a:cs typeface="Times New Roman" pitchFamily="18" charset="0"/>
                        </a:rPr>
                        <a:t>.</a:t>
                      </a:r>
                      <a:endParaRPr lang="ru-RU"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106293">
                <a:tc>
                  <a:txBody>
                    <a:bodyPr/>
                    <a:lstStyle/>
                    <a:p>
                      <a:endParaRPr lang="kk-KZ" sz="2400" b="1" dirty="0" smtClean="0">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Зайырлы мемлекет</a:t>
                      </a:r>
                      <a:endParaRPr lang="ru-RU" sz="2400" b="1" dirty="0">
                        <a:latin typeface="Times New Roman" pitchFamily="18" charset="0"/>
                        <a:cs typeface="Times New Roman" pitchFamily="18" charset="0"/>
                      </a:endParaRPr>
                    </a:p>
                  </a:txBody>
                  <a:tcPr/>
                </a:tc>
                <a:tc>
                  <a:txBody>
                    <a:bodyPr/>
                    <a:lstStyle/>
                    <a:p>
                      <a:endParaRPr lang="ru-RU" sz="2000" b="0" i="0" kern="1200" dirty="0" smtClean="0">
                        <a:solidFill>
                          <a:schemeClr val="dk1"/>
                        </a:solidFill>
                        <a:latin typeface="Times New Roman" pitchFamily="18" charset="0"/>
                        <a:ea typeface="+mn-ea"/>
                        <a:cs typeface="Times New Roman" pitchFamily="18" charset="0"/>
                      </a:endParaRPr>
                    </a:p>
                    <a:p>
                      <a:r>
                        <a:rPr lang="ru-RU" sz="2000" b="0" i="0" kern="1200" dirty="0" err="1" smtClean="0">
                          <a:solidFill>
                            <a:schemeClr val="dk1"/>
                          </a:solidFill>
                          <a:latin typeface="Times New Roman" pitchFamily="18" charset="0"/>
                          <a:ea typeface="+mn-ea"/>
                          <a:cs typeface="Times New Roman" pitchFamily="18" charset="0"/>
                        </a:rPr>
                        <a:t>Азаматтардың  дін</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ұстану еркіндігі</a:t>
                      </a:r>
                      <a:r>
                        <a:rPr lang="ru-RU" sz="2000" b="0" i="0" kern="1200" dirty="0" smtClean="0">
                          <a:solidFill>
                            <a:schemeClr val="dk1"/>
                          </a:solidFill>
                          <a:latin typeface="Times New Roman" pitchFamily="18" charset="0"/>
                          <a:ea typeface="+mn-ea"/>
                          <a:cs typeface="Times New Roman" pitchFamily="18" charset="0"/>
                        </a:rPr>
                        <a:t> мен </a:t>
                      </a:r>
                      <a:r>
                        <a:rPr lang="ru-RU" sz="2000" b="0" i="0" kern="1200" dirty="0" err="1" smtClean="0">
                          <a:solidFill>
                            <a:schemeClr val="dk1"/>
                          </a:solidFill>
                          <a:latin typeface="Times New Roman" pitchFamily="18" charset="0"/>
                          <a:ea typeface="+mn-ea"/>
                          <a:cs typeface="Times New Roman" pitchFamily="18" charset="0"/>
                        </a:rPr>
                        <a:t>діни</a:t>
                      </a:r>
                      <a:r>
                        <a:rPr lang="kk-KZ" sz="2000" b="0" i="0" kern="1200" baseline="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мекемелердің мемлекеттен</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бөлектігін білдіреді</a:t>
                      </a:r>
                      <a:r>
                        <a:rPr lang="ru-RU" sz="2000" b="0" i="0" kern="1200" dirty="0" smtClean="0">
                          <a:solidFill>
                            <a:schemeClr val="dk1"/>
                          </a:solidFill>
                          <a:latin typeface="Times New Roman" pitchFamily="18" charset="0"/>
                          <a:ea typeface="+mn-ea"/>
                          <a:cs typeface="Times New Roman" pitchFamily="18" charset="0"/>
                        </a:rPr>
                        <a:t>. </a:t>
                      </a:r>
                    </a:p>
                    <a:p>
                      <a:r>
                        <a:rPr kumimoji="0" lang="ru-RU" sz="2000" b="0" i="0" kern="1200" dirty="0" err="1" smtClean="0">
                          <a:solidFill>
                            <a:schemeClr val="dk1"/>
                          </a:solidFill>
                          <a:latin typeface="Times New Roman" pitchFamily="18" charset="0"/>
                          <a:ea typeface="+mn-ea"/>
                          <a:cs typeface="Times New Roman" pitchFamily="18" charset="0"/>
                        </a:rPr>
                        <a:t>Дін</a:t>
                      </a:r>
                      <a:r>
                        <a:rPr kumimoji="0" lang="ru-RU" sz="2000" b="0" i="0" kern="1200" dirty="0" smtClean="0">
                          <a:solidFill>
                            <a:schemeClr val="dk1"/>
                          </a:solidFill>
                          <a:latin typeface="Times New Roman" pitchFamily="18" charset="0"/>
                          <a:ea typeface="+mn-ea"/>
                          <a:cs typeface="Times New Roman" pitchFamily="18" charset="0"/>
                        </a:rPr>
                        <a:t> </a:t>
                      </a:r>
                      <a:r>
                        <a:rPr kumimoji="0" lang="ru-RU" sz="2000" b="0" i="0" kern="1200" dirty="0" err="1" smtClean="0">
                          <a:solidFill>
                            <a:schemeClr val="dk1"/>
                          </a:solidFill>
                          <a:latin typeface="Times New Roman" pitchFamily="18" charset="0"/>
                          <a:ea typeface="+mn-ea"/>
                          <a:cs typeface="Times New Roman" pitchFamily="18" charset="0"/>
                        </a:rPr>
                        <a:t>мемлекеттік</a:t>
                      </a:r>
                      <a:r>
                        <a:rPr kumimoji="0" lang="ru-RU" sz="2000" b="0" i="0" kern="1200" dirty="0" smtClean="0">
                          <a:solidFill>
                            <a:schemeClr val="dk1"/>
                          </a:solidFill>
                          <a:latin typeface="Times New Roman" pitchFamily="18" charset="0"/>
                          <a:ea typeface="+mn-ea"/>
                          <a:cs typeface="Times New Roman" pitchFamily="18" charset="0"/>
                        </a:rPr>
                        <a:t> </a:t>
                      </a:r>
                      <a:r>
                        <a:rPr kumimoji="0" lang="ru-RU" sz="2000" b="0" i="0" kern="1200" dirty="0" err="1" smtClean="0">
                          <a:solidFill>
                            <a:schemeClr val="dk1"/>
                          </a:solidFill>
                          <a:latin typeface="Times New Roman" pitchFamily="18" charset="0"/>
                          <a:ea typeface="+mn-ea"/>
                          <a:cs typeface="Times New Roman" pitchFamily="18" charset="0"/>
                        </a:rPr>
                        <a:t>идеологияға ықпал ете</a:t>
                      </a:r>
                      <a:r>
                        <a:rPr kumimoji="0" lang="ru-RU" sz="2000" b="0" i="0" kern="1200" dirty="0" smtClean="0">
                          <a:solidFill>
                            <a:schemeClr val="dk1"/>
                          </a:solidFill>
                          <a:latin typeface="Times New Roman" pitchFamily="18" charset="0"/>
                          <a:ea typeface="+mn-ea"/>
                          <a:cs typeface="Times New Roman" pitchFamily="18" charset="0"/>
                        </a:rPr>
                        <a:t> </a:t>
                      </a:r>
                      <a:r>
                        <a:rPr kumimoji="0" lang="ru-RU" sz="2000" b="0" i="0" kern="1200" dirty="0" err="1" smtClean="0">
                          <a:solidFill>
                            <a:schemeClr val="dk1"/>
                          </a:solidFill>
                          <a:latin typeface="Times New Roman" pitchFamily="18" charset="0"/>
                          <a:ea typeface="+mn-ea"/>
                          <a:cs typeface="Times New Roman" pitchFamily="18" charset="0"/>
                        </a:rPr>
                        <a:t>алмайды</a:t>
                      </a:r>
                      <a:r>
                        <a:rPr kumimoji="0" lang="ru-RU" sz="2000" b="0" i="0" kern="1200" dirty="0" smtClean="0">
                          <a:solidFill>
                            <a:schemeClr val="dk1"/>
                          </a:solidFill>
                          <a:latin typeface="Times New Roman" pitchFamily="18" charset="0"/>
                          <a:ea typeface="+mn-ea"/>
                          <a:cs typeface="Times New Roman" pitchFamily="18" charset="0"/>
                        </a:rPr>
                        <a:t>.</a:t>
                      </a:r>
                      <a:endParaRPr lang="ru-RU"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5" name="Таблица 4"/>
          <p:cNvGraphicFramePr>
            <a:graphicFrameLocks noGrp="1"/>
          </p:cNvGraphicFramePr>
          <p:nvPr/>
        </p:nvGraphicFramePr>
        <p:xfrm>
          <a:off x="692331" y="4663440"/>
          <a:ext cx="5865223" cy="1554842"/>
        </p:xfrm>
        <a:graphic>
          <a:graphicData uri="http://schemas.openxmlformats.org/drawingml/2006/table">
            <a:tbl>
              <a:tblPr/>
              <a:tblGrid>
                <a:gridCol w="5865223">
                  <a:extLst>
                    <a:ext uri="{9D8B030D-6E8A-4147-A177-3AD203B41FA5}">
                      <a16:colId xmlns:a16="http://schemas.microsoft.com/office/drawing/2014/main" val="20000"/>
                    </a:ext>
                  </a:extLst>
                </a:gridCol>
              </a:tblGrid>
              <a:tr h="1554842">
                <a:tc>
                  <a:txBody>
                    <a:bodyPr/>
                    <a:lstStyle/>
                    <a:p>
                      <a:pPr algn="just">
                        <a:lnSpc>
                          <a:spcPct val="115000"/>
                        </a:lnSpc>
                        <a:spcAft>
                          <a:spcPts val="1000"/>
                        </a:spcAft>
                      </a:pPr>
                      <a:r>
                        <a:rPr lang="kk-KZ" sz="1600" b="1" dirty="0">
                          <a:latin typeface="Times New Roman"/>
                          <a:ea typeface="Times New Roman"/>
                          <a:cs typeface="Times New Roman"/>
                        </a:rPr>
                        <a:t>Дескриптор:</a:t>
                      </a:r>
                      <a:endParaRPr lang="ru-RU" sz="1600" dirty="0">
                        <a:latin typeface="Calibri"/>
                        <a:ea typeface="Times New Roman"/>
                        <a:cs typeface="Times New Roman"/>
                      </a:endParaRPr>
                    </a:p>
                    <a:p>
                      <a:pPr marL="342900" lvl="0" indent="-342900" algn="l">
                        <a:lnSpc>
                          <a:spcPct val="115000"/>
                        </a:lnSpc>
                        <a:spcAft>
                          <a:spcPts val="0"/>
                        </a:spcAft>
                        <a:buFont typeface="+mj-lt"/>
                        <a:buAutoNum type="arabicPeriod"/>
                      </a:pPr>
                      <a:r>
                        <a:rPr lang="ru-RU" sz="1600" dirty="0" err="1">
                          <a:latin typeface="Times New Roman"/>
                          <a:ea typeface="Times New Roman"/>
                        </a:rPr>
                        <a:t>Лаицизм</a:t>
                      </a:r>
                      <a:r>
                        <a:rPr lang="kk-KZ" sz="1600" kern="1200" dirty="0">
                          <a:solidFill>
                            <a:srgbClr val="000000"/>
                          </a:solidFill>
                          <a:latin typeface="Times New Roman"/>
                          <a:ea typeface="Times New Roman"/>
                        </a:rPr>
                        <a:t>  сөзінің анықтамасын жазады</a:t>
                      </a:r>
                      <a:endParaRPr lang="ru-RU" sz="1600" dirty="0">
                        <a:latin typeface="Times New Roman"/>
                        <a:ea typeface="Times New Roman"/>
                      </a:endParaRPr>
                    </a:p>
                    <a:p>
                      <a:pPr marL="342900" lvl="0" indent="-342900" algn="l">
                        <a:lnSpc>
                          <a:spcPct val="115000"/>
                        </a:lnSpc>
                        <a:spcAft>
                          <a:spcPts val="0"/>
                        </a:spcAft>
                        <a:buFont typeface="+mj-lt"/>
                        <a:buAutoNum type="arabicPeriod"/>
                      </a:pPr>
                      <a:r>
                        <a:rPr lang="kk-KZ" sz="1600" dirty="0">
                          <a:latin typeface="Times New Roman"/>
                          <a:ea typeface="Times New Roman"/>
                        </a:rPr>
                        <a:t>М</a:t>
                      </a:r>
                      <a:r>
                        <a:rPr lang="ru-RU" sz="1600" dirty="0" err="1">
                          <a:latin typeface="Times New Roman"/>
                          <a:ea typeface="Times New Roman"/>
                        </a:rPr>
                        <a:t>одернизация</a:t>
                      </a:r>
                      <a:r>
                        <a:rPr lang="kk-KZ" sz="1600" kern="1200" dirty="0">
                          <a:solidFill>
                            <a:srgbClr val="000000"/>
                          </a:solidFill>
                          <a:latin typeface="Times New Roman"/>
                          <a:ea typeface="Times New Roman"/>
                        </a:rPr>
                        <a:t>  сөзінің анықтамасын жазады</a:t>
                      </a:r>
                      <a:endParaRPr lang="ru-RU" sz="1600" dirty="0">
                        <a:latin typeface="Times New Roman"/>
                        <a:ea typeface="Times New Roman"/>
                      </a:endParaRPr>
                    </a:p>
                    <a:p>
                      <a:pPr marL="342900" lvl="0" indent="-342900" algn="l">
                        <a:lnSpc>
                          <a:spcPct val="115000"/>
                        </a:lnSpc>
                        <a:spcAft>
                          <a:spcPts val="0"/>
                        </a:spcAft>
                        <a:buFont typeface="+mj-lt"/>
                        <a:buAutoNum type="arabicPeriod"/>
                      </a:pPr>
                      <a:r>
                        <a:rPr lang="kk-KZ" sz="1600" dirty="0">
                          <a:latin typeface="Times New Roman"/>
                          <a:ea typeface="Times New Roman"/>
                        </a:rPr>
                        <a:t>Зайырлы мемлекет</a:t>
                      </a:r>
                      <a:r>
                        <a:rPr lang="kk-KZ" sz="1600" kern="1200" dirty="0">
                          <a:solidFill>
                            <a:srgbClr val="000000"/>
                          </a:solidFill>
                          <a:latin typeface="Times New Roman"/>
                          <a:ea typeface="Times New Roman"/>
                        </a:rPr>
                        <a:t>  сөзінің анықтамасын жазады</a:t>
                      </a:r>
                      <a:endParaRPr lang="ru-RU" sz="1600" dirty="0">
                        <a:latin typeface="Times New Roman"/>
                        <a:ea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822" y="521879"/>
            <a:ext cx="6128657" cy="1325563"/>
          </a:xfrm>
        </p:spPr>
        <p:txBody>
          <a:bodyPr>
            <a:normAutofit/>
          </a:bodyPr>
          <a:lstStyle/>
          <a:p>
            <a:pPr algn="ctr"/>
            <a:r>
              <a:rPr lang="kk-KZ" b="1" dirty="0" smtClean="0">
                <a:solidFill>
                  <a:srgbClr val="002060"/>
                </a:solidFill>
                <a:latin typeface="Times New Roman" pitchFamily="18" charset="0"/>
                <a:cs typeface="Times New Roman" pitchFamily="18" charset="0"/>
              </a:rPr>
              <a:t>Ойды жалғастыр</a:t>
            </a:r>
            <a:r>
              <a:rPr lang="ru-RU" b="1" dirty="0" smtClean="0">
                <a:solidFill>
                  <a:srgbClr val="002060"/>
                </a:solidFill>
                <a:latin typeface="Times New Roman" pitchFamily="18" charset="0"/>
                <a:cs typeface="Times New Roman" pitchFamily="18" charset="0"/>
              </a:rPr>
              <a:t> </a:t>
            </a:r>
            <a:endParaRPr lang="ru-RU" b="1"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838200" y="2104373"/>
            <a:ext cx="10515600" cy="2075741"/>
          </a:xfrm>
        </p:spPr>
        <p:txBody>
          <a:bodyPr>
            <a:normAutofit/>
          </a:bodyPr>
          <a:lstStyle/>
          <a:p>
            <a:r>
              <a:rPr lang="ru-RU" sz="3200" b="1" dirty="0" err="1">
                <a:latin typeface="Times New Roman" pitchFamily="18" charset="0"/>
                <a:cs typeface="Times New Roman" pitchFamily="18" charset="0"/>
              </a:rPr>
              <a:t>Зайырлы</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мемлекеттің</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қалыптасуындағы</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Мұстафа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Кемалдың</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рөлі</a:t>
            </a:r>
            <a:r>
              <a:rPr lang="ru-RU" sz="3200" b="1" dirty="0" smtClean="0">
                <a:latin typeface="Times New Roman" pitchFamily="18" charset="0"/>
                <a:cs typeface="Times New Roman" pitchFamily="18" charset="0"/>
              </a:rPr>
              <a:t>…</a:t>
            </a:r>
          </a:p>
          <a:p>
            <a:r>
              <a:rPr lang="ru-RU" sz="3200" b="1" dirty="0" err="1" smtClean="0">
                <a:latin typeface="Times New Roman" pitchFamily="18" charset="0"/>
                <a:cs typeface="Times New Roman" pitchFamily="18" charset="0"/>
              </a:rPr>
              <a:t>Мұстафа Кемалды</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«Ататүрік» </a:t>
            </a:r>
            <a:r>
              <a:rPr lang="ru-RU" sz="3200" b="1" dirty="0" err="1">
                <a:latin typeface="Times New Roman" pitchFamily="18" charset="0"/>
                <a:cs typeface="Times New Roman" pitchFamily="18" charset="0"/>
              </a:rPr>
              <a:t>деп</a:t>
            </a:r>
            <a:r>
              <a:rPr lang="ru-RU" sz="3200" b="1" dirty="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атады</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өйткені....</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58847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002060"/>
                </a:solidFill>
                <a:latin typeface="Times New Roman" pitchFamily="18" charset="0"/>
                <a:cs typeface="Times New Roman" pitchFamily="18" charset="0"/>
              </a:rPr>
              <a:t>Оқу </a:t>
            </a:r>
            <a:r>
              <a:rPr lang="ru-RU" b="1" dirty="0" err="1">
                <a:solidFill>
                  <a:srgbClr val="002060"/>
                </a:solidFill>
                <a:latin typeface="Times New Roman" pitchFamily="18" charset="0"/>
                <a:cs typeface="Times New Roman" pitchFamily="18" charset="0"/>
              </a:rPr>
              <a:t>тапсырмасы</a:t>
            </a:r>
            <a:endParaRPr lang="ru-RU" b="1"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609600" y="1481330"/>
            <a:ext cx="10972800" cy="2006454"/>
          </a:xfrm>
        </p:spPr>
        <p:txBody>
          <a:bodyPr>
            <a:normAutofit fontScale="92500" lnSpcReduction="20000"/>
          </a:bodyPr>
          <a:lstStyle/>
          <a:p>
            <a:pPr>
              <a:buNone/>
            </a:pPr>
            <a:endParaRPr lang="kk-KZ" dirty="0" smtClean="0"/>
          </a:p>
          <a:p>
            <a:r>
              <a:rPr lang="ru-RU" dirty="0" smtClean="0"/>
              <a:t> </a:t>
            </a:r>
            <a:r>
              <a:rPr lang="kk-KZ" dirty="0" smtClean="0">
                <a:latin typeface="Times New Roman" pitchFamily="18" charset="0"/>
                <a:cs typeface="Times New Roman" pitchFamily="18" charset="0"/>
              </a:rPr>
              <a:t>Мұстафа </a:t>
            </a:r>
            <a:r>
              <a:rPr lang="ru-RU" dirty="0" err="1" smtClean="0">
                <a:latin typeface="Times New Roman" pitchFamily="18" charset="0"/>
                <a:cs typeface="Times New Roman" pitchFamily="18" charset="0"/>
              </a:rPr>
              <a:t>Кемал</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Ататүріктің реформалары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Түркияның </a:t>
            </a:r>
            <a:r>
              <a:rPr lang="ru-RU" dirty="0" err="1" smtClean="0">
                <a:latin typeface="Times New Roman" pitchFamily="18" charset="0"/>
                <a:cs typeface="Times New Roman" pitchFamily="18" charset="0"/>
              </a:rPr>
              <a:t>дәстүрлі</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қоғамын </a:t>
            </a:r>
            <a:r>
              <a:rPr lang="ru-RU" dirty="0" err="1">
                <a:latin typeface="Times New Roman" pitchFamily="18" charset="0"/>
                <a:cs typeface="Times New Roman" pitchFamily="18" charset="0"/>
              </a:rPr>
              <a:t>өзгерткенін дәлелдеңіз</a:t>
            </a:r>
            <a:r>
              <a:rPr lang="ru-RU" dirty="0" err="1"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жазбаша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беру)</a:t>
            </a:r>
          </a:p>
          <a:p>
            <a:pPr>
              <a:buNone/>
            </a:pPr>
            <a:endParaRPr lang="ru-RU" dirty="0"/>
          </a:p>
        </p:txBody>
      </p:sp>
    </p:spTree>
    <p:extLst>
      <p:ext uri="{BB962C8B-B14F-4D97-AF65-F5344CB8AC3E}">
        <p14:creationId xmlns:p14="http://schemas.microsoft.com/office/powerpoint/2010/main" val="296940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61" y="571480"/>
            <a:ext cx="11080608" cy="4929222"/>
          </a:xfrm>
        </p:spPr>
        <p:txBody>
          <a:bodyPr>
            <a:normAutofit fontScale="92500" lnSpcReduction="10000"/>
          </a:bodyPr>
          <a:lstStyle/>
          <a:p>
            <a:pPr marL="0" lvl="0" indent="0" fontAlgn="base">
              <a:spcBef>
                <a:spcPct val="0"/>
              </a:spcBef>
              <a:spcAft>
                <a:spcPct val="0"/>
              </a:spcAft>
              <a:buNone/>
            </a:pPr>
            <a:r>
              <a:rPr lang="kk-KZ" b="1" dirty="0" smtClean="0">
                <a:solidFill>
                  <a:srgbClr val="0000CC"/>
                </a:solidFill>
                <a:latin typeface="Times New Roman" pitchFamily="18" charset="0"/>
                <a:ea typeface="Times New Roman" pitchFamily="18" charset="0"/>
                <a:cs typeface="Times New Roman" pitchFamily="18" charset="0"/>
              </a:rPr>
              <a:t>Оқу мақсаты:</a:t>
            </a:r>
          </a:p>
          <a:p>
            <a:pPr marL="0" lvl="0" indent="0" fontAlgn="base">
              <a:spcBef>
                <a:spcPct val="0"/>
              </a:spcBef>
              <a:spcAft>
                <a:spcPct val="0"/>
              </a:spcAft>
              <a:buNone/>
            </a:pPr>
            <a:r>
              <a:rPr lang="kk-KZ" i="1" dirty="0" smtClean="0">
                <a:latin typeface="Times New Roman" pitchFamily="18" charset="0"/>
                <a:cs typeface="Times New Roman" pitchFamily="18" charset="0"/>
              </a:rPr>
              <a:t>9.2.1.1  тарихи кезеңдердің ерекшеліктерін салыстыру арқылы мемлекет пен діннің өзара қатынасын сипаттау.</a:t>
            </a:r>
            <a:endParaRPr lang="kk-KZ" i="1" dirty="0" smtClean="0">
              <a:solidFill>
                <a:srgbClr val="002060"/>
              </a:solidFill>
              <a:latin typeface="Times New Roman" pitchFamily="18" charset="0"/>
              <a:cs typeface="Times New Roman" pitchFamily="18" charset="0"/>
            </a:endParaRPr>
          </a:p>
          <a:p>
            <a:pPr marL="0" lvl="0" indent="0" eaLnBrk="0" fontAlgn="base" hangingPunct="0">
              <a:spcBef>
                <a:spcPct val="0"/>
              </a:spcBef>
              <a:spcAft>
                <a:spcPct val="0"/>
              </a:spcAft>
              <a:buNone/>
            </a:pPr>
            <a:endParaRPr lang="kk-KZ" b="1" dirty="0" smtClean="0">
              <a:solidFill>
                <a:srgbClr val="0000CC"/>
              </a:solidFill>
              <a:latin typeface="Times New Roman" pitchFamily="18" charset="0"/>
              <a:cs typeface="Times New Roman" pitchFamily="18" charset="0"/>
            </a:endParaRPr>
          </a:p>
          <a:p>
            <a:pPr marL="0" lvl="0" indent="0" eaLnBrk="0" fontAlgn="base" hangingPunct="0">
              <a:spcBef>
                <a:spcPct val="0"/>
              </a:spcBef>
              <a:spcAft>
                <a:spcPct val="0"/>
              </a:spcAft>
              <a:buNone/>
            </a:pPr>
            <a:r>
              <a:rPr lang="kk-KZ" b="1" dirty="0" smtClean="0">
                <a:solidFill>
                  <a:srgbClr val="0000CC"/>
                </a:solidFill>
                <a:latin typeface="Times New Roman" pitchFamily="18" charset="0"/>
                <a:cs typeface="Times New Roman" pitchFamily="18" charset="0"/>
              </a:rPr>
              <a:t>Бағалау критерийлері:</a:t>
            </a:r>
          </a:p>
          <a:p>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Осман империясының әлсіреуі мен ыдырау себептерін қарастырады.</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Мұстафа Кемалдың Түркия зайырлы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мемлекетінің тарихына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қосқан үлесін бағалайды.</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Мұстафа Кемалға Ататүрік (түріктердің әкесі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атауын</a:t>
            </a:r>
            <a:r>
              <a:rPr lang="ru-RU" dirty="0" smtClean="0">
                <a:latin typeface="Times New Roman" pitchFamily="18" charset="0"/>
                <a:cs typeface="Times New Roman" pitchFamily="18" charset="0"/>
              </a:rPr>
              <a:t> беру </a:t>
            </a:r>
            <a:r>
              <a:rPr lang="ru-RU" dirty="0" err="1" smtClean="0">
                <a:latin typeface="Times New Roman" pitchFamily="18" charset="0"/>
                <a:cs typeface="Times New Roman" pitchFamily="18" charset="0"/>
              </a:rPr>
              <a:t>себебіне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тұжырым жасайды</a:t>
            </a:r>
            <a:r>
              <a:rPr lang="ru-RU" dirty="0" smtClean="0">
                <a:latin typeface="Times New Roman" pitchFamily="18" charset="0"/>
                <a:cs typeface="Times New Roman" pitchFamily="18" charset="0"/>
              </a:rPr>
              <a:t>.</a:t>
            </a:r>
          </a:p>
          <a:p>
            <a:endParaRPr lang="ru-RU" dirty="0" smtClean="0">
              <a:solidFill>
                <a:srgbClr val="FF0000"/>
              </a:solidFill>
              <a:latin typeface="Times New Roman" pitchFamily="18" charset="0"/>
              <a:cs typeface="Times New Roman" pitchFamily="18" charset="0"/>
            </a:endParaRPr>
          </a:p>
          <a:p>
            <a:pPr>
              <a:buNone/>
            </a:pPr>
            <a:endParaRPr lang="ru-RU"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6571" y="862150"/>
          <a:ext cx="11586754" cy="3700988"/>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20000"/>
                    </a:ext>
                  </a:extLst>
                </a:gridCol>
                <a:gridCol w="9117874">
                  <a:extLst>
                    <a:ext uri="{9D8B030D-6E8A-4147-A177-3AD203B41FA5}">
                      <a16:colId xmlns:a16="http://schemas.microsoft.com/office/drawing/2014/main" val="20001"/>
                    </a:ext>
                  </a:extLst>
                </a:gridCol>
              </a:tblGrid>
              <a:tr h="482230">
                <a:tc>
                  <a:txBody>
                    <a:bodyPr/>
                    <a:lstStyle/>
                    <a:p>
                      <a:pPr algn="ctr"/>
                      <a:r>
                        <a:rPr lang="kk-KZ" sz="2800" dirty="0" smtClean="0">
                          <a:latin typeface="Times New Roman" pitchFamily="18" charset="0"/>
                          <a:cs typeface="Times New Roman" pitchFamily="18" charset="0"/>
                        </a:rPr>
                        <a:t>Тірек</a:t>
                      </a:r>
                      <a:r>
                        <a:rPr lang="kk-KZ" sz="2800" baseline="0" dirty="0" smtClean="0">
                          <a:latin typeface="Times New Roman" pitchFamily="18" charset="0"/>
                          <a:cs typeface="Times New Roman" pitchFamily="18" charset="0"/>
                        </a:rPr>
                        <a:t> сөздер</a:t>
                      </a:r>
                      <a:endParaRPr lang="ru-RU" sz="2800" dirty="0">
                        <a:latin typeface="Times New Roman" pitchFamily="18" charset="0"/>
                        <a:cs typeface="Times New Roman" pitchFamily="18" charset="0"/>
                      </a:endParaRPr>
                    </a:p>
                  </a:txBody>
                  <a:tcPr/>
                </a:tc>
                <a:tc>
                  <a:txBody>
                    <a:bodyPr/>
                    <a:lstStyle/>
                    <a:p>
                      <a:pPr algn="ctr"/>
                      <a:endParaRPr lang="kk-KZ" sz="2800" dirty="0" smtClean="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936094">
                <a:tc>
                  <a:txBody>
                    <a:bodyPr/>
                    <a:lstStyle/>
                    <a:p>
                      <a:r>
                        <a:rPr lang="kk-KZ" sz="2400" b="1" dirty="0" smtClean="0">
                          <a:latin typeface="Times New Roman" pitchFamily="18" charset="0"/>
                          <a:cs typeface="Times New Roman" pitchFamily="18" charset="0"/>
                        </a:rPr>
                        <a:t>Зайырлы мемлекет</a:t>
                      </a:r>
                      <a:endParaRPr lang="ru-RU" sz="2400" b="1" dirty="0">
                        <a:latin typeface="Times New Roman" pitchFamily="18" charset="0"/>
                        <a:cs typeface="Times New Roman" pitchFamily="18" charset="0"/>
                      </a:endParaRPr>
                    </a:p>
                  </a:txBody>
                  <a:tcPr/>
                </a:tc>
                <a:tc>
                  <a:txBody>
                    <a:bodyPr/>
                    <a:lstStyle/>
                    <a:p>
                      <a:r>
                        <a:rPr lang="ru-RU" sz="2000" b="0" i="0" kern="1200" dirty="0" err="1" smtClean="0">
                          <a:solidFill>
                            <a:schemeClr val="dk1"/>
                          </a:solidFill>
                          <a:latin typeface="Times New Roman" pitchFamily="18" charset="0"/>
                          <a:ea typeface="+mn-ea"/>
                          <a:cs typeface="Times New Roman" pitchFamily="18" charset="0"/>
                        </a:rPr>
                        <a:t>Азаматтардың  дін</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ұстану еркіндігі</a:t>
                      </a:r>
                      <a:r>
                        <a:rPr lang="ru-RU" sz="2000" b="0" i="0" kern="1200" dirty="0" smtClean="0">
                          <a:solidFill>
                            <a:schemeClr val="dk1"/>
                          </a:solidFill>
                          <a:latin typeface="Times New Roman" pitchFamily="18" charset="0"/>
                          <a:ea typeface="+mn-ea"/>
                          <a:cs typeface="Times New Roman" pitchFamily="18" charset="0"/>
                        </a:rPr>
                        <a:t> мен </a:t>
                      </a:r>
                      <a:r>
                        <a:rPr lang="ru-RU" sz="2000" b="0" i="0" kern="1200" dirty="0" err="1" smtClean="0">
                          <a:solidFill>
                            <a:schemeClr val="dk1"/>
                          </a:solidFill>
                          <a:latin typeface="Times New Roman" pitchFamily="18" charset="0"/>
                          <a:ea typeface="+mn-ea"/>
                          <a:cs typeface="Times New Roman" pitchFamily="18" charset="0"/>
                        </a:rPr>
                        <a:t>діни</a:t>
                      </a:r>
                      <a:r>
                        <a:rPr lang="kk-KZ" sz="2000" b="0" i="0" kern="1200" baseline="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мекемелердің мемлекеттен</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бөлектігін білдіреді</a:t>
                      </a:r>
                      <a:r>
                        <a:rPr lang="ru-RU" sz="2000" b="0" i="0" kern="1200" dirty="0" smtClean="0">
                          <a:solidFill>
                            <a:schemeClr val="dk1"/>
                          </a:solidFill>
                          <a:latin typeface="Times New Roman" pitchFamily="18" charset="0"/>
                          <a:ea typeface="+mn-ea"/>
                          <a:cs typeface="Times New Roman" pitchFamily="18" charset="0"/>
                        </a:rPr>
                        <a:t>. </a:t>
                      </a:r>
                    </a:p>
                    <a:p>
                      <a:r>
                        <a:rPr kumimoji="0" lang="ru-RU" sz="2000" b="0" i="0" kern="1200" dirty="0" err="1" smtClean="0">
                          <a:solidFill>
                            <a:schemeClr val="dk1"/>
                          </a:solidFill>
                          <a:latin typeface="Times New Roman" pitchFamily="18" charset="0"/>
                          <a:ea typeface="+mn-ea"/>
                          <a:cs typeface="Times New Roman" pitchFamily="18" charset="0"/>
                        </a:rPr>
                        <a:t>Дін</a:t>
                      </a:r>
                      <a:r>
                        <a:rPr kumimoji="0" lang="ru-RU" sz="2000" b="0" i="0" kern="1200" dirty="0" smtClean="0">
                          <a:solidFill>
                            <a:schemeClr val="dk1"/>
                          </a:solidFill>
                          <a:latin typeface="Times New Roman" pitchFamily="18" charset="0"/>
                          <a:ea typeface="+mn-ea"/>
                          <a:cs typeface="Times New Roman" pitchFamily="18" charset="0"/>
                        </a:rPr>
                        <a:t> </a:t>
                      </a:r>
                      <a:r>
                        <a:rPr kumimoji="0" lang="ru-RU" sz="2000" b="0" i="0" kern="1200" dirty="0" err="1" smtClean="0">
                          <a:solidFill>
                            <a:schemeClr val="dk1"/>
                          </a:solidFill>
                          <a:latin typeface="Times New Roman" pitchFamily="18" charset="0"/>
                          <a:ea typeface="+mn-ea"/>
                          <a:cs typeface="Times New Roman" pitchFamily="18" charset="0"/>
                        </a:rPr>
                        <a:t>мемлекеттік</a:t>
                      </a:r>
                      <a:r>
                        <a:rPr kumimoji="0" lang="ru-RU" sz="2000" b="0" i="0" kern="1200" dirty="0" smtClean="0">
                          <a:solidFill>
                            <a:schemeClr val="dk1"/>
                          </a:solidFill>
                          <a:latin typeface="Times New Roman" pitchFamily="18" charset="0"/>
                          <a:ea typeface="+mn-ea"/>
                          <a:cs typeface="Times New Roman" pitchFamily="18" charset="0"/>
                        </a:rPr>
                        <a:t> </a:t>
                      </a:r>
                      <a:r>
                        <a:rPr kumimoji="0" lang="ru-RU" sz="2000" b="0" i="0" kern="1200" dirty="0" err="1" smtClean="0">
                          <a:solidFill>
                            <a:schemeClr val="dk1"/>
                          </a:solidFill>
                          <a:latin typeface="Times New Roman" pitchFamily="18" charset="0"/>
                          <a:ea typeface="+mn-ea"/>
                          <a:cs typeface="Times New Roman" pitchFamily="18" charset="0"/>
                        </a:rPr>
                        <a:t>идеологияға ықпал ете</a:t>
                      </a:r>
                      <a:r>
                        <a:rPr kumimoji="0" lang="ru-RU" sz="2000" b="0" i="0" kern="1200" dirty="0" smtClean="0">
                          <a:solidFill>
                            <a:schemeClr val="dk1"/>
                          </a:solidFill>
                          <a:latin typeface="Times New Roman" pitchFamily="18" charset="0"/>
                          <a:ea typeface="+mn-ea"/>
                          <a:cs typeface="Times New Roman" pitchFamily="18" charset="0"/>
                        </a:rPr>
                        <a:t> </a:t>
                      </a:r>
                      <a:r>
                        <a:rPr kumimoji="0" lang="ru-RU" sz="2000" b="0" i="0" kern="1200" dirty="0" err="1" smtClean="0">
                          <a:solidFill>
                            <a:schemeClr val="dk1"/>
                          </a:solidFill>
                          <a:latin typeface="Times New Roman" pitchFamily="18" charset="0"/>
                          <a:ea typeface="+mn-ea"/>
                          <a:cs typeface="Times New Roman" pitchFamily="18" charset="0"/>
                        </a:rPr>
                        <a:t>алмайды</a:t>
                      </a:r>
                      <a:r>
                        <a:rPr kumimoji="0" lang="ru-RU" sz="2000" b="0" i="0" kern="1200" dirty="0" smtClean="0">
                          <a:solidFill>
                            <a:schemeClr val="dk1"/>
                          </a:solidFill>
                          <a:latin typeface="Times New Roman" pitchFamily="18" charset="0"/>
                          <a:ea typeface="+mn-ea"/>
                          <a:cs typeface="Times New Roman" pitchFamily="18" charset="0"/>
                        </a:rPr>
                        <a:t>.</a:t>
                      </a:r>
                      <a:endParaRPr kumimoji="0" lang="kk-KZ" sz="2000" b="0" i="0" kern="1200" dirty="0" smtClean="0">
                        <a:solidFill>
                          <a:schemeClr val="dk1"/>
                        </a:solidFill>
                        <a:latin typeface="Times New Roman" pitchFamily="18" charset="0"/>
                        <a:ea typeface="+mn-ea"/>
                        <a:cs typeface="Times New Roman" pitchFamily="18" charset="0"/>
                      </a:endParaRPr>
                    </a:p>
                    <a:p>
                      <a:endParaRPr lang="ru-RU" sz="2000" dirty="0" smtClean="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65895">
                <a:tc>
                  <a:txBody>
                    <a:bodyPr/>
                    <a:lstStyle/>
                    <a:p>
                      <a:r>
                        <a:rPr lang="kk-KZ" sz="2400" b="1" dirty="0" smtClean="0">
                          <a:latin typeface="Times New Roman" pitchFamily="18" charset="0"/>
                          <a:cs typeface="Times New Roman" pitchFamily="18" charset="0"/>
                        </a:rPr>
                        <a:t>Модернизация</a:t>
                      </a:r>
                      <a:endParaRPr lang="ru-RU" sz="2400" b="1" dirty="0">
                        <a:latin typeface="Times New Roman" pitchFamily="18" charset="0"/>
                        <a:cs typeface="Times New Roman" pitchFamily="18" charset="0"/>
                      </a:endParaRPr>
                    </a:p>
                  </a:txBody>
                  <a:tcPr/>
                </a:tc>
                <a:tc>
                  <a:txBody>
                    <a:bodyPr/>
                    <a:lstStyle/>
                    <a:p>
                      <a:r>
                        <a:rPr lang="ru-RU" sz="2000" b="0" i="0" kern="1200" dirty="0" err="1" smtClean="0">
                          <a:solidFill>
                            <a:schemeClr val="dk1"/>
                          </a:solidFill>
                          <a:latin typeface="Times New Roman" pitchFamily="18" charset="0"/>
                          <a:ea typeface="+mn-ea"/>
                          <a:cs typeface="Times New Roman" pitchFamily="18" charset="0"/>
                        </a:rPr>
                        <a:t>Артта</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қалған  елдердің  алдыңғы  қатардағы  елдердің  деңгейіне  жетуге</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бағытталған мемлекеттік</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саясаты</a:t>
                      </a:r>
                      <a:r>
                        <a:rPr lang="ru-RU" sz="2000" b="0" i="0" kern="1200" dirty="0" smtClean="0">
                          <a:solidFill>
                            <a:schemeClr val="dk1"/>
                          </a:solidFill>
                          <a:latin typeface="Times New Roman" pitchFamily="18" charset="0"/>
                          <a:ea typeface="+mn-ea"/>
                          <a:cs typeface="Times New Roman" pitchFamily="18" charset="0"/>
                        </a:rPr>
                        <a:t>.</a:t>
                      </a:r>
                      <a:endParaRPr lang="ru-RU"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10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400" b="1" dirty="0" smtClean="0">
                          <a:latin typeface="Times New Roman" pitchFamily="18" charset="0"/>
                          <a:cs typeface="Times New Roman" pitchFamily="18" charset="0"/>
                        </a:rPr>
                        <a:t>Лаицизм</a:t>
                      </a:r>
                      <a:endParaRPr lang="ru-RU" sz="2400" b="1" dirty="0" smtClean="0">
                        <a:latin typeface="Times New Roman" pitchFamily="18" charset="0"/>
                        <a:cs typeface="Times New Roman" pitchFamily="18" charset="0"/>
                      </a:endParaRPr>
                    </a:p>
                    <a:p>
                      <a:endParaRPr lang="kk-KZ" sz="2400" b="1" dirty="0" smtClean="0">
                        <a:latin typeface="Times New Roman" pitchFamily="18" charset="0"/>
                        <a:cs typeface="Times New Roman" pitchFamily="18" charset="0"/>
                      </a:endParaRPr>
                    </a:p>
                  </a:txBody>
                  <a:tcPr/>
                </a:tc>
                <a:tc>
                  <a:txBody>
                    <a:bodyPr/>
                    <a:lstStyle/>
                    <a:p>
                      <a:r>
                        <a:rPr lang="ru-RU" sz="2000" b="0" i="0" kern="1200" dirty="0" err="1" smtClean="0">
                          <a:solidFill>
                            <a:schemeClr val="dk1"/>
                          </a:solidFill>
                          <a:latin typeface="Times New Roman" pitchFamily="18" charset="0"/>
                          <a:ea typeface="+mn-ea"/>
                          <a:cs typeface="Times New Roman" pitchFamily="18" charset="0"/>
                        </a:rPr>
                        <a:t>Барлық әлеуметтік-саяси мәселелерді, оның ішінде</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білім</a:t>
                      </a:r>
                      <a:r>
                        <a:rPr lang="ru-RU" sz="2000" b="0" i="0" kern="1200" dirty="0" smtClean="0">
                          <a:solidFill>
                            <a:schemeClr val="dk1"/>
                          </a:solidFill>
                          <a:latin typeface="Times New Roman" pitchFamily="18" charset="0"/>
                          <a:ea typeface="+mn-ea"/>
                          <a:cs typeface="Times New Roman" pitchFamily="18" charset="0"/>
                        </a:rPr>
                        <a:t> беру </a:t>
                      </a:r>
                      <a:r>
                        <a:rPr lang="ru-RU" sz="2000" b="0" i="0" kern="1200" dirty="0" err="1" smtClean="0">
                          <a:solidFill>
                            <a:schemeClr val="dk1"/>
                          </a:solidFill>
                          <a:latin typeface="Times New Roman" pitchFamily="18" charset="0"/>
                          <a:ea typeface="+mn-ea"/>
                          <a:cs typeface="Times New Roman" pitchFamily="18" charset="0"/>
                        </a:rPr>
                        <a:t>мәселелерін</a:t>
                      </a:r>
                      <a:r>
                        <a:rPr lang="ru-RU" sz="2000" b="0" i="0" kern="1200" baseline="0" dirty="0" err="1" smtClean="0">
                          <a:solidFill>
                            <a:schemeClr val="dk1"/>
                          </a:solidFill>
                          <a:latin typeface="Times New Roman" pitchFamily="18" charset="0"/>
                          <a:ea typeface="+mn-ea"/>
                          <a:cs typeface="Times New Roman" pitchFamily="18" charset="0"/>
                        </a:rPr>
                        <a:t> </a:t>
                      </a:r>
                      <a:r>
                        <a:rPr lang="ru-RU" sz="2000" b="0" i="0" kern="1200" dirty="0" smtClean="0">
                          <a:solidFill>
                            <a:schemeClr val="dk1"/>
                          </a:solidFill>
                          <a:latin typeface="Times New Roman" pitchFamily="18" charset="0"/>
                          <a:ea typeface="+mn-ea"/>
                          <a:cs typeface="Times New Roman" pitchFamily="18" charset="0"/>
                        </a:rPr>
                        <a:t>тек </a:t>
                      </a:r>
                      <a:r>
                        <a:rPr lang="ru-RU" sz="2000" b="0" i="0" u="none" strike="noStrike" kern="1200" dirty="0" err="1" smtClean="0">
                          <a:solidFill>
                            <a:schemeClr val="tx1"/>
                          </a:solidFill>
                          <a:latin typeface="Times New Roman" pitchFamily="18" charset="0"/>
                          <a:ea typeface="+mn-ea"/>
                          <a:cs typeface="Times New Roman" pitchFamily="18" charset="0"/>
                        </a:rPr>
                        <a:t>зайырлы</a:t>
                      </a:r>
                      <a:r>
                        <a:rPr lang="ru-RU" sz="2000" b="0" i="0" kern="1200" dirty="0" smtClean="0">
                          <a:solidFill>
                            <a:schemeClr val="tx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жолмен</a:t>
                      </a:r>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шешу</a:t>
                      </a:r>
                      <a:r>
                        <a:rPr lang="ru-RU" sz="2000" b="0" i="0" kern="1200" dirty="0" smtClean="0">
                          <a:solidFill>
                            <a:schemeClr val="dk1"/>
                          </a:solidFill>
                          <a:latin typeface="Times New Roman" pitchFamily="18" charset="0"/>
                          <a:ea typeface="+mn-ea"/>
                          <a:cs typeface="Times New Roman" pitchFamily="18" charset="0"/>
                        </a:rPr>
                        <a:t>. </a:t>
                      </a: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468" y="222068"/>
            <a:ext cx="11966532" cy="535577"/>
          </a:xfrm>
          <a:solidFill>
            <a:schemeClr val="tx2">
              <a:lumMod val="20000"/>
              <a:lumOff val="80000"/>
            </a:schemeClr>
          </a:solidFill>
        </p:spPr>
        <p:txBody>
          <a:bodyPr>
            <a:normAutofit fontScale="90000"/>
          </a:bodyPr>
          <a:lstStyle/>
          <a:p>
            <a:r>
              <a:rPr lang="en-US" sz="3600" b="1" dirty="0" smtClean="0">
                <a:solidFill>
                  <a:schemeClr val="tx1"/>
                </a:solidFill>
                <a:effectLst/>
                <a:latin typeface="Times New Roman" pitchFamily="18" charset="0"/>
                <a:cs typeface="Times New Roman" pitchFamily="18" charset="0"/>
              </a:rPr>
              <a:t>I </a:t>
            </a:r>
            <a:r>
              <a:rPr lang="ru-RU" sz="3600" b="1" dirty="0" err="1">
                <a:solidFill>
                  <a:schemeClr val="tx1"/>
                </a:solidFill>
                <a:effectLst/>
                <a:latin typeface="Times New Roman" pitchFamily="18" charset="0"/>
                <a:cs typeface="Times New Roman" pitchFamily="18" charset="0"/>
              </a:rPr>
              <a:t>дүниежүзілік соғысқа </a:t>
            </a:r>
            <a:r>
              <a:rPr lang="ru-RU" sz="3600" b="1" dirty="0" err="1" smtClean="0">
                <a:solidFill>
                  <a:schemeClr val="tx1"/>
                </a:solidFill>
                <a:effectLst/>
                <a:latin typeface="Times New Roman" pitchFamily="18" charset="0"/>
                <a:cs typeface="Times New Roman" pitchFamily="18" charset="0"/>
              </a:rPr>
              <a:t>дейінгі</a:t>
            </a:r>
            <a:r>
              <a:rPr lang="ru-RU" sz="3600" b="1" dirty="0" smtClean="0">
                <a:solidFill>
                  <a:schemeClr val="tx1"/>
                </a:solidFill>
                <a:effectLst/>
                <a:latin typeface="Times New Roman" pitchFamily="18" charset="0"/>
                <a:cs typeface="Times New Roman" pitchFamily="18" charset="0"/>
              </a:rPr>
              <a:t>  </a:t>
            </a:r>
            <a:r>
              <a:rPr lang="ru-RU" sz="3600" b="1" dirty="0" err="1" smtClean="0">
                <a:solidFill>
                  <a:schemeClr val="tx1"/>
                </a:solidFill>
                <a:effectLst/>
                <a:latin typeface="Times New Roman" pitchFamily="18" charset="0"/>
                <a:cs typeface="Times New Roman" pitchFamily="18" charset="0"/>
              </a:rPr>
              <a:t>және  соғыстан кейінг</a:t>
            </a:r>
            <a:r>
              <a:rPr lang="kk-KZ" sz="3600" b="1" dirty="0" smtClean="0">
                <a:solidFill>
                  <a:schemeClr val="tx1"/>
                </a:solidFill>
                <a:effectLst/>
                <a:latin typeface="Times New Roman" pitchFamily="18" charset="0"/>
                <a:cs typeface="Times New Roman" pitchFamily="18" charset="0"/>
              </a:rPr>
              <a:t>і</a:t>
            </a:r>
            <a:r>
              <a:rPr lang="ru-RU" sz="3600" b="1" dirty="0" smtClean="0">
                <a:solidFill>
                  <a:schemeClr val="tx1"/>
                </a:solidFill>
                <a:effectLst/>
                <a:latin typeface="Times New Roman" pitchFamily="18" charset="0"/>
                <a:cs typeface="Times New Roman" pitchFamily="18" charset="0"/>
              </a:rPr>
              <a:t> </a:t>
            </a:r>
            <a:r>
              <a:rPr lang="ru-RU" sz="3600" b="1" dirty="0" err="1" smtClean="0">
                <a:solidFill>
                  <a:schemeClr val="tx1"/>
                </a:solidFill>
                <a:effectLst/>
                <a:latin typeface="Times New Roman" pitchFamily="18" charset="0"/>
                <a:cs typeface="Times New Roman" pitchFamily="18" charset="0"/>
              </a:rPr>
              <a:t>Түркия</a:t>
            </a:r>
            <a:endParaRPr lang="ru-RU" sz="3600" b="1" dirty="0">
              <a:solidFill>
                <a:schemeClr val="tx1"/>
              </a:solidFill>
              <a:effectLst/>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30" y="1188721"/>
            <a:ext cx="5716781" cy="3775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550" y="1201784"/>
            <a:ext cx="566928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326572" y="4276299"/>
            <a:ext cx="3043645" cy="615553"/>
          </a:xfrm>
          <a:prstGeom prst="rect">
            <a:avLst/>
          </a:prstGeom>
          <a:solidFill>
            <a:schemeClr val="accent6">
              <a:lumMod val="20000"/>
              <a:lumOff val="80000"/>
            </a:schemeClr>
          </a:solidFill>
        </p:spPr>
        <p:txBody>
          <a:bodyPr wrap="square">
            <a:spAutoFit/>
          </a:bodyPr>
          <a:lstStyle/>
          <a:p>
            <a:r>
              <a:rPr lang="kk-KZ" b="1" dirty="0" smtClean="0">
                <a:latin typeface="Times New Roman" pitchFamily="18" charset="0"/>
                <a:cs typeface="Times New Roman" pitchFamily="18" charset="0"/>
              </a:rPr>
              <a:t>Осман империясы </a:t>
            </a:r>
            <a:endParaRPr lang="kk-KZ" sz="1600" b="1" dirty="0" smtClean="0">
              <a:latin typeface="Times New Roman" pitchFamily="18" charset="0"/>
              <a:cs typeface="Times New Roman" pitchFamily="18" charset="0"/>
            </a:endParaRPr>
          </a:p>
          <a:p>
            <a:endParaRPr lang="ru-RU" sz="1600" dirty="0"/>
          </a:p>
        </p:txBody>
      </p:sp>
      <p:sp>
        <p:nvSpPr>
          <p:cNvPr id="7" name="Прямоугольник 6"/>
          <p:cNvSpPr/>
          <p:nvPr/>
        </p:nvSpPr>
        <p:spPr>
          <a:xfrm>
            <a:off x="3331029" y="2194560"/>
            <a:ext cx="888274" cy="276999"/>
          </a:xfrm>
          <a:prstGeom prst="rect">
            <a:avLst/>
          </a:prstGeom>
          <a:solidFill>
            <a:srgbClr val="00B050"/>
          </a:solidFill>
        </p:spPr>
        <p:txBody>
          <a:bodyPr wrap="square">
            <a:spAutoFit/>
          </a:bodyPr>
          <a:lstStyle/>
          <a:p>
            <a:r>
              <a:rPr lang="kk-KZ" sz="1200" b="1" dirty="0" smtClean="0">
                <a:latin typeface="Times New Roman" pitchFamily="18" charset="0"/>
                <a:cs typeface="Times New Roman" pitchFamily="18" charset="0"/>
              </a:rPr>
              <a:t>Түркия</a:t>
            </a:r>
            <a:endParaRPr lang="ru-RU" sz="1200" dirty="0"/>
          </a:p>
        </p:txBody>
      </p:sp>
      <p:graphicFrame>
        <p:nvGraphicFramePr>
          <p:cNvPr id="8" name="Таблица 7"/>
          <p:cNvGraphicFramePr>
            <a:graphicFrameLocks noGrp="1"/>
          </p:cNvGraphicFramePr>
          <p:nvPr/>
        </p:nvGraphicFramePr>
        <p:xfrm>
          <a:off x="359955" y="5231455"/>
          <a:ext cx="3911599" cy="637032"/>
        </p:xfrm>
        <a:graphic>
          <a:graphicData uri="http://schemas.openxmlformats.org/drawingml/2006/table">
            <a:tbl>
              <a:tblPr/>
              <a:tblGrid>
                <a:gridCol w="3911599">
                  <a:extLst>
                    <a:ext uri="{9D8B030D-6E8A-4147-A177-3AD203B41FA5}">
                      <a16:colId xmlns:a16="http://schemas.microsoft.com/office/drawing/2014/main" val="20000"/>
                    </a:ext>
                  </a:extLst>
                </a:gridCol>
              </a:tblGrid>
              <a:tr h="0">
                <a:tc>
                  <a:txBody>
                    <a:bodyPr/>
                    <a:lstStyle/>
                    <a:p>
                      <a:pPr marL="342900" lvl="0" indent="-342900" algn="just">
                        <a:lnSpc>
                          <a:spcPct val="115000"/>
                        </a:lnSpc>
                        <a:spcAft>
                          <a:spcPts val="600"/>
                        </a:spcAft>
                        <a:buFont typeface="+mj-lt"/>
                        <a:buAutoNum type="arabicPeriod"/>
                      </a:pPr>
                      <a:r>
                        <a:rPr lang="kk-KZ" sz="1600" dirty="0">
                          <a:latin typeface="Times New Roman"/>
                          <a:ea typeface="Times New Roman"/>
                        </a:rPr>
                        <a:t>Екі </a:t>
                      </a:r>
                      <a:r>
                        <a:rPr lang="kk-KZ" sz="1600" dirty="0" smtClean="0">
                          <a:latin typeface="Times New Roman"/>
                          <a:ea typeface="Times New Roman"/>
                        </a:rPr>
                        <a:t>картада</a:t>
                      </a:r>
                      <a:r>
                        <a:rPr lang="kk-KZ" sz="1600" baseline="0" dirty="0" smtClean="0">
                          <a:latin typeface="Times New Roman"/>
                          <a:ea typeface="Times New Roman"/>
                        </a:rPr>
                        <a:t> </a:t>
                      </a:r>
                      <a:r>
                        <a:rPr lang="kk-KZ" sz="1600" dirty="0" smtClean="0">
                          <a:latin typeface="Times New Roman"/>
                          <a:ea typeface="Times New Roman"/>
                        </a:rPr>
                        <a:t>қандай </a:t>
                      </a:r>
                      <a:r>
                        <a:rPr lang="kk-KZ" sz="1600" dirty="0">
                          <a:latin typeface="Times New Roman"/>
                          <a:ea typeface="Times New Roman"/>
                        </a:rPr>
                        <a:t>айрмашылық бар?</a:t>
                      </a:r>
                      <a:endParaRPr lang="ru-RU" sz="1600" dirty="0">
                        <a:latin typeface="Times New Roman"/>
                        <a:ea typeface="Times New Roman"/>
                      </a:endParaRPr>
                    </a:p>
                    <a:p>
                      <a:pPr marL="342900" lvl="0" indent="-342900" algn="just">
                        <a:lnSpc>
                          <a:spcPct val="115000"/>
                        </a:lnSpc>
                        <a:spcAft>
                          <a:spcPts val="600"/>
                        </a:spcAft>
                        <a:buFont typeface="+mj-lt"/>
                        <a:buAutoNum type="arabicPeriod"/>
                      </a:pPr>
                      <a:r>
                        <a:rPr lang="kk-KZ" sz="1600" dirty="0">
                          <a:latin typeface="Times New Roman"/>
                          <a:ea typeface="Times New Roman"/>
                        </a:rPr>
                        <a:t>Бұндай өзгеріске не әсер етуі мүмкін?</a:t>
                      </a:r>
                      <a:endParaRPr lang="ru-RU" sz="1600" dirty="0">
                        <a:latin typeface="Times New Roman"/>
                        <a:ea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3920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383" y="561705"/>
            <a:ext cx="5617029" cy="5262979"/>
          </a:xfrm>
          <a:prstGeom prst="rect">
            <a:avLst/>
          </a:prstGeom>
        </p:spPr>
        <p:txBody>
          <a:bodyPr wrap="square">
            <a:spAutoFit/>
          </a:bodyPr>
          <a:lstStyle/>
          <a:p>
            <a:r>
              <a:rPr lang="ru-RU" sz="2800" b="1" dirty="0" smtClean="0">
                <a:solidFill>
                  <a:srgbClr val="002060"/>
                </a:solidFill>
                <a:latin typeface="Times New Roman" panose="02020603050405020304" pitchFamily="18" charset="0"/>
                <a:cs typeface="Times New Roman" panose="02020603050405020304" pitchFamily="18" charset="0"/>
              </a:rPr>
              <a:t>  1918-1923 </a:t>
            </a:r>
            <a:r>
              <a:rPr lang="ru-RU" sz="2800" b="1" dirty="0" err="1" smtClean="0">
                <a:solidFill>
                  <a:srgbClr val="002060"/>
                </a:solidFill>
                <a:latin typeface="Times New Roman" panose="02020603050405020304" pitchFamily="18" charset="0"/>
                <a:cs typeface="Times New Roman" panose="02020603050405020304" pitchFamily="18" charset="0"/>
              </a:rPr>
              <a:t>жылдардағы Анадолыдағы түрік халқының азаттық күресін </a:t>
            </a:r>
            <a:r>
              <a:rPr lang="ru-RU" sz="2800" b="1" dirty="0" smtClean="0">
                <a:solidFill>
                  <a:srgbClr val="002060"/>
                </a:solidFill>
                <a:latin typeface="Times New Roman" panose="02020603050405020304" pitchFamily="18" charset="0"/>
                <a:cs typeface="Times New Roman" panose="02020603050405020304" pitchFamily="18" charset="0"/>
              </a:rPr>
              <a:t>генерал </a:t>
            </a:r>
            <a:r>
              <a:rPr lang="ru-RU" sz="2800" b="1" dirty="0" err="1" smtClean="0">
                <a:solidFill>
                  <a:srgbClr val="002060"/>
                </a:solidFill>
                <a:latin typeface="Times New Roman" panose="02020603050405020304" pitchFamily="18" charset="0"/>
                <a:cs typeface="Times New Roman" panose="02020603050405020304" pitchFamily="18" charset="0"/>
              </a:rPr>
              <a:t>Мұстафа Кемал</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басқарады</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Оның басты</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міндеті</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ұлттық  күштерді жұмылдыру болды</a:t>
            </a:r>
            <a:r>
              <a:rPr lang="ru-RU" sz="2800" b="1" dirty="0" smtClean="0">
                <a:solidFill>
                  <a:srgbClr val="002060"/>
                </a:solidFill>
                <a:latin typeface="Times New Roman" panose="02020603050405020304" pitchFamily="18" charset="0"/>
                <a:cs typeface="Times New Roman" panose="02020603050405020304" pitchFamily="18" charset="0"/>
              </a:rPr>
              <a:t>. </a:t>
            </a:r>
          </a:p>
          <a:p>
            <a:r>
              <a:rPr lang="ru-RU" sz="2800" b="1" dirty="0" err="1" smtClean="0">
                <a:solidFill>
                  <a:srgbClr val="002060"/>
                </a:solidFill>
                <a:latin typeface="Times New Roman" panose="02020603050405020304" pitchFamily="18" charset="0"/>
                <a:cs typeface="Times New Roman" panose="02020603050405020304" pitchFamily="18" charset="0"/>
              </a:rPr>
              <a:t>Халық Мұстафа Кемалды</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шебер</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әскери қолбасшы және түрік ұлтының тәуелсіздігі жолындағы жалынды</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күрескер ретінде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таныды</a:t>
            </a:r>
            <a:r>
              <a:rPr lang="ru-RU" sz="2800" b="1" dirty="0" smtClean="0">
                <a:solidFill>
                  <a:srgbClr val="002060"/>
                </a:solidFill>
                <a:latin typeface="Times New Roman" panose="02020603050405020304" pitchFamily="18" charset="0"/>
                <a:cs typeface="Times New Roman" panose="02020603050405020304" pitchFamily="18" charset="0"/>
              </a:rPr>
              <a:t>.</a:t>
            </a:r>
          </a:p>
          <a:p>
            <a:endParaRPr lang="ru-RU" sz="2800" dirty="0">
              <a:solidFill>
                <a:srgbClr val="002060"/>
              </a:solidFill>
            </a:endParaRPr>
          </a:p>
        </p:txBody>
      </p:sp>
      <p:pic>
        <p:nvPicPr>
          <p:cNvPr id="5" name="Picture 4" descr="https://i.pinimg.com/originals/d4/6a/df/d46adf0571ce59f00cc0f97282ef642d.jpg"/>
          <p:cNvPicPr>
            <a:picLocks noChangeAspect="1" noChangeArrowheads="1"/>
          </p:cNvPicPr>
          <p:nvPr/>
        </p:nvPicPr>
        <p:blipFill>
          <a:blip r:embed="rId2"/>
          <a:srcRect/>
          <a:stretch>
            <a:fillRect/>
          </a:stretch>
        </p:blipFill>
        <p:spPr bwMode="auto">
          <a:xfrm>
            <a:off x="6139544" y="209006"/>
            <a:ext cx="5734594" cy="62179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2382" y="325442"/>
            <a:ext cx="5719596" cy="5696535"/>
          </a:xfrm>
          <a:solidFill>
            <a:schemeClr val="tx2">
              <a:lumMod val="20000"/>
              <a:lumOff val="80000"/>
            </a:schemeClr>
          </a:solidFill>
        </p:spPr>
        <p:txBody>
          <a:bodyPr>
            <a:noAutofit/>
          </a:bodyPr>
          <a:lstStyle/>
          <a:p>
            <a:r>
              <a:rPr lang="ru-RU" sz="1800" dirty="0" err="1">
                <a:latin typeface="Times New Roman" pitchFamily="18" charset="0"/>
                <a:cs typeface="Times New Roman" pitchFamily="18" charset="0"/>
              </a:rPr>
              <a:t>Бірінші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дүниежүзілік соғыстағы жеңіліс түрік халқын тәуелсіздік үшін күреске </a:t>
            </a:r>
            <a:r>
              <a:rPr lang="ru-RU" sz="1800" dirty="0" err="1" smtClean="0">
                <a:latin typeface="Times New Roman" pitchFamily="18" charset="0"/>
                <a:cs typeface="Times New Roman" pitchFamily="18" charset="0"/>
              </a:rPr>
              <a:t>итермеледі</a:t>
            </a:r>
            <a:r>
              <a:rPr lang="ru-RU" sz="1800" dirty="0" smtClean="0">
                <a:latin typeface="Times New Roman" pitchFamily="18" charset="0"/>
                <a:cs typeface="Times New Roman" pitchFamily="18" charset="0"/>
              </a:rPr>
              <a:t>.</a:t>
            </a:r>
          </a:p>
          <a:p>
            <a:r>
              <a:rPr lang="ru-RU" sz="1800" dirty="0" err="1" smtClean="0">
                <a:latin typeface="Times New Roman" pitchFamily="18" charset="0"/>
                <a:cs typeface="Times New Roman" pitchFamily="18" charset="0"/>
              </a:rPr>
              <a:t>Ұлттық </a:t>
            </a:r>
            <a:r>
              <a:rPr lang="ru-RU" sz="1800" dirty="0" err="1">
                <a:latin typeface="Times New Roman" pitchFamily="18" charset="0"/>
                <a:cs typeface="Times New Roman" pitchFamily="18" charset="0"/>
              </a:rPr>
              <a:t>қозғалыстың басшысы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Мұстафа Кемал</a:t>
            </a:r>
            <a:r>
              <a:rPr lang="ru-RU" sz="1800" dirty="0">
                <a:latin typeface="Times New Roman" pitchFamily="18" charset="0"/>
                <a:cs typeface="Times New Roman" pitchFamily="18" charset="0"/>
              </a:rPr>
              <a:t> паша </a:t>
            </a:r>
            <a:r>
              <a:rPr lang="ru-RU" sz="1800" dirty="0" err="1" smtClean="0">
                <a:latin typeface="Times New Roman" pitchFamily="18" charset="0"/>
                <a:cs typeface="Times New Roman" pitchFamily="18" charset="0"/>
              </a:rPr>
              <a:t>болады</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1920 </a:t>
            </a:r>
            <a:r>
              <a:rPr lang="ru-RU" sz="1800" dirty="0" err="1">
                <a:latin typeface="Times New Roman" pitchFamily="18" charset="0"/>
                <a:cs typeface="Times New Roman" pitchFamily="18" charset="0"/>
              </a:rPr>
              <a:t>жылы</a:t>
            </a:r>
            <a:r>
              <a:rPr lang="ru-RU" sz="1800" dirty="0">
                <a:latin typeface="Times New Roman" pitchFamily="18" charset="0"/>
                <a:cs typeface="Times New Roman" pitchFamily="18" charset="0"/>
              </a:rPr>
              <a:t> Анкара </a:t>
            </a:r>
            <a:r>
              <a:rPr lang="ru-RU" sz="1800" dirty="0" err="1">
                <a:latin typeface="Times New Roman" pitchFamily="18" charset="0"/>
                <a:cs typeface="Times New Roman" pitchFamily="18" charset="0"/>
              </a:rPr>
              <a:t>қаласында Түркияның тәуелсіздігі </a:t>
            </a:r>
            <a:r>
              <a:rPr lang="ru-RU" sz="1800" dirty="0">
                <a:latin typeface="Times New Roman" pitchFamily="18" charset="0"/>
                <a:cs typeface="Times New Roman" pitchFamily="18" charset="0"/>
              </a:rPr>
              <a:t>мен </a:t>
            </a:r>
            <a:r>
              <a:rPr lang="ru-RU" sz="1800" dirty="0" err="1">
                <a:latin typeface="Times New Roman" pitchFamily="18" charset="0"/>
                <a:cs typeface="Times New Roman" pitchFamily="18" charset="0"/>
              </a:rPr>
              <a:t>тұтастығы туралы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жарияланған </a:t>
            </a:r>
            <a:r>
              <a:rPr lang="ru-RU" sz="1800" dirty="0" smtClean="0">
                <a:latin typeface="Times New Roman" pitchFamily="18" charset="0"/>
                <a:cs typeface="Times New Roman" pitchFamily="18" charset="0"/>
              </a:rPr>
              <a:t>ТҰХЖ (</a:t>
            </a:r>
            <a:r>
              <a:rPr lang="ru-RU" sz="1800" dirty="0" err="1" smtClean="0">
                <a:latin typeface="Times New Roman" pitchFamily="18" charset="0"/>
                <a:cs typeface="Times New Roman" pitchFamily="18" charset="0"/>
              </a:rPr>
              <a:t>Түркияның Ұлы Ұлттық Жиналысы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өтті</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1921 </a:t>
            </a:r>
            <a:r>
              <a:rPr lang="ru-RU" sz="1800" dirty="0" err="1">
                <a:latin typeface="Times New Roman" pitchFamily="18" charset="0"/>
                <a:cs typeface="Times New Roman" pitchFamily="18" charset="0"/>
              </a:rPr>
              <a:t>жылы</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Мәскеуде достық </a:t>
            </a:r>
            <a:r>
              <a:rPr lang="ru-RU" sz="1800" dirty="0">
                <a:latin typeface="Times New Roman" pitchFamily="18" charset="0"/>
                <a:cs typeface="Times New Roman" pitchFamily="18" charset="0"/>
              </a:rPr>
              <a:t>пен </a:t>
            </a:r>
            <a:r>
              <a:rPr lang="ru-RU" sz="1800" dirty="0" err="1">
                <a:latin typeface="Times New Roman" pitchFamily="18" charset="0"/>
                <a:cs typeface="Times New Roman" pitchFamily="18" charset="0"/>
              </a:rPr>
              <a:t>ынтымақтастық туралы</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Кеңес-Түрік </a:t>
            </a:r>
            <a:r>
              <a:rPr lang="ru-RU" sz="1800" dirty="0" err="1">
                <a:latin typeface="Times New Roman" pitchFamily="18" charset="0"/>
                <a:cs typeface="Times New Roman" pitchFamily="18" charset="0"/>
              </a:rPr>
              <a:t>келісіміне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қол қойылды</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1922 </a:t>
            </a:r>
            <a:r>
              <a:rPr lang="ru-RU" sz="1800" dirty="0">
                <a:latin typeface="Times New Roman" pitchFamily="18" charset="0"/>
                <a:cs typeface="Times New Roman" pitchFamily="18" charset="0"/>
              </a:rPr>
              <a:t>ж. </a:t>
            </a:r>
            <a:r>
              <a:rPr lang="ru-RU" sz="1800" dirty="0" err="1">
                <a:latin typeface="Times New Roman" pitchFamily="18" charset="0"/>
                <a:cs typeface="Times New Roman" pitchFamily="18" charset="0"/>
              </a:rPr>
              <a:t>қараша айында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Сұлтан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билігін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туралы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қабылданды</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1923 ж</a:t>
            </a:r>
            <a:r>
              <a:rPr lang="en-US"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қараша </a:t>
            </a:r>
            <a:r>
              <a:rPr lang="ru-RU" sz="1800" dirty="0" err="1">
                <a:latin typeface="Times New Roman" pitchFamily="18" charset="0"/>
                <a:cs typeface="Times New Roman" pitchFamily="18" charset="0"/>
              </a:rPr>
              <a:t>айында</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Лозанна </a:t>
            </a:r>
            <a:r>
              <a:rPr lang="ru-RU" sz="1800" dirty="0" err="1">
                <a:latin typeface="Times New Roman" pitchFamily="18" charset="0"/>
                <a:cs typeface="Times New Roman" pitchFamily="18" charset="0"/>
              </a:rPr>
              <a:t>келісімдері</a:t>
            </a:r>
            <a:r>
              <a:rPr lang="ru-RU" sz="1800" dirty="0">
                <a:latin typeface="Times New Roman" pitchFamily="18" charset="0"/>
                <a:cs typeface="Times New Roman" pitchFamily="18" charset="0"/>
              </a:rPr>
              <a:t> (Англия, Франция, </a:t>
            </a:r>
            <a:r>
              <a:rPr lang="ru-RU" sz="1800" dirty="0" smtClean="0">
                <a:latin typeface="Times New Roman" pitchFamily="18" charset="0"/>
                <a:cs typeface="Times New Roman" pitchFamily="18" charset="0"/>
              </a:rPr>
              <a:t>Италия, Греция</a:t>
            </a:r>
            <a:r>
              <a:rPr lang="ru-RU" sz="1800" dirty="0">
                <a:latin typeface="Times New Roman" pitchFamily="18" charset="0"/>
                <a:cs typeface="Times New Roman" pitchFamily="18" charset="0"/>
              </a:rPr>
              <a:t>, Румыния, Югославия </a:t>
            </a:r>
            <a:r>
              <a:rPr lang="ru-RU" sz="1800" dirty="0" err="1">
                <a:latin typeface="Times New Roman" pitchFamily="18" charset="0"/>
                <a:cs typeface="Times New Roman" pitchFamily="18" charset="0"/>
              </a:rPr>
              <a:t>және Жапония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Түркияның тұтастығы </a:t>
            </a:r>
            <a:r>
              <a:rPr lang="ru-RU" sz="1800" dirty="0">
                <a:latin typeface="Times New Roman" pitchFamily="18" charset="0"/>
                <a:cs typeface="Times New Roman" pitchFamily="18" charset="0"/>
              </a:rPr>
              <a:t>мен </a:t>
            </a:r>
            <a:r>
              <a:rPr lang="ru-RU" sz="1800" dirty="0" err="1">
                <a:latin typeface="Times New Roman" pitchFamily="18" charset="0"/>
                <a:cs typeface="Times New Roman" pitchFamily="18" charset="0"/>
              </a:rPr>
              <a:t>тәуелсіздігін </a:t>
            </a:r>
            <a:r>
              <a:rPr lang="ru-RU" sz="1800" dirty="0" err="1" smtClean="0">
                <a:latin typeface="Times New Roman" pitchFamily="18" charset="0"/>
                <a:cs typeface="Times New Roman" pitchFamily="18" charset="0"/>
              </a:rPr>
              <a:t>мойындады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жасалды</a:t>
            </a:r>
            <a:r>
              <a:rPr lang="ru-RU" sz="1800" dirty="0" smtClean="0">
                <a:latin typeface="Times New Roman" pitchFamily="18" charset="0"/>
                <a:cs typeface="Times New Roman" pitchFamily="18" charset="0"/>
              </a:rPr>
              <a:t>.</a:t>
            </a:r>
          </a:p>
          <a:p>
            <a:r>
              <a:rPr lang="ru-RU" sz="1800" dirty="0" smtClean="0">
                <a:ln w="0"/>
                <a:latin typeface="Times New Roman" pitchFamily="18" charset="0"/>
                <a:cs typeface="Times New Roman" pitchFamily="18" charset="0"/>
              </a:rPr>
              <a:t>1923 </a:t>
            </a:r>
            <a:r>
              <a:rPr lang="ru-RU" sz="1800" dirty="0" err="1" smtClean="0">
                <a:ln w="0"/>
                <a:latin typeface="Times New Roman" pitchFamily="18" charset="0"/>
                <a:cs typeface="Times New Roman" pitchFamily="18" charset="0"/>
              </a:rPr>
              <a:t>жылы</a:t>
            </a:r>
            <a:r>
              <a:rPr lang="ru-RU" sz="1800" dirty="0" smtClean="0">
                <a:ln w="0"/>
                <a:latin typeface="Times New Roman" pitchFamily="18" charset="0"/>
                <a:cs typeface="Times New Roman" pitchFamily="18" charset="0"/>
              </a:rPr>
              <a:t>- </a:t>
            </a:r>
            <a:r>
              <a:rPr lang="ru-RU" sz="1800" dirty="0" err="1" smtClean="0">
                <a:ln w="0"/>
                <a:latin typeface="Times New Roman" pitchFamily="18" charset="0"/>
                <a:cs typeface="Times New Roman" pitchFamily="18" charset="0"/>
              </a:rPr>
              <a:t>Түркия </a:t>
            </a:r>
            <a:r>
              <a:rPr lang="ru-RU" sz="1800" dirty="0" smtClean="0">
                <a:ln w="0"/>
                <a:latin typeface="Times New Roman" pitchFamily="18" charset="0"/>
                <a:cs typeface="Times New Roman" pitchFamily="18" charset="0"/>
              </a:rPr>
              <a:t>Республика </a:t>
            </a:r>
            <a:r>
              <a:rPr lang="ru-RU" sz="1800" dirty="0" err="1" smtClean="0">
                <a:ln w="0"/>
                <a:latin typeface="Times New Roman" pitchFamily="18" charset="0"/>
                <a:cs typeface="Times New Roman" pitchFamily="18" charset="0"/>
              </a:rPr>
              <a:t>болып</a:t>
            </a:r>
            <a:r>
              <a:rPr lang="ru-RU" sz="1800" dirty="0" smtClean="0">
                <a:ln w="0"/>
                <a:latin typeface="Times New Roman" pitchFamily="18" charset="0"/>
                <a:cs typeface="Times New Roman" pitchFamily="18" charset="0"/>
              </a:rPr>
              <a:t> </a:t>
            </a:r>
            <a:r>
              <a:rPr lang="ru-RU" sz="1800" dirty="0" err="1" smtClean="0">
                <a:ln w="0"/>
                <a:latin typeface="Times New Roman" pitchFamily="18" charset="0"/>
                <a:cs typeface="Times New Roman" pitchFamily="18" charset="0"/>
              </a:rPr>
              <a:t>жарияланды</a:t>
            </a:r>
            <a:r>
              <a:rPr lang="ru-RU" sz="1800" dirty="0" smtClean="0">
                <a:ln w="0"/>
                <a:latin typeface="Times New Roman" pitchFamily="18" charset="0"/>
                <a:cs typeface="Times New Roman" pitchFamily="18" charset="0"/>
              </a:rPr>
              <a:t>.</a:t>
            </a:r>
          </a:p>
          <a:p>
            <a:r>
              <a:rPr lang="ru-RU" sz="1800" dirty="0" smtClean="0">
                <a:latin typeface="Times New Roman" pitchFamily="18" charset="0"/>
                <a:cs typeface="Times New Roman" pitchFamily="18" charset="0"/>
              </a:rPr>
              <a:t>1923 </a:t>
            </a:r>
            <a:r>
              <a:rPr lang="ru-RU" sz="1800" dirty="0" err="1" smtClean="0">
                <a:latin typeface="Times New Roman" pitchFamily="18" charset="0"/>
                <a:cs typeface="Times New Roman" pitchFamily="18" charset="0"/>
              </a:rPr>
              <a:t>жылы</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Жаңа астана</a:t>
            </a:r>
            <a:r>
              <a:rPr lang="ru-RU" sz="1800" dirty="0" smtClean="0">
                <a:latin typeface="Times New Roman" pitchFamily="18" charset="0"/>
                <a:cs typeface="Times New Roman" pitchFamily="18" charset="0"/>
              </a:rPr>
              <a:t>- Анкара </a:t>
            </a:r>
            <a:r>
              <a:rPr lang="ru-RU" sz="1800" dirty="0" err="1" smtClean="0">
                <a:latin typeface="Times New Roman" pitchFamily="18" charset="0"/>
                <a:cs typeface="Times New Roman" pitchFamily="18" charset="0"/>
              </a:rPr>
              <a:t>болды</a:t>
            </a:r>
            <a:endParaRPr lang="ru-RU" sz="1800" dirty="0" smtClean="0">
              <a:ln w="0"/>
              <a:latin typeface="Times New Roman" pitchFamily="18" charset="0"/>
              <a:cs typeface="Times New Roman" pitchFamily="18" charset="0"/>
            </a:endParaRPr>
          </a:p>
          <a:p>
            <a:r>
              <a:rPr lang="ru-RU" sz="1800" dirty="0" smtClean="0">
                <a:ln w="0"/>
                <a:latin typeface="Times New Roman" pitchFamily="18" charset="0"/>
                <a:cs typeface="Times New Roman" pitchFamily="18" charset="0"/>
              </a:rPr>
              <a:t>1924 </a:t>
            </a:r>
            <a:r>
              <a:rPr lang="ru-RU" sz="1800" dirty="0" err="1" smtClean="0">
                <a:ln w="0"/>
                <a:latin typeface="Times New Roman" pitchFamily="18" charset="0"/>
                <a:cs typeface="Times New Roman" pitchFamily="18" charset="0"/>
              </a:rPr>
              <a:t>жылы</a:t>
            </a:r>
            <a:r>
              <a:rPr lang="ru-RU" sz="1800" dirty="0" smtClean="0">
                <a:ln w="0"/>
                <a:latin typeface="Times New Roman" pitchFamily="18" charset="0"/>
                <a:cs typeface="Times New Roman" pitchFamily="18" charset="0"/>
              </a:rPr>
              <a:t> - </a:t>
            </a:r>
            <a:r>
              <a:rPr lang="ru-RU" sz="1800" dirty="0" err="1" smtClean="0">
                <a:ln w="0"/>
                <a:latin typeface="Times New Roman" pitchFamily="18" charset="0"/>
                <a:cs typeface="Times New Roman" pitchFamily="18" charset="0"/>
              </a:rPr>
              <a:t>Түркияның жаңа Конституциясы</a:t>
            </a:r>
            <a:r>
              <a:rPr lang="ru-RU" sz="1800" dirty="0" smtClean="0">
                <a:ln w="0"/>
                <a:latin typeface="Times New Roman" pitchFamily="18" charset="0"/>
                <a:cs typeface="Times New Roman" pitchFamily="18" charset="0"/>
              </a:rPr>
              <a:t> </a:t>
            </a:r>
            <a:r>
              <a:rPr lang="ru-RU" sz="1800" dirty="0" err="1" smtClean="0">
                <a:ln w="0"/>
                <a:latin typeface="Times New Roman" pitchFamily="18" charset="0"/>
                <a:cs typeface="Times New Roman" pitchFamily="18" charset="0"/>
              </a:rPr>
              <a:t>қабылданды</a:t>
            </a:r>
            <a:r>
              <a:rPr lang="ru-RU" sz="1800" dirty="0" smtClean="0">
                <a:ln w="0"/>
                <a:latin typeface="Times New Roman" pitchFamily="18" charset="0"/>
                <a:cs typeface="Times New Roman" pitchFamily="18" charset="0"/>
              </a:rPr>
              <a:t>.</a:t>
            </a:r>
          </a:p>
        </p:txBody>
      </p:sp>
      <p:pic>
        <p:nvPicPr>
          <p:cNvPr id="6146" name="Picture 2" descr="https://cdn1.neoskosmos.com/uploads/sites/2/2019/05/Kemal-1.jpg"/>
          <p:cNvPicPr>
            <a:picLocks noChangeAspect="1" noChangeArrowheads="1"/>
          </p:cNvPicPr>
          <p:nvPr/>
        </p:nvPicPr>
        <p:blipFill>
          <a:blip r:embed="rId2"/>
          <a:srcRect/>
          <a:stretch>
            <a:fillRect/>
          </a:stretch>
        </p:blipFill>
        <p:spPr bwMode="auto">
          <a:xfrm>
            <a:off x="6457405" y="2756264"/>
            <a:ext cx="5577840" cy="3618412"/>
          </a:xfrm>
          <a:prstGeom prst="rect">
            <a:avLst/>
          </a:prstGeom>
          <a:noFill/>
        </p:spPr>
      </p:pic>
      <p:pic>
        <p:nvPicPr>
          <p:cNvPr id="6" name="Рисунок 5"/>
          <p:cNvPicPr>
            <a:picLocks noChangeAspect="1"/>
          </p:cNvPicPr>
          <p:nvPr/>
        </p:nvPicPr>
        <p:blipFill>
          <a:blip r:embed="rId3"/>
          <a:stretch>
            <a:fillRect/>
          </a:stretch>
        </p:blipFill>
        <p:spPr>
          <a:xfrm>
            <a:off x="6466114" y="235132"/>
            <a:ext cx="5563589" cy="2429692"/>
          </a:xfrm>
          <a:prstGeom prst="rect">
            <a:avLst/>
          </a:prstGeom>
        </p:spPr>
      </p:pic>
    </p:spTree>
    <p:extLst>
      <p:ext uri="{BB962C8B-B14F-4D97-AF65-F5344CB8AC3E}">
        <p14:creationId xmlns:p14="http://schemas.microsoft.com/office/powerpoint/2010/main" val="3150783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1" y="169818"/>
            <a:ext cx="6635932" cy="6439988"/>
          </a:xfrm>
          <a:prstGeom prst="verticalScroll">
            <a:avLst/>
          </a:prstGeom>
          <a:solidFill>
            <a:schemeClr val="bg2"/>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smtClean="0">
                <a:solidFill>
                  <a:schemeClr val="accent2"/>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Зайырлы</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мемлекет</a:t>
            </a:r>
            <a:endParaRPr lang="ru-RU" sz="2400" b="1" dirty="0" smtClean="0">
              <a:solidFill>
                <a:schemeClr val="tx1"/>
              </a:solidFill>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1924 </a:t>
            </a:r>
            <a:r>
              <a:rPr lang="ru-RU" sz="2000" dirty="0" err="1" smtClean="0">
                <a:latin typeface="Times New Roman" pitchFamily="18" charset="0"/>
                <a:cs typeface="Times New Roman" pitchFamily="18" charset="0"/>
              </a:rPr>
              <a:t>жылы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мектептер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жабылып</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азаматтық мектептер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ашылды</a:t>
            </a:r>
            <a:r>
              <a:rPr lang="ru-RU" sz="2000" dirty="0" smtClean="0">
                <a:latin typeface="Times New Roman" pitchFamily="18" charset="0"/>
                <a:cs typeface="Times New Roman" pitchFamily="18" charset="0"/>
              </a:rPr>
              <a:t>.</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Шариғат соттары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ыдырады</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Азаматтық </a:t>
            </a:r>
            <a:r>
              <a:rPr lang="ru-RU" sz="2000" dirty="0" smtClean="0">
                <a:latin typeface="Times New Roman" pitchFamily="18" charset="0"/>
                <a:cs typeface="Times New Roman" pitchFamily="18" charset="0"/>
              </a:rPr>
              <a:t>сот </a:t>
            </a:r>
            <a:r>
              <a:rPr lang="ru-RU" sz="2000" dirty="0" err="1" smtClean="0">
                <a:latin typeface="Times New Roman" pitchFamily="18" charset="0"/>
                <a:cs typeface="Times New Roman" pitchFamily="18" charset="0"/>
              </a:rPr>
              <a:t>органдары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енгізілді</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Араб </a:t>
            </a:r>
            <a:r>
              <a:rPr lang="ru-RU" sz="2000" dirty="0" err="1" smtClean="0">
                <a:latin typeface="Times New Roman" pitchFamily="18" charset="0"/>
                <a:cs typeface="Times New Roman" pitchFamily="18" charset="0"/>
              </a:rPr>
              <a:t>тілінен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әліпбиіне көшу</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Азаматтық неке</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ажырасуды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тіркеу</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ережелері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өзгерді</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Ерлер</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әйелдердің теңдігі</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жарияланды</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Әйелдерге сайлау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құқығы берілді</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(елдің саяси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мәдени, қоғамдық өміріне</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қатысу</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Еуропалық киімге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көшу.</a:t>
            </a:r>
            <a:endParaRPr lang="ru-RU" sz="2000" dirty="0">
              <a:latin typeface="Times New Roman" pitchFamily="18" charset="0"/>
              <a:cs typeface="Times New Roman" pitchFamily="18" charset="0"/>
            </a:endParaRPr>
          </a:p>
        </p:txBody>
      </p:sp>
      <p:pic>
        <p:nvPicPr>
          <p:cNvPr id="8" name="Содержимое 7"/>
          <p:cNvPicPr>
            <a:picLocks noGrp="1" noChangeAspect="1"/>
          </p:cNvPicPr>
          <p:nvPr>
            <p:ph idx="1"/>
          </p:nvPr>
        </p:nvPicPr>
        <p:blipFill>
          <a:blip r:embed="rId2"/>
          <a:stretch>
            <a:fillRect/>
          </a:stretch>
        </p:blipFill>
        <p:spPr>
          <a:xfrm>
            <a:off x="6309359" y="2991393"/>
            <a:ext cx="3239589" cy="3524091"/>
          </a:xfrm>
          <a:prstGeom prst="rect">
            <a:avLst/>
          </a:prstGeom>
        </p:spPr>
      </p:pic>
      <p:pic>
        <p:nvPicPr>
          <p:cNvPr id="5122" name="Picture 2" descr="https://shymkenttv.kz/images/news/e51bf71ffa164b6627987739ea228dac.jpg"/>
          <p:cNvPicPr>
            <a:picLocks noChangeAspect="1" noChangeArrowheads="1"/>
          </p:cNvPicPr>
          <p:nvPr/>
        </p:nvPicPr>
        <p:blipFill>
          <a:blip r:embed="rId3" cstate="print"/>
          <a:srcRect/>
          <a:stretch>
            <a:fillRect/>
          </a:stretch>
        </p:blipFill>
        <p:spPr bwMode="auto">
          <a:xfrm>
            <a:off x="7053943" y="209005"/>
            <a:ext cx="4921981" cy="2599510"/>
          </a:xfrm>
          <a:prstGeom prst="rect">
            <a:avLst/>
          </a:prstGeom>
          <a:noFill/>
        </p:spPr>
      </p:pic>
      <p:sp>
        <p:nvSpPr>
          <p:cNvPr id="5126" name="AutoShape 6" descr="https://kulturpostasi.com/wp-content/uploads/2019/12/ismet-inonu.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30" name="Picture 10" descr="https://live.staticflickr.com/4651/24825393507_670c001e81_b.jpg"/>
          <p:cNvPicPr>
            <a:picLocks noChangeAspect="1" noChangeArrowheads="1"/>
          </p:cNvPicPr>
          <p:nvPr/>
        </p:nvPicPr>
        <p:blipFill>
          <a:blip r:embed="rId4"/>
          <a:srcRect l="24101" t="5556" r="11765"/>
          <a:stretch>
            <a:fillRect/>
          </a:stretch>
        </p:blipFill>
        <p:spPr bwMode="auto">
          <a:xfrm>
            <a:off x="9771017" y="2965269"/>
            <a:ext cx="2142308" cy="3526972"/>
          </a:xfrm>
          <a:prstGeom prst="rect">
            <a:avLst/>
          </a:prstGeom>
          <a:noFill/>
        </p:spPr>
      </p:pic>
    </p:spTree>
    <p:extLst>
      <p:ext uri="{BB962C8B-B14F-4D97-AF65-F5344CB8AC3E}">
        <p14:creationId xmlns:p14="http://schemas.microsoft.com/office/powerpoint/2010/main" val="160214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75315" y="457200"/>
            <a:ext cx="4132217" cy="685800"/>
          </a:xfrm>
        </p:spPr>
        <p:txBody>
          <a:bodyPr>
            <a:normAutofit fontScale="90000"/>
          </a:bodyPr>
          <a:lstStyle/>
          <a:p>
            <a:pPr algn="ctr"/>
            <a:r>
              <a:rPr lang="kk-KZ" b="1" dirty="0" smtClean="0">
                <a:solidFill>
                  <a:srgbClr val="002060"/>
                </a:solidFill>
                <a:latin typeface="Times New Roman" pitchFamily="18" charset="0"/>
                <a:cs typeface="Times New Roman" pitchFamily="18" charset="0"/>
              </a:rPr>
              <a:t>Қорытынды:</a:t>
            </a:r>
            <a:r>
              <a:rPr lang="ru-RU" dirty="0" smtClean="0">
                <a:solidFill>
                  <a:srgbClr val="002060"/>
                </a:solidFill>
                <a:latin typeface="Times New Roman" pitchFamily="18" charset="0"/>
                <a:cs typeface="Times New Roman" pitchFamily="18" charset="0"/>
              </a:rPr>
              <a:t> </a:t>
            </a:r>
            <a:endParaRPr lang="ru-RU" dirty="0"/>
          </a:p>
        </p:txBody>
      </p:sp>
      <p:sp>
        <p:nvSpPr>
          <p:cNvPr id="2" name="Содержимое 1"/>
          <p:cNvSpPr>
            <a:spLocks noGrp="1"/>
          </p:cNvSpPr>
          <p:nvPr>
            <p:ph idx="1"/>
          </p:nvPr>
        </p:nvSpPr>
        <p:spPr>
          <a:xfrm>
            <a:off x="731520" y="1259259"/>
            <a:ext cx="10903131" cy="4525963"/>
          </a:xfrm>
          <a:solidFill>
            <a:schemeClr val="accent1">
              <a:lumMod val="20000"/>
              <a:lumOff val="80000"/>
            </a:schemeClr>
          </a:solidFill>
        </p:spPr>
        <p:txBody>
          <a:bodyPr>
            <a:normAutofit/>
          </a:bodyPr>
          <a:lstStyle/>
          <a:p>
            <a:pPr algn="just">
              <a:buNone/>
            </a:pPr>
            <a:r>
              <a:rPr lang="kk-KZ" sz="2800" dirty="0" smtClean="0">
                <a:latin typeface="Times New Roman" pitchFamily="18" charset="0"/>
                <a:cs typeface="Times New Roman" pitchFamily="18" charset="0"/>
              </a:rPr>
              <a:t>          Түрік халқының орасан зор құрбандықтары арқылы қол жеткізген Антантамен болған соғыстағы жеңіс Ататүрік және оның жақтастарының ықпалын күшейтті. Елдің дербес, өз жолымен  жылдам қарқынды дамуына жол ашылды. Кемалшылардың билігінің нығаюына 1924 жылғы халифатты жою туралы шешімнің қабылдануы зор ықпал етті. Ескі саяси жүйенің толық күйретілгені және жаңа ұлттық мемлекет құруға бет бұрғаны айқын болды. Түркия зайырлы  республика болды және ел  жаңадан жаңғыру жолына түсті.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78928093"/>
              </p:ext>
            </p:extLst>
          </p:nvPr>
        </p:nvGraphicFramePr>
        <p:xfrm>
          <a:off x="274320" y="783772"/>
          <a:ext cx="11586754" cy="2442754"/>
        </p:xfrm>
        <a:graphic>
          <a:graphicData uri="http://schemas.openxmlformats.org/drawingml/2006/table">
            <a:tbl>
              <a:tblPr firstRow="1" bandRow="1">
                <a:tableStyleId>{5C22544A-7EE6-4342-B048-85BDC9FD1C3A}</a:tableStyleId>
              </a:tblPr>
              <a:tblGrid>
                <a:gridCol w="5793377">
                  <a:extLst>
                    <a:ext uri="{9D8B030D-6E8A-4147-A177-3AD203B41FA5}">
                      <a16:colId xmlns:a16="http://schemas.microsoft.com/office/drawing/2014/main" val="20000"/>
                    </a:ext>
                  </a:extLst>
                </a:gridCol>
                <a:gridCol w="5793377">
                  <a:extLst>
                    <a:ext uri="{9D8B030D-6E8A-4147-A177-3AD203B41FA5}">
                      <a16:colId xmlns:a16="http://schemas.microsoft.com/office/drawing/2014/main" val="20001"/>
                    </a:ext>
                  </a:extLst>
                </a:gridCol>
              </a:tblGrid>
              <a:tr h="691132">
                <a:tc>
                  <a:txBody>
                    <a:bodyPr/>
                    <a:lstStyle/>
                    <a:p>
                      <a:pPr algn="ctr"/>
                      <a:r>
                        <a:rPr lang="ru-RU" sz="2800" b="1" dirty="0" smtClean="0">
                          <a:latin typeface="Times New Roman" pitchFamily="18" charset="0"/>
                          <a:cs typeface="Times New Roman" pitchFamily="18" charset="0"/>
                        </a:rPr>
                        <a:t>Осман</a:t>
                      </a:r>
                      <a:r>
                        <a:rPr lang="ru-RU" sz="2800" b="1" baseline="0" dirty="0" smtClean="0">
                          <a:latin typeface="Times New Roman" pitchFamily="18" charset="0"/>
                          <a:cs typeface="Times New Roman" pitchFamily="18" charset="0"/>
                        </a:rPr>
                        <a:t> </a:t>
                      </a:r>
                      <a:r>
                        <a:rPr lang="ru-RU" sz="2800" b="1" baseline="0" dirty="0" err="1" smtClean="0">
                          <a:latin typeface="Times New Roman" pitchFamily="18" charset="0"/>
                          <a:cs typeface="Times New Roman" pitchFamily="18" charset="0"/>
                        </a:rPr>
                        <a:t>и</a:t>
                      </a:r>
                      <a:r>
                        <a:rPr lang="ru-RU" sz="2800" b="1" dirty="0" err="1" smtClean="0">
                          <a:latin typeface="Times New Roman" pitchFamily="18" charset="0"/>
                          <a:cs typeface="Times New Roman" pitchFamily="18" charset="0"/>
                        </a:rPr>
                        <a:t>мпериясы</a:t>
                      </a:r>
                      <a:endParaRPr lang="ru-RU" sz="2800" b="1" dirty="0" smtClean="0">
                        <a:latin typeface="Times New Roman" pitchFamily="18" charset="0"/>
                        <a:cs typeface="Times New Roman" pitchFamily="18" charset="0"/>
                      </a:endParaRPr>
                    </a:p>
                  </a:txBody>
                  <a:tcPr/>
                </a:tc>
                <a:tc>
                  <a:txBody>
                    <a:bodyPr/>
                    <a:lstStyle/>
                    <a:p>
                      <a:pPr algn="ctr"/>
                      <a:r>
                        <a:rPr lang="kk-KZ" sz="2800" b="1" dirty="0" smtClean="0">
                          <a:latin typeface="Times New Roman" pitchFamily="18" charset="0"/>
                          <a:cs typeface="Times New Roman" pitchFamily="18" charset="0"/>
                        </a:rPr>
                        <a:t>Түркия</a:t>
                      </a:r>
                      <a:r>
                        <a:rPr lang="kk-KZ" sz="2800" b="1" baseline="0" dirty="0" smtClean="0">
                          <a:latin typeface="Times New Roman" pitchFamily="18" charset="0"/>
                          <a:cs typeface="Times New Roman" pitchFamily="18" charset="0"/>
                        </a:rPr>
                        <a:t> Республикасы</a:t>
                      </a:r>
                      <a:endParaRPr lang="ru-RU"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751622">
                <a:tc>
                  <a:txBody>
                    <a:bodyPr/>
                    <a:lstStyle/>
                    <a:p>
                      <a:endParaRPr lang="ru-RU" dirty="0" smtClean="0"/>
                    </a:p>
                    <a:p>
                      <a:endParaRPr lang="ru-RU" dirty="0" smtClean="0"/>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2161519" y="3902335"/>
            <a:ext cx="6805748" cy="539035"/>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ru-RU" sz="2000" dirty="0" smtClean="0">
                <a:latin typeface="Times New Roman" pitchFamily="18" charset="0"/>
                <a:cs typeface="Times New Roman" pitchFamily="18" charset="0"/>
              </a:rPr>
              <a:t>2.1912-1913 </a:t>
            </a:r>
            <a:r>
              <a:rPr lang="ru-RU" sz="2000" dirty="0" err="1" smtClean="0">
                <a:latin typeface="Times New Roman" pitchFamily="18" charset="0"/>
                <a:cs typeface="Times New Roman" pitchFamily="18" charset="0"/>
              </a:rPr>
              <a:t>жылдардағы Балқан соғыстары</a:t>
            </a:r>
            <a:endParaRPr lang="ru-RU" sz="2000" dirty="0" smtClean="0">
              <a:latin typeface="Times New Roman" pitchFamily="18" charset="0"/>
              <a:cs typeface="Times New Roman" pitchFamily="18" charset="0"/>
            </a:endParaRPr>
          </a:p>
        </p:txBody>
      </p:sp>
      <p:sp>
        <p:nvSpPr>
          <p:cNvPr id="8" name="Прямоугольник 7"/>
          <p:cNvSpPr/>
          <p:nvPr/>
        </p:nvSpPr>
        <p:spPr>
          <a:xfrm>
            <a:off x="2144996" y="5643154"/>
            <a:ext cx="6842250" cy="483710"/>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smtClean="0">
                <a:latin typeface="Times New Roman" pitchFamily="18" charset="0"/>
                <a:cs typeface="Times New Roman" pitchFamily="18" charset="0"/>
              </a:rPr>
              <a:t>5. </a:t>
            </a:r>
            <a:r>
              <a:rPr lang="ru-RU" sz="2000" dirty="0" err="1" smtClean="0">
                <a:latin typeface="Times New Roman" pitchFamily="18" charset="0"/>
                <a:cs typeface="Times New Roman" pitchFamily="18" charset="0"/>
              </a:rPr>
              <a:t>Жаңа астана</a:t>
            </a:r>
            <a:r>
              <a:rPr lang="ru-RU" sz="2000" dirty="0" smtClean="0">
                <a:latin typeface="Times New Roman" pitchFamily="18" charset="0"/>
                <a:cs typeface="Times New Roman" pitchFamily="18" charset="0"/>
              </a:rPr>
              <a:t>- Анкара </a:t>
            </a:r>
            <a:r>
              <a:rPr lang="ru-RU" sz="2000" dirty="0" err="1" smtClean="0">
                <a:latin typeface="Times New Roman" pitchFamily="18" charset="0"/>
                <a:cs typeface="Times New Roman" pitchFamily="18" charset="0"/>
              </a:rPr>
              <a:t>болды</a:t>
            </a:r>
            <a:r>
              <a:rPr lang="ru-RU" sz="2000" dirty="0" smtClean="0">
                <a:latin typeface="Times New Roman" pitchFamily="18" charset="0"/>
                <a:cs typeface="Times New Roman" pitchFamily="18" charset="0"/>
              </a:rPr>
              <a:t>.</a:t>
            </a:r>
            <a:endParaRPr lang="ru-RU" sz="2000" dirty="0"/>
          </a:p>
        </p:txBody>
      </p:sp>
      <p:sp>
        <p:nvSpPr>
          <p:cNvPr id="9" name="Прямоугольник 8"/>
          <p:cNvSpPr/>
          <p:nvPr/>
        </p:nvSpPr>
        <p:spPr>
          <a:xfrm>
            <a:off x="2181499" y="3304904"/>
            <a:ext cx="6792686" cy="535577"/>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1. </a:t>
            </a:r>
            <a:r>
              <a:rPr lang="ru-RU" sz="2000" dirty="0" err="1" smtClean="0">
                <a:latin typeface="Times New Roman" pitchFamily="18" charset="0"/>
                <a:cs typeface="Times New Roman" pitchFamily="18" charset="0"/>
              </a:rPr>
              <a:t>Азаматтық </a:t>
            </a:r>
            <a:r>
              <a:rPr lang="ru-RU" sz="2000" dirty="0" smtClean="0">
                <a:latin typeface="Times New Roman" pitchFamily="18" charset="0"/>
                <a:cs typeface="Times New Roman" pitchFamily="18" charset="0"/>
              </a:rPr>
              <a:t>сот </a:t>
            </a:r>
            <a:r>
              <a:rPr lang="ru-RU" sz="2000" dirty="0" err="1" smtClean="0">
                <a:latin typeface="Times New Roman" pitchFamily="18" charset="0"/>
                <a:cs typeface="Times New Roman" pitchFamily="18" charset="0"/>
              </a:rPr>
              <a:t>органдары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енгізілді</a:t>
            </a:r>
            <a:endParaRPr lang="ru-RU" sz="2000" dirty="0"/>
          </a:p>
        </p:txBody>
      </p:sp>
      <p:sp>
        <p:nvSpPr>
          <p:cNvPr id="10" name="Прямоугольник 9"/>
          <p:cNvSpPr/>
          <p:nvPr/>
        </p:nvSpPr>
        <p:spPr>
          <a:xfrm>
            <a:off x="2158833" y="4506687"/>
            <a:ext cx="6815350" cy="600890"/>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3.Бірінші </a:t>
            </a:r>
            <a:r>
              <a:rPr lang="ru-RU" sz="2000" dirty="0" err="1" smtClean="0">
                <a:latin typeface="Times New Roman" pitchFamily="18" charset="0"/>
                <a:cs typeface="Times New Roman" pitchFamily="18" charset="0"/>
              </a:rPr>
              <a:t>дүниежүзілік соғыста Антантаға қарсы германдық</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коалиция жағында болды.</a:t>
            </a:r>
            <a:endParaRPr lang="ru-RU" sz="2000" dirty="0"/>
          </a:p>
        </p:txBody>
      </p:sp>
      <p:sp>
        <p:nvSpPr>
          <p:cNvPr id="11" name="Прямоугольник 10"/>
          <p:cNvSpPr/>
          <p:nvPr/>
        </p:nvSpPr>
        <p:spPr>
          <a:xfrm>
            <a:off x="2105424" y="6166438"/>
            <a:ext cx="6907947" cy="522514"/>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6.Танзимат </a:t>
            </a:r>
            <a:r>
              <a:rPr lang="ru-RU" sz="2000" dirty="0" err="1" smtClean="0">
                <a:latin typeface="Times New Roman" pitchFamily="18" charset="0"/>
                <a:cs typeface="Times New Roman" pitchFamily="18" charset="0"/>
              </a:rPr>
              <a:t>және Зулум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дәуіріндегі реформалары</a:t>
            </a:r>
            <a:endParaRPr lang="ru-RU" sz="2000" dirty="0"/>
          </a:p>
        </p:txBody>
      </p:sp>
      <p:sp>
        <p:nvSpPr>
          <p:cNvPr id="12" name="Прямоугольник 11"/>
          <p:cNvSpPr/>
          <p:nvPr/>
        </p:nvSpPr>
        <p:spPr>
          <a:xfrm>
            <a:off x="2145381" y="5159829"/>
            <a:ext cx="6854928" cy="483326"/>
          </a:xfrm>
          <a:prstGeom prst="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ru-RU" sz="2000" dirty="0" smtClean="0">
                <a:latin typeface="Times New Roman" pitchFamily="18" charset="0"/>
                <a:cs typeface="Times New Roman" pitchFamily="18" charset="0"/>
              </a:rPr>
              <a:t>4. Араб </a:t>
            </a:r>
            <a:r>
              <a:rPr lang="ru-RU" sz="2000" dirty="0" err="1" smtClean="0">
                <a:latin typeface="Times New Roman" pitchFamily="18" charset="0"/>
                <a:cs typeface="Times New Roman" pitchFamily="18" charset="0"/>
              </a:rPr>
              <a:t>тілінен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әліпбиіне көшу</a:t>
            </a:r>
            <a:endParaRPr lang="ru-RU" sz="2000" dirty="0" smtClean="0">
              <a:latin typeface="Times New Roman" pitchFamily="18" charset="0"/>
              <a:cs typeface="Times New Roman" pitchFamily="18" charset="0"/>
            </a:endParaRPr>
          </a:p>
          <a:p>
            <a:pPr lvl="0"/>
            <a:endParaRPr lang="ru-RU" sz="2000" dirty="0" smtClean="0">
              <a:latin typeface="Times New Roman" pitchFamily="18" charset="0"/>
              <a:cs typeface="Times New Roman" pitchFamily="18" charset="0"/>
            </a:endParaRPr>
          </a:p>
        </p:txBody>
      </p:sp>
      <p:sp>
        <p:nvSpPr>
          <p:cNvPr id="13" name="Прямоугольник 12"/>
          <p:cNvSpPr/>
          <p:nvPr/>
        </p:nvSpPr>
        <p:spPr>
          <a:xfrm>
            <a:off x="358552" y="239877"/>
            <a:ext cx="2149517" cy="369332"/>
          </a:xfrm>
          <a:prstGeom prst="rect">
            <a:avLst/>
          </a:prstGeom>
        </p:spPr>
        <p:txBody>
          <a:bodyPr wrap="square">
            <a:spAutoFit/>
          </a:body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1-тапсырма</a:t>
            </a:r>
            <a:endParaRPr lang="ru-RU" b="1" dirty="0"/>
          </a:p>
        </p:txBody>
      </p:sp>
    </p:spTree>
    <p:extLst>
      <p:ext uri="{BB962C8B-B14F-4D97-AF65-F5344CB8AC3E}">
        <p14:creationId xmlns:p14="http://schemas.microsoft.com/office/powerpoint/2010/main" val="3995228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3851</TotalTime>
  <Words>579</Words>
  <Application>Microsoft Office PowerPoint</Application>
  <PresentationFormat>Широкоэкранный</PresentationFormat>
  <Paragraphs>103</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Бөлім тақырыбы: Бірінші дүниежүзілік соғыстан кейінгі  Ресей мен  Азия елдері  Сабақтың тақырыбы: Неліктен Мұстафа  Кемалды «Ататүрік» деп атады?</vt:lpstr>
      <vt:lpstr>Презентация PowerPoint</vt:lpstr>
      <vt:lpstr>Презентация PowerPoint</vt:lpstr>
      <vt:lpstr>I дүниежүзілік соғысқа дейінгі  және  соғыстан кейінгі Түркия</vt:lpstr>
      <vt:lpstr>Презентация PowerPoint</vt:lpstr>
      <vt:lpstr>Презентация PowerPoint</vt:lpstr>
      <vt:lpstr>Презентация PowerPoint</vt:lpstr>
      <vt:lpstr>Қорытынды: </vt:lpstr>
      <vt:lpstr>Презентация PowerPoint</vt:lpstr>
      <vt:lpstr>Презентация PowerPoint</vt:lpstr>
      <vt:lpstr>Презентация PowerPoint</vt:lpstr>
      <vt:lpstr>Презентация PowerPoint</vt:lpstr>
      <vt:lpstr>Ойды жалғастыр </vt:lpstr>
      <vt:lpstr>Оқу тапсырмасы</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Айнагуль Арстанбаева</dc:creator>
  <cp:lastModifiedBy>Данагул</cp:lastModifiedBy>
  <cp:revision>264</cp:revision>
  <dcterms:created xsi:type="dcterms:W3CDTF">2017-11-20T04:02:27Z</dcterms:created>
  <dcterms:modified xsi:type="dcterms:W3CDTF">2024-11-17T11:07:11Z</dcterms:modified>
</cp:coreProperties>
</file>