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57" r:id="rId3"/>
    <p:sldId id="274" r:id="rId4"/>
    <p:sldId id="258" r:id="rId5"/>
    <p:sldId id="259" r:id="rId6"/>
    <p:sldId id="260" r:id="rId7"/>
    <p:sldId id="275" r:id="rId8"/>
    <p:sldId id="273" r:id="rId9"/>
    <p:sldId id="278" r:id="rId10"/>
    <p:sldId id="279" r:id="rId11"/>
    <p:sldId id="281" r:id="rId12"/>
    <p:sldId id="264" r:id="rId13"/>
    <p:sldId id="266" r:id="rId14"/>
    <p:sldId id="282" r:id="rId15"/>
    <p:sldId id="267" r:id="rId16"/>
    <p:sldId id="283" r:id="rId17"/>
    <p:sldId id="285"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13" autoAdjust="0"/>
    <p:restoredTop sz="94660"/>
  </p:normalViewPr>
  <p:slideViewPr>
    <p:cSldViewPr>
      <p:cViewPr varScale="1">
        <p:scale>
          <a:sx n="78" d="100"/>
          <a:sy n="78" d="100"/>
        </p:scale>
        <p:origin x="103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C38BC-2888-4245-AB89-9F2A215FD394}" type="doc">
      <dgm:prSet loTypeId="urn:microsoft.com/office/officeart/2008/layout/AscendingPictureAccentProcess" loCatId="process" qsTypeId="urn:microsoft.com/office/officeart/2005/8/quickstyle/simple3" qsCatId="simple" csTypeId="urn:microsoft.com/office/officeart/2005/8/colors/colorful3" csCatId="colorful" phldr="1"/>
      <dgm:spPr/>
      <dgm:t>
        <a:bodyPr/>
        <a:lstStyle/>
        <a:p>
          <a:endParaRPr lang="ru-RU"/>
        </a:p>
      </dgm:t>
    </dgm:pt>
    <dgm:pt modelId="{2FCF0F88-BC73-48D9-B5E4-4D1E99FD5068}">
      <dgm:prSet phldrT="[Текст]"/>
      <dgm:spPr/>
      <dgm:t>
        <a:bodyPr/>
        <a:lstStyle/>
        <a:p>
          <a:r>
            <a:rPr lang="kk-KZ" dirty="0" smtClean="0"/>
            <a:t>Кейнсшілдік</a:t>
          </a:r>
          <a:endParaRPr lang="ru-RU" dirty="0"/>
        </a:p>
      </dgm:t>
    </dgm:pt>
    <dgm:pt modelId="{4953CFE6-C1A0-4595-8DF8-940A66A209F9}" type="parTrans" cxnId="{BF99054E-7FDD-48CD-83EB-ED5FA283B835}">
      <dgm:prSet/>
      <dgm:spPr/>
      <dgm:t>
        <a:bodyPr/>
        <a:lstStyle/>
        <a:p>
          <a:endParaRPr lang="ru-RU"/>
        </a:p>
      </dgm:t>
    </dgm:pt>
    <dgm:pt modelId="{C975BEE5-CDE7-4F58-A4B6-B0841703A0FB}" type="sibTrans" cxnId="{BF99054E-7FDD-48CD-83EB-ED5FA283B83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t>
        <a:bodyPr/>
        <a:lstStyle/>
        <a:p>
          <a:endParaRPr lang="ru-RU"/>
        </a:p>
      </dgm:t>
    </dgm:pt>
    <dgm:pt modelId="{C30E934B-22E7-414D-92BA-48090B8002FB}">
      <dgm:prSet phldrT="[Текст]"/>
      <dgm:spPr/>
      <dgm:t>
        <a:bodyPr/>
        <a:lstStyle/>
        <a:p>
          <a:r>
            <a:rPr lang="kk-KZ" dirty="0" smtClean="0"/>
            <a:t>Жаңа бағыт</a:t>
          </a:r>
          <a:endParaRPr lang="ru-RU" dirty="0"/>
        </a:p>
      </dgm:t>
    </dgm:pt>
    <dgm:pt modelId="{DCA5012A-8C1D-45E8-8239-B74878F655B0}" type="parTrans" cxnId="{EB2F65F1-7E63-4445-8FAB-B30B9FB8BFE2}">
      <dgm:prSet/>
      <dgm:spPr/>
      <dgm:t>
        <a:bodyPr/>
        <a:lstStyle/>
        <a:p>
          <a:endParaRPr lang="ru-RU"/>
        </a:p>
      </dgm:t>
    </dgm:pt>
    <dgm:pt modelId="{C367982D-E84B-4401-9618-4BF0CAEA033D}" type="sibTrans" cxnId="{EB2F65F1-7E63-4445-8FAB-B30B9FB8BFE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ru-RU"/>
        </a:p>
      </dgm:t>
    </dgm:pt>
    <dgm:pt modelId="{F41E4E38-DA5C-497B-B13E-71BBB9E23CD2}" type="pres">
      <dgm:prSet presAssocID="{CC6C38BC-2888-4245-AB89-9F2A215FD394}" presName="Name0" presStyleCnt="0">
        <dgm:presLayoutVars>
          <dgm:chMax val="7"/>
          <dgm:chPref val="7"/>
          <dgm:dir/>
        </dgm:presLayoutVars>
      </dgm:prSet>
      <dgm:spPr/>
      <dgm:t>
        <a:bodyPr/>
        <a:lstStyle/>
        <a:p>
          <a:endParaRPr lang="ru-RU"/>
        </a:p>
      </dgm:t>
    </dgm:pt>
    <dgm:pt modelId="{79CBA1F1-2393-4713-9742-BF8C3741CE44}" type="pres">
      <dgm:prSet presAssocID="{CC6C38BC-2888-4245-AB89-9F2A215FD394}" presName="dot1" presStyleLbl="alignNode1" presStyleIdx="0" presStyleCnt="10"/>
      <dgm:spPr/>
    </dgm:pt>
    <dgm:pt modelId="{B0BB6A52-D450-4339-9BF1-2E346116985A}" type="pres">
      <dgm:prSet presAssocID="{CC6C38BC-2888-4245-AB89-9F2A215FD394}" presName="dot2" presStyleLbl="alignNode1" presStyleIdx="1" presStyleCnt="10"/>
      <dgm:spPr/>
    </dgm:pt>
    <dgm:pt modelId="{33C06246-F307-4F20-9CD2-21A811112F77}" type="pres">
      <dgm:prSet presAssocID="{CC6C38BC-2888-4245-AB89-9F2A215FD394}" presName="dot3" presStyleLbl="alignNode1" presStyleIdx="2" presStyleCnt="10"/>
      <dgm:spPr/>
    </dgm:pt>
    <dgm:pt modelId="{CCC9F67A-6399-4738-AFBE-6878C9C0A201}" type="pres">
      <dgm:prSet presAssocID="{CC6C38BC-2888-4245-AB89-9F2A215FD394}" presName="dotArrow1" presStyleLbl="alignNode1" presStyleIdx="3" presStyleCnt="10"/>
      <dgm:spPr/>
    </dgm:pt>
    <dgm:pt modelId="{DBA2477F-70F6-4A43-BD32-841D06E07FD8}" type="pres">
      <dgm:prSet presAssocID="{CC6C38BC-2888-4245-AB89-9F2A215FD394}" presName="dotArrow2" presStyleLbl="alignNode1" presStyleIdx="4" presStyleCnt="10"/>
      <dgm:spPr/>
    </dgm:pt>
    <dgm:pt modelId="{564FD6DE-216E-406F-83FE-BDC6EAFFB18B}" type="pres">
      <dgm:prSet presAssocID="{CC6C38BC-2888-4245-AB89-9F2A215FD394}" presName="dotArrow3" presStyleLbl="alignNode1" presStyleIdx="5" presStyleCnt="10"/>
      <dgm:spPr/>
    </dgm:pt>
    <dgm:pt modelId="{A053ED54-68FA-49DE-9328-576F11C4E81A}" type="pres">
      <dgm:prSet presAssocID="{CC6C38BC-2888-4245-AB89-9F2A215FD394}" presName="dotArrow4" presStyleLbl="alignNode1" presStyleIdx="6" presStyleCnt="10"/>
      <dgm:spPr/>
    </dgm:pt>
    <dgm:pt modelId="{0F9722ED-E852-40B3-A656-E9C743657E84}" type="pres">
      <dgm:prSet presAssocID="{CC6C38BC-2888-4245-AB89-9F2A215FD394}" presName="dotArrow5" presStyleLbl="alignNode1" presStyleIdx="7" presStyleCnt="10"/>
      <dgm:spPr/>
    </dgm:pt>
    <dgm:pt modelId="{8E69744A-8AFE-4191-B482-D2EC57A0072E}" type="pres">
      <dgm:prSet presAssocID="{CC6C38BC-2888-4245-AB89-9F2A215FD394}" presName="dotArrow6" presStyleLbl="alignNode1" presStyleIdx="8" presStyleCnt="10"/>
      <dgm:spPr/>
    </dgm:pt>
    <dgm:pt modelId="{835A19A7-3CA7-42EB-B6B0-A30E7161F90C}" type="pres">
      <dgm:prSet presAssocID="{CC6C38BC-2888-4245-AB89-9F2A215FD394}" presName="dotArrow7" presStyleLbl="alignNode1" presStyleIdx="9" presStyleCnt="10"/>
      <dgm:spPr/>
    </dgm:pt>
    <dgm:pt modelId="{182F31DF-236A-42C4-8E89-6FCF6246E9A4}" type="pres">
      <dgm:prSet presAssocID="{2FCF0F88-BC73-48D9-B5E4-4D1E99FD5068}" presName="parTx1" presStyleLbl="node1" presStyleIdx="0" presStyleCnt="2"/>
      <dgm:spPr/>
      <dgm:t>
        <a:bodyPr/>
        <a:lstStyle/>
        <a:p>
          <a:endParaRPr lang="ru-RU"/>
        </a:p>
      </dgm:t>
    </dgm:pt>
    <dgm:pt modelId="{43A48CBB-CB76-4821-B1F3-A789027A48D2}" type="pres">
      <dgm:prSet presAssocID="{C975BEE5-CDE7-4F58-A4B6-B0841703A0FB}" presName="picture1" presStyleCnt="0"/>
      <dgm:spPr/>
    </dgm:pt>
    <dgm:pt modelId="{1896F9B4-F5B7-4E6B-92F3-549BFBCD389C}" type="pres">
      <dgm:prSet presAssocID="{C975BEE5-CDE7-4F58-A4B6-B0841703A0FB}" presName="imageRepeatNode" presStyleLbl="fgImgPlace1" presStyleIdx="0" presStyleCnt="2"/>
      <dgm:spPr/>
      <dgm:t>
        <a:bodyPr/>
        <a:lstStyle/>
        <a:p>
          <a:endParaRPr lang="ru-RU"/>
        </a:p>
      </dgm:t>
    </dgm:pt>
    <dgm:pt modelId="{656ECA06-1000-4F6E-8F66-61FBD59E5CA2}" type="pres">
      <dgm:prSet presAssocID="{C30E934B-22E7-414D-92BA-48090B8002FB}" presName="parTx2" presStyleLbl="node1" presStyleIdx="1" presStyleCnt="2"/>
      <dgm:spPr/>
      <dgm:t>
        <a:bodyPr/>
        <a:lstStyle/>
        <a:p>
          <a:endParaRPr lang="ru-RU"/>
        </a:p>
      </dgm:t>
    </dgm:pt>
    <dgm:pt modelId="{09AE83DE-E108-4401-BC4D-8717E32BC8DB}" type="pres">
      <dgm:prSet presAssocID="{C367982D-E84B-4401-9618-4BF0CAEA033D}" presName="picture2" presStyleCnt="0"/>
      <dgm:spPr/>
    </dgm:pt>
    <dgm:pt modelId="{E20C0A2B-ED47-4B0E-ACF4-73ACB9CD9B5C}" type="pres">
      <dgm:prSet presAssocID="{C367982D-E84B-4401-9618-4BF0CAEA033D}" presName="imageRepeatNode" presStyleLbl="fgImgPlace1" presStyleIdx="1" presStyleCnt="2" custLinFactNeighborX="-7840" custLinFactNeighborY="5150"/>
      <dgm:spPr/>
      <dgm:t>
        <a:bodyPr/>
        <a:lstStyle/>
        <a:p>
          <a:endParaRPr lang="ru-RU"/>
        </a:p>
      </dgm:t>
    </dgm:pt>
  </dgm:ptLst>
  <dgm:cxnLst>
    <dgm:cxn modelId="{CC30D46B-5599-40C3-883D-6FB7E34CA894}" type="presOf" srcId="{2FCF0F88-BC73-48D9-B5E4-4D1E99FD5068}" destId="{182F31DF-236A-42C4-8E89-6FCF6246E9A4}" srcOrd="0" destOrd="0" presId="urn:microsoft.com/office/officeart/2008/layout/AscendingPictureAccentProcess"/>
    <dgm:cxn modelId="{BF99054E-7FDD-48CD-83EB-ED5FA283B835}" srcId="{CC6C38BC-2888-4245-AB89-9F2A215FD394}" destId="{2FCF0F88-BC73-48D9-B5E4-4D1E99FD5068}" srcOrd="0" destOrd="0" parTransId="{4953CFE6-C1A0-4595-8DF8-940A66A209F9}" sibTransId="{C975BEE5-CDE7-4F58-A4B6-B0841703A0FB}"/>
    <dgm:cxn modelId="{9D2E0217-E1A6-4CB9-9870-5A3BD2D40EFD}" type="presOf" srcId="{C30E934B-22E7-414D-92BA-48090B8002FB}" destId="{656ECA06-1000-4F6E-8F66-61FBD59E5CA2}" srcOrd="0" destOrd="0" presId="urn:microsoft.com/office/officeart/2008/layout/AscendingPictureAccentProcess"/>
    <dgm:cxn modelId="{EB2F65F1-7E63-4445-8FAB-B30B9FB8BFE2}" srcId="{CC6C38BC-2888-4245-AB89-9F2A215FD394}" destId="{C30E934B-22E7-414D-92BA-48090B8002FB}" srcOrd="1" destOrd="0" parTransId="{DCA5012A-8C1D-45E8-8239-B74878F655B0}" sibTransId="{C367982D-E84B-4401-9618-4BF0CAEA033D}"/>
    <dgm:cxn modelId="{E8EE862D-1E99-4DCC-A4FB-768F8E6C5C1C}" type="presOf" srcId="{C975BEE5-CDE7-4F58-A4B6-B0841703A0FB}" destId="{1896F9B4-F5B7-4E6B-92F3-549BFBCD389C}" srcOrd="0" destOrd="0" presId="urn:microsoft.com/office/officeart/2008/layout/AscendingPictureAccentProcess"/>
    <dgm:cxn modelId="{C369C719-0844-4856-82E0-02CCDAF23841}" type="presOf" srcId="{C367982D-E84B-4401-9618-4BF0CAEA033D}" destId="{E20C0A2B-ED47-4B0E-ACF4-73ACB9CD9B5C}" srcOrd="0" destOrd="0" presId="urn:microsoft.com/office/officeart/2008/layout/AscendingPictureAccentProcess"/>
    <dgm:cxn modelId="{5FAB89DC-625F-4217-9793-89873030F074}" type="presOf" srcId="{CC6C38BC-2888-4245-AB89-9F2A215FD394}" destId="{F41E4E38-DA5C-497B-B13E-71BBB9E23CD2}" srcOrd="0" destOrd="0" presId="urn:microsoft.com/office/officeart/2008/layout/AscendingPictureAccentProcess"/>
    <dgm:cxn modelId="{B3379C95-21D3-4088-9D6F-E7FB8E6280E0}" type="presParOf" srcId="{F41E4E38-DA5C-497B-B13E-71BBB9E23CD2}" destId="{79CBA1F1-2393-4713-9742-BF8C3741CE44}" srcOrd="0" destOrd="0" presId="urn:microsoft.com/office/officeart/2008/layout/AscendingPictureAccentProcess"/>
    <dgm:cxn modelId="{06D94B43-F17A-40E5-92EF-DBEBB15D6D71}" type="presParOf" srcId="{F41E4E38-DA5C-497B-B13E-71BBB9E23CD2}" destId="{B0BB6A52-D450-4339-9BF1-2E346116985A}" srcOrd="1" destOrd="0" presId="urn:microsoft.com/office/officeart/2008/layout/AscendingPictureAccentProcess"/>
    <dgm:cxn modelId="{ECED7187-71D5-4684-A3E0-9AC90786FE17}" type="presParOf" srcId="{F41E4E38-DA5C-497B-B13E-71BBB9E23CD2}" destId="{33C06246-F307-4F20-9CD2-21A811112F77}" srcOrd="2" destOrd="0" presId="urn:microsoft.com/office/officeart/2008/layout/AscendingPictureAccentProcess"/>
    <dgm:cxn modelId="{E74E0E3A-BCAB-48F0-9304-9A132B5D0A75}" type="presParOf" srcId="{F41E4E38-DA5C-497B-B13E-71BBB9E23CD2}" destId="{CCC9F67A-6399-4738-AFBE-6878C9C0A201}" srcOrd="3" destOrd="0" presId="urn:microsoft.com/office/officeart/2008/layout/AscendingPictureAccentProcess"/>
    <dgm:cxn modelId="{DB1E47EA-2436-4EAD-A8A8-525C8C82C67C}" type="presParOf" srcId="{F41E4E38-DA5C-497B-B13E-71BBB9E23CD2}" destId="{DBA2477F-70F6-4A43-BD32-841D06E07FD8}" srcOrd="4" destOrd="0" presId="urn:microsoft.com/office/officeart/2008/layout/AscendingPictureAccentProcess"/>
    <dgm:cxn modelId="{349022A7-A71C-445E-BB19-AAD6227431B8}" type="presParOf" srcId="{F41E4E38-DA5C-497B-B13E-71BBB9E23CD2}" destId="{564FD6DE-216E-406F-83FE-BDC6EAFFB18B}" srcOrd="5" destOrd="0" presId="urn:microsoft.com/office/officeart/2008/layout/AscendingPictureAccentProcess"/>
    <dgm:cxn modelId="{653841AB-CB4D-40E2-A37A-EF3D824062B6}" type="presParOf" srcId="{F41E4E38-DA5C-497B-B13E-71BBB9E23CD2}" destId="{A053ED54-68FA-49DE-9328-576F11C4E81A}" srcOrd="6" destOrd="0" presId="urn:microsoft.com/office/officeart/2008/layout/AscendingPictureAccentProcess"/>
    <dgm:cxn modelId="{9D192FDB-A29A-499C-840C-E1BEEF54538C}" type="presParOf" srcId="{F41E4E38-DA5C-497B-B13E-71BBB9E23CD2}" destId="{0F9722ED-E852-40B3-A656-E9C743657E84}" srcOrd="7" destOrd="0" presId="urn:microsoft.com/office/officeart/2008/layout/AscendingPictureAccentProcess"/>
    <dgm:cxn modelId="{884FE257-358B-43ED-941D-85CE0017F27D}" type="presParOf" srcId="{F41E4E38-DA5C-497B-B13E-71BBB9E23CD2}" destId="{8E69744A-8AFE-4191-B482-D2EC57A0072E}" srcOrd="8" destOrd="0" presId="urn:microsoft.com/office/officeart/2008/layout/AscendingPictureAccentProcess"/>
    <dgm:cxn modelId="{F029C9DD-0054-4362-8BB2-2F895E6656C4}" type="presParOf" srcId="{F41E4E38-DA5C-497B-B13E-71BBB9E23CD2}" destId="{835A19A7-3CA7-42EB-B6B0-A30E7161F90C}" srcOrd="9" destOrd="0" presId="urn:microsoft.com/office/officeart/2008/layout/AscendingPictureAccentProcess"/>
    <dgm:cxn modelId="{C5E6F855-191F-48C4-9B16-0B92DA9CA7D3}" type="presParOf" srcId="{F41E4E38-DA5C-497B-B13E-71BBB9E23CD2}" destId="{182F31DF-236A-42C4-8E89-6FCF6246E9A4}" srcOrd="10" destOrd="0" presId="urn:microsoft.com/office/officeart/2008/layout/AscendingPictureAccentProcess"/>
    <dgm:cxn modelId="{130DE982-3C5E-4B35-AA70-670CB9097AD3}" type="presParOf" srcId="{F41E4E38-DA5C-497B-B13E-71BBB9E23CD2}" destId="{43A48CBB-CB76-4821-B1F3-A789027A48D2}" srcOrd="11" destOrd="0" presId="urn:microsoft.com/office/officeart/2008/layout/AscendingPictureAccentProcess"/>
    <dgm:cxn modelId="{570905DD-A639-4C3A-801C-9878DA80C320}" type="presParOf" srcId="{43A48CBB-CB76-4821-B1F3-A789027A48D2}" destId="{1896F9B4-F5B7-4E6B-92F3-549BFBCD389C}" srcOrd="0" destOrd="0" presId="urn:microsoft.com/office/officeart/2008/layout/AscendingPictureAccentProcess"/>
    <dgm:cxn modelId="{E2D4ABE4-D809-40C0-BF6C-B4C674FA5B34}" type="presParOf" srcId="{F41E4E38-DA5C-497B-B13E-71BBB9E23CD2}" destId="{656ECA06-1000-4F6E-8F66-61FBD59E5CA2}" srcOrd="12" destOrd="0" presId="urn:microsoft.com/office/officeart/2008/layout/AscendingPictureAccentProcess"/>
    <dgm:cxn modelId="{4E30A599-01B1-4D73-B331-B651E1B830D5}" type="presParOf" srcId="{F41E4E38-DA5C-497B-B13E-71BBB9E23CD2}" destId="{09AE83DE-E108-4401-BC4D-8717E32BC8DB}" srcOrd="13" destOrd="0" presId="urn:microsoft.com/office/officeart/2008/layout/AscendingPictureAccentProcess"/>
    <dgm:cxn modelId="{6D34FEE9-A5E1-4594-8653-631EE7F8D7CA}" type="presParOf" srcId="{09AE83DE-E108-4401-BC4D-8717E32BC8DB}" destId="{E20C0A2B-ED47-4B0E-ACF4-73ACB9CD9B5C}"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01514-6083-4301-B727-77A91774340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26C61618-CEF7-4F79-A4DA-87772021E080}">
      <dgm:prSet phldrT="[Текст]" custT="1"/>
      <dgm:spPr/>
      <dgm:t>
        <a:bodyPr/>
        <a:lstStyle/>
        <a:p>
          <a:r>
            <a:rPr lang="kk-KZ" sz="1400" dirty="0" smtClean="0">
              <a:solidFill>
                <a:schemeClr val="tx2"/>
              </a:solidFill>
              <a:latin typeface="Times New Roman" panose="02020603050405020304" pitchFamily="18" charset="0"/>
              <a:cs typeface="Times New Roman" panose="02020603050405020304" pitchFamily="18" charset="0"/>
            </a:rPr>
            <a:t>1935 ж Конгресс  әлеуметтік  қамтамасыз ету туралы заң қабылдады</a:t>
          </a:r>
          <a:endParaRPr lang="ru-RU" sz="1400" dirty="0">
            <a:solidFill>
              <a:schemeClr val="tx2"/>
            </a:solidFill>
            <a:latin typeface="Times New Roman" panose="02020603050405020304" pitchFamily="18" charset="0"/>
            <a:cs typeface="Times New Roman" panose="02020603050405020304" pitchFamily="18" charset="0"/>
          </a:endParaRPr>
        </a:p>
      </dgm:t>
    </dgm:pt>
    <dgm:pt modelId="{F7AA5934-319A-419E-91CA-A462E98C40F5}" type="parTrans" cxnId="{E4ECA6F5-010C-4642-9E38-3E1E014369BC}">
      <dgm:prSet/>
      <dgm:spPr/>
      <dgm:t>
        <a:bodyPr/>
        <a:lstStyle/>
        <a:p>
          <a:endParaRPr lang="ru-RU"/>
        </a:p>
      </dgm:t>
    </dgm:pt>
    <dgm:pt modelId="{DF7B5A02-B6D1-47BC-8E2D-DB5EEEABFC55}" type="sibTrans" cxnId="{E4ECA6F5-010C-4642-9E38-3E1E014369BC}">
      <dgm:prSet/>
      <dgm:spPr/>
      <dgm:t>
        <a:bodyPr/>
        <a:lstStyle/>
        <a:p>
          <a:endParaRPr lang="ru-RU"/>
        </a:p>
      </dgm:t>
    </dgm:pt>
    <dgm:pt modelId="{AF1EC37E-6F89-4F49-BAA7-16139566F737}">
      <dgm:prSet phldrT="[Текст]" custT="1"/>
      <dgm:spPr/>
      <dgm:t>
        <a:bodyPr/>
        <a:lstStyle/>
        <a:p>
          <a:r>
            <a:rPr lang="kk-KZ" sz="1400" dirty="0" smtClean="0">
              <a:solidFill>
                <a:schemeClr val="tx2"/>
              </a:solidFill>
              <a:latin typeface="Times New Roman" panose="02020603050405020304" pitchFamily="18" charset="0"/>
              <a:cs typeface="Times New Roman" panose="02020603050405020304" pitchFamily="18" charset="0"/>
            </a:rPr>
            <a:t> Америка халқын жұмыссыздықтан қорғады</a:t>
          </a:r>
          <a:endParaRPr lang="ru-RU" sz="1400" dirty="0">
            <a:solidFill>
              <a:schemeClr val="tx2"/>
            </a:solidFill>
            <a:latin typeface="Times New Roman" panose="02020603050405020304" pitchFamily="18" charset="0"/>
            <a:cs typeface="Times New Roman" panose="02020603050405020304" pitchFamily="18" charset="0"/>
          </a:endParaRPr>
        </a:p>
      </dgm:t>
    </dgm:pt>
    <dgm:pt modelId="{B68A2213-0480-4F19-9C13-8EA20EA293B7}" type="parTrans" cxnId="{3B6C017D-9BB9-4FB1-A17F-FDB8E27D3847}">
      <dgm:prSet/>
      <dgm:spPr/>
      <dgm:t>
        <a:bodyPr/>
        <a:lstStyle/>
        <a:p>
          <a:endParaRPr lang="ru-RU"/>
        </a:p>
      </dgm:t>
    </dgm:pt>
    <dgm:pt modelId="{58B01FCF-C1D1-4F50-81EB-2FEBA14D80E8}" type="sibTrans" cxnId="{3B6C017D-9BB9-4FB1-A17F-FDB8E27D3847}">
      <dgm:prSet/>
      <dgm:spPr/>
      <dgm:t>
        <a:bodyPr/>
        <a:lstStyle/>
        <a:p>
          <a:endParaRPr lang="ru-RU"/>
        </a:p>
      </dgm:t>
    </dgm:pt>
    <dgm:pt modelId="{FA67A3A0-A897-4029-B681-96E68476DA54}">
      <dgm:prSet phldrT="[Текст]" custT="1"/>
      <dgm:spPr/>
      <dgm:t>
        <a:bodyPr/>
        <a:lstStyle/>
        <a:p>
          <a:r>
            <a:rPr lang="kk-KZ" sz="1400" dirty="0" smtClean="0">
              <a:solidFill>
                <a:schemeClr val="tx2"/>
              </a:solidFill>
              <a:latin typeface="Times New Roman" panose="02020603050405020304" pitchFamily="18" charset="0"/>
              <a:cs typeface="Times New Roman" panose="02020603050405020304" pitchFamily="18" charset="0"/>
            </a:rPr>
            <a:t>65-жасқа толған американдықтарға зейнетақы тағайындалды</a:t>
          </a:r>
          <a:endParaRPr lang="ru-RU" sz="1400" dirty="0">
            <a:solidFill>
              <a:schemeClr val="tx2"/>
            </a:solidFill>
            <a:latin typeface="Times New Roman" panose="02020603050405020304" pitchFamily="18" charset="0"/>
            <a:cs typeface="Times New Roman" panose="02020603050405020304" pitchFamily="18" charset="0"/>
          </a:endParaRPr>
        </a:p>
      </dgm:t>
    </dgm:pt>
    <dgm:pt modelId="{A8907DE6-37DB-4D8E-8166-04476A240EA5}" type="parTrans" cxnId="{797D06F5-3FF7-450E-9C4A-58531B2E2DA2}">
      <dgm:prSet/>
      <dgm:spPr/>
      <dgm:t>
        <a:bodyPr/>
        <a:lstStyle/>
        <a:p>
          <a:endParaRPr lang="ru-RU"/>
        </a:p>
      </dgm:t>
    </dgm:pt>
    <dgm:pt modelId="{951DE077-9239-49B1-A45C-0616B47C9850}" type="sibTrans" cxnId="{797D06F5-3FF7-450E-9C4A-58531B2E2DA2}">
      <dgm:prSet/>
      <dgm:spPr/>
      <dgm:t>
        <a:bodyPr/>
        <a:lstStyle/>
        <a:p>
          <a:endParaRPr lang="ru-RU"/>
        </a:p>
      </dgm:t>
    </dgm:pt>
    <dgm:pt modelId="{E0EF93E9-B29D-4F5A-8A24-02B8527CD992}">
      <dgm:prSet phldrT="[Текст]" custT="1"/>
      <dgm:spPr/>
      <dgm:t>
        <a:bodyPr/>
        <a:lstStyle/>
        <a:p>
          <a:r>
            <a:rPr lang="kk-KZ" sz="1400" dirty="0" smtClean="0">
              <a:solidFill>
                <a:schemeClr val="tx2"/>
              </a:solidFill>
              <a:latin typeface="Times New Roman" panose="02020603050405020304" pitchFamily="18" charset="0"/>
              <a:cs typeface="Times New Roman" panose="02020603050405020304" pitchFamily="18" charset="0"/>
            </a:rPr>
            <a:t>Қоғамдық жұмыстарды дамыту әкімшілігі құрылды.</a:t>
          </a:r>
          <a:endParaRPr lang="ru-RU" sz="1400" dirty="0">
            <a:solidFill>
              <a:schemeClr val="tx2"/>
            </a:solidFill>
            <a:latin typeface="Times New Roman" panose="02020603050405020304" pitchFamily="18" charset="0"/>
            <a:cs typeface="Times New Roman" panose="02020603050405020304" pitchFamily="18" charset="0"/>
          </a:endParaRPr>
        </a:p>
      </dgm:t>
    </dgm:pt>
    <dgm:pt modelId="{F9B44E4C-E90E-4F1F-B1FB-5DA8502DAF5C}" type="parTrans" cxnId="{831D7FC7-4FF4-4AF9-A8C1-641EB8484E51}">
      <dgm:prSet/>
      <dgm:spPr/>
      <dgm:t>
        <a:bodyPr/>
        <a:lstStyle/>
        <a:p>
          <a:endParaRPr lang="ru-RU"/>
        </a:p>
      </dgm:t>
    </dgm:pt>
    <dgm:pt modelId="{A9F7926A-C03E-4418-8B08-70DC130C41ED}" type="sibTrans" cxnId="{831D7FC7-4FF4-4AF9-A8C1-641EB8484E51}">
      <dgm:prSet/>
      <dgm:spPr/>
      <dgm:t>
        <a:bodyPr/>
        <a:lstStyle/>
        <a:p>
          <a:endParaRPr lang="ru-RU"/>
        </a:p>
      </dgm:t>
    </dgm:pt>
    <dgm:pt modelId="{26684771-C68E-4B11-8746-8CE3364165DD}" type="pres">
      <dgm:prSet presAssocID="{74D01514-6083-4301-B727-77A91774340A}" presName="arrowDiagram" presStyleCnt="0">
        <dgm:presLayoutVars>
          <dgm:chMax val="5"/>
          <dgm:dir/>
          <dgm:resizeHandles val="exact"/>
        </dgm:presLayoutVars>
      </dgm:prSet>
      <dgm:spPr/>
      <dgm:t>
        <a:bodyPr/>
        <a:lstStyle/>
        <a:p>
          <a:endParaRPr lang="ru-RU"/>
        </a:p>
      </dgm:t>
    </dgm:pt>
    <dgm:pt modelId="{5F1A0877-1B84-4C3C-9BD4-0D4EA2AE12D9}" type="pres">
      <dgm:prSet presAssocID="{74D01514-6083-4301-B727-77A91774340A}" presName="arrow" presStyleLbl="bgShp" presStyleIdx="0" presStyleCnt="1" custLinFactNeighborX="-31765" custLinFactNeighborY="-34598"/>
      <dgm:spPr>
        <a:solidFill>
          <a:srgbClr val="00B050"/>
        </a:solidFill>
      </dgm:spPr>
    </dgm:pt>
    <dgm:pt modelId="{45EB4284-6DC5-4A57-A931-928F6388DDAE}" type="pres">
      <dgm:prSet presAssocID="{74D01514-6083-4301-B727-77A91774340A}" presName="arrowDiagram4" presStyleCnt="0"/>
      <dgm:spPr/>
    </dgm:pt>
    <dgm:pt modelId="{15C548DD-DF95-4CF4-B622-931C63A93553}" type="pres">
      <dgm:prSet presAssocID="{26C61618-CEF7-4F79-A4DA-87772021E080}" presName="bullet4a" presStyleLbl="node1" presStyleIdx="0" presStyleCnt="4"/>
      <dgm:spPr/>
    </dgm:pt>
    <dgm:pt modelId="{DEAD7273-991A-4C9A-A5CF-4D5CCE086BA7}" type="pres">
      <dgm:prSet presAssocID="{26C61618-CEF7-4F79-A4DA-87772021E080}" presName="textBox4a" presStyleLbl="revTx" presStyleIdx="0" presStyleCnt="4" custScaleX="170380" custScaleY="95202">
        <dgm:presLayoutVars>
          <dgm:bulletEnabled val="1"/>
        </dgm:presLayoutVars>
      </dgm:prSet>
      <dgm:spPr/>
      <dgm:t>
        <a:bodyPr/>
        <a:lstStyle/>
        <a:p>
          <a:endParaRPr lang="ru-RU"/>
        </a:p>
      </dgm:t>
    </dgm:pt>
    <dgm:pt modelId="{18050B85-D093-4B60-95BA-1B019B4D5943}" type="pres">
      <dgm:prSet presAssocID="{AF1EC37E-6F89-4F49-BAA7-16139566F737}" presName="bullet4b" presStyleLbl="node1" presStyleIdx="1" presStyleCnt="4"/>
      <dgm:spPr/>
    </dgm:pt>
    <dgm:pt modelId="{73C7618A-61CD-41C7-B302-8B2EFD99761F}" type="pres">
      <dgm:prSet presAssocID="{AF1EC37E-6F89-4F49-BAA7-16139566F737}" presName="textBox4b" presStyleLbl="revTx" presStyleIdx="1" presStyleCnt="4">
        <dgm:presLayoutVars>
          <dgm:bulletEnabled val="1"/>
        </dgm:presLayoutVars>
      </dgm:prSet>
      <dgm:spPr/>
      <dgm:t>
        <a:bodyPr/>
        <a:lstStyle/>
        <a:p>
          <a:endParaRPr lang="ru-RU"/>
        </a:p>
      </dgm:t>
    </dgm:pt>
    <dgm:pt modelId="{6F8C6D26-5693-4417-9178-A69B9334C5FD}" type="pres">
      <dgm:prSet presAssocID="{FA67A3A0-A897-4029-B681-96E68476DA54}" presName="bullet4c" presStyleLbl="node1" presStyleIdx="2" presStyleCnt="4"/>
      <dgm:spPr/>
    </dgm:pt>
    <dgm:pt modelId="{BC03D657-3A4E-4F6E-BEA9-6D1C7D46AD10}" type="pres">
      <dgm:prSet presAssocID="{FA67A3A0-A897-4029-B681-96E68476DA54}" presName="textBox4c" presStyleLbl="revTx" presStyleIdx="2" presStyleCnt="4">
        <dgm:presLayoutVars>
          <dgm:bulletEnabled val="1"/>
        </dgm:presLayoutVars>
      </dgm:prSet>
      <dgm:spPr/>
      <dgm:t>
        <a:bodyPr/>
        <a:lstStyle/>
        <a:p>
          <a:endParaRPr lang="ru-RU"/>
        </a:p>
      </dgm:t>
    </dgm:pt>
    <dgm:pt modelId="{4FB08DC9-2308-468D-9A22-4BD1A4D401AC}" type="pres">
      <dgm:prSet presAssocID="{E0EF93E9-B29D-4F5A-8A24-02B8527CD992}" presName="bullet4d" presStyleLbl="node1" presStyleIdx="3" presStyleCnt="4"/>
      <dgm:spPr/>
    </dgm:pt>
    <dgm:pt modelId="{65D06A89-1057-4A9C-B549-F1862FAFAAED}" type="pres">
      <dgm:prSet presAssocID="{E0EF93E9-B29D-4F5A-8A24-02B8527CD992}" presName="textBox4d" presStyleLbl="revTx" presStyleIdx="3" presStyleCnt="4" custScaleX="149346" custScaleY="76620">
        <dgm:presLayoutVars>
          <dgm:bulletEnabled val="1"/>
        </dgm:presLayoutVars>
      </dgm:prSet>
      <dgm:spPr/>
      <dgm:t>
        <a:bodyPr/>
        <a:lstStyle/>
        <a:p>
          <a:endParaRPr lang="ru-RU"/>
        </a:p>
      </dgm:t>
    </dgm:pt>
  </dgm:ptLst>
  <dgm:cxnLst>
    <dgm:cxn modelId="{831D7FC7-4FF4-4AF9-A8C1-641EB8484E51}" srcId="{74D01514-6083-4301-B727-77A91774340A}" destId="{E0EF93E9-B29D-4F5A-8A24-02B8527CD992}" srcOrd="3" destOrd="0" parTransId="{F9B44E4C-E90E-4F1F-B1FB-5DA8502DAF5C}" sibTransId="{A9F7926A-C03E-4418-8B08-70DC130C41ED}"/>
    <dgm:cxn modelId="{D11F8B9A-038C-4A61-9BA6-7A2CE1663EE3}" type="presOf" srcId="{26C61618-CEF7-4F79-A4DA-87772021E080}" destId="{DEAD7273-991A-4C9A-A5CF-4D5CCE086BA7}" srcOrd="0" destOrd="0" presId="urn:microsoft.com/office/officeart/2005/8/layout/arrow2"/>
    <dgm:cxn modelId="{8A40F3E1-2B45-4B91-91D9-00307B744D50}" type="presOf" srcId="{FA67A3A0-A897-4029-B681-96E68476DA54}" destId="{BC03D657-3A4E-4F6E-BEA9-6D1C7D46AD10}" srcOrd="0" destOrd="0" presId="urn:microsoft.com/office/officeart/2005/8/layout/arrow2"/>
    <dgm:cxn modelId="{E4ECA6F5-010C-4642-9E38-3E1E014369BC}" srcId="{74D01514-6083-4301-B727-77A91774340A}" destId="{26C61618-CEF7-4F79-A4DA-87772021E080}" srcOrd="0" destOrd="0" parTransId="{F7AA5934-319A-419E-91CA-A462E98C40F5}" sibTransId="{DF7B5A02-B6D1-47BC-8E2D-DB5EEEABFC55}"/>
    <dgm:cxn modelId="{797D06F5-3FF7-450E-9C4A-58531B2E2DA2}" srcId="{74D01514-6083-4301-B727-77A91774340A}" destId="{FA67A3A0-A897-4029-B681-96E68476DA54}" srcOrd="2" destOrd="0" parTransId="{A8907DE6-37DB-4D8E-8166-04476A240EA5}" sibTransId="{951DE077-9239-49B1-A45C-0616B47C9850}"/>
    <dgm:cxn modelId="{F36A343F-1F42-478E-BC7C-636E0754ED47}" type="presOf" srcId="{E0EF93E9-B29D-4F5A-8A24-02B8527CD992}" destId="{65D06A89-1057-4A9C-B549-F1862FAFAAED}" srcOrd="0" destOrd="0" presId="urn:microsoft.com/office/officeart/2005/8/layout/arrow2"/>
    <dgm:cxn modelId="{072B2476-5C3F-4F45-A30F-A940D0DC2DD0}" type="presOf" srcId="{AF1EC37E-6F89-4F49-BAA7-16139566F737}" destId="{73C7618A-61CD-41C7-B302-8B2EFD99761F}" srcOrd="0" destOrd="0" presId="urn:microsoft.com/office/officeart/2005/8/layout/arrow2"/>
    <dgm:cxn modelId="{BDE2552C-9DB8-4D91-87CC-308CB5E8ECB0}" type="presOf" srcId="{74D01514-6083-4301-B727-77A91774340A}" destId="{26684771-C68E-4B11-8746-8CE3364165DD}" srcOrd="0" destOrd="0" presId="urn:microsoft.com/office/officeart/2005/8/layout/arrow2"/>
    <dgm:cxn modelId="{3B6C017D-9BB9-4FB1-A17F-FDB8E27D3847}" srcId="{74D01514-6083-4301-B727-77A91774340A}" destId="{AF1EC37E-6F89-4F49-BAA7-16139566F737}" srcOrd="1" destOrd="0" parTransId="{B68A2213-0480-4F19-9C13-8EA20EA293B7}" sibTransId="{58B01FCF-C1D1-4F50-81EB-2FEBA14D80E8}"/>
    <dgm:cxn modelId="{2370A176-9FE4-40E3-A01A-58951C298F54}" type="presParOf" srcId="{26684771-C68E-4B11-8746-8CE3364165DD}" destId="{5F1A0877-1B84-4C3C-9BD4-0D4EA2AE12D9}" srcOrd="0" destOrd="0" presId="urn:microsoft.com/office/officeart/2005/8/layout/arrow2"/>
    <dgm:cxn modelId="{922414A3-C027-4445-A3EB-D10B19B447F0}" type="presParOf" srcId="{26684771-C68E-4B11-8746-8CE3364165DD}" destId="{45EB4284-6DC5-4A57-A931-928F6388DDAE}" srcOrd="1" destOrd="0" presId="urn:microsoft.com/office/officeart/2005/8/layout/arrow2"/>
    <dgm:cxn modelId="{5A2D9D47-87E7-4D3D-9D50-7C59B71600F7}" type="presParOf" srcId="{45EB4284-6DC5-4A57-A931-928F6388DDAE}" destId="{15C548DD-DF95-4CF4-B622-931C63A93553}" srcOrd="0" destOrd="0" presId="urn:microsoft.com/office/officeart/2005/8/layout/arrow2"/>
    <dgm:cxn modelId="{22F11905-966B-4AA4-88F4-87228D8F5435}" type="presParOf" srcId="{45EB4284-6DC5-4A57-A931-928F6388DDAE}" destId="{DEAD7273-991A-4C9A-A5CF-4D5CCE086BA7}" srcOrd="1" destOrd="0" presId="urn:microsoft.com/office/officeart/2005/8/layout/arrow2"/>
    <dgm:cxn modelId="{422325F9-8A33-4A80-8121-BE5DB8E9D173}" type="presParOf" srcId="{45EB4284-6DC5-4A57-A931-928F6388DDAE}" destId="{18050B85-D093-4B60-95BA-1B019B4D5943}" srcOrd="2" destOrd="0" presId="urn:microsoft.com/office/officeart/2005/8/layout/arrow2"/>
    <dgm:cxn modelId="{EAB235D6-74B1-47CA-AEAD-7C374245BBD5}" type="presParOf" srcId="{45EB4284-6DC5-4A57-A931-928F6388DDAE}" destId="{73C7618A-61CD-41C7-B302-8B2EFD99761F}" srcOrd="3" destOrd="0" presId="urn:microsoft.com/office/officeart/2005/8/layout/arrow2"/>
    <dgm:cxn modelId="{1E296FB5-EBFB-4EA1-AD4F-13EF6EE7EEF9}" type="presParOf" srcId="{45EB4284-6DC5-4A57-A931-928F6388DDAE}" destId="{6F8C6D26-5693-4417-9178-A69B9334C5FD}" srcOrd="4" destOrd="0" presId="urn:microsoft.com/office/officeart/2005/8/layout/arrow2"/>
    <dgm:cxn modelId="{129383FE-EC7F-4E7F-A38A-55DBD3B152BC}" type="presParOf" srcId="{45EB4284-6DC5-4A57-A931-928F6388DDAE}" destId="{BC03D657-3A4E-4F6E-BEA9-6D1C7D46AD10}" srcOrd="5" destOrd="0" presId="urn:microsoft.com/office/officeart/2005/8/layout/arrow2"/>
    <dgm:cxn modelId="{5A8D78D7-9189-4807-BFA5-2895A31E36E2}" type="presParOf" srcId="{45EB4284-6DC5-4A57-A931-928F6388DDAE}" destId="{4FB08DC9-2308-468D-9A22-4BD1A4D401AC}" srcOrd="6" destOrd="0" presId="urn:microsoft.com/office/officeart/2005/8/layout/arrow2"/>
    <dgm:cxn modelId="{10F237DF-709D-4F03-BBA9-DC368F2BC8FA}" type="presParOf" srcId="{45EB4284-6DC5-4A57-A931-928F6388DDAE}" destId="{65D06A89-1057-4A9C-B549-F1862FAFAAED}"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4E8F9-D219-478B-8778-F13DF1340B1B}" type="doc">
      <dgm:prSet loTypeId="urn:microsoft.com/office/officeart/2005/8/layout/pyramid2" loCatId="pyramid" qsTypeId="urn:microsoft.com/office/officeart/2005/8/quickstyle/simple1" qsCatId="simple" csTypeId="urn:microsoft.com/office/officeart/2005/8/colors/accent1_2" csCatId="accent1" phldr="1"/>
      <dgm:spPr/>
    </dgm:pt>
    <dgm:pt modelId="{E16013BE-13AD-45F3-83C1-2001A30A3DDB}">
      <dgm:prSet phldrT="[Текст]" custT="1"/>
      <dgm:spPr/>
      <dgm:t>
        <a:bodyPr/>
        <a:lstStyle/>
        <a:p>
          <a:r>
            <a:rPr lang="kk-KZ" sz="1400" dirty="0" smtClean="0">
              <a:latin typeface="Times New Roman" panose="02020603050405020304" pitchFamily="18" charset="0"/>
              <a:cs typeface="Times New Roman" panose="02020603050405020304" pitchFamily="18" charset="0"/>
            </a:rPr>
            <a:t>Мемлекет әлеуметтік қамсыздандыруды жақсартты</a:t>
          </a:r>
          <a:endParaRPr lang="ru-RU" sz="1400" dirty="0">
            <a:latin typeface="Times New Roman" panose="02020603050405020304" pitchFamily="18" charset="0"/>
            <a:cs typeface="Times New Roman" panose="02020603050405020304" pitchFamily="18" charset="0"/>
          </a:endParaRPr>
        </a:p>
      </dgm:t>
    </dgm:pt>
    <dgm:pt modelId="{E97A81DC-FC17-429A-BB12-C0A93EFA5254}" type="parTrans" cxnId="{3690EC5C-EF48-4A3B-9A2B-B5CE924BF163}">
      <dgm:prSet/>
      <dgm:spPr/>
      <dgm:t>
        <a:bodyPr/>
        <a:lstStyle/>
        <a:p>
          <a:endParaRPr lang="ru-RU"/>
        </a:p>
      </dgm:t>
    </dgm:pt>
    <dgm:pt modelId="{19B07770-2A7E-434F-A8D7-25EF633CB585}" type="sibTrans" cxnId="{3690EC5C-EF48-4A3B-9A2B-B5CE924BF163}">
      <dgm:prSet/>
      <dgm:spPr/>
      <dgm:t>
        <a:bodyPr/>
        <a:lstStyle/>
        <a:p>
          <a:endParaRPr lang="ru-RU"/>
        </a:p>
      </dgm:t>
    </dgm:pt>
    <dgm:pt modelId="{3319A82E-5AEC-43CE-8C73-3DD7BFE0123C}">
      <dgm:prSet phldrT="[Текст]" custT="1"/>
      <dgm:spPr/>
      <dgm:t>
        <a:bodyPr/>
        <a:lstStyle/>
        <a:p>
          <a:r>
            <a:rPr lang="kk-KZ" sz="1400" dirty="0" smtClean="0">
              <a:latin typeface="Times New Roman" panose="02020603050405020304" pitchFamily="18" charset="0"/>
              <a:cs typeface="Times New Roman" panose="02020603050405020304" pitchFamily="18" charset="0"/>
            </a:rPr>
            <a:t>Сыртқы сауда,капиталдың экспорты мемлекет бақылауына өтті</a:t>
          </a:r>
          <a:endParaRPr lang="ru-RU" sz="1400" dirty="0">
            <a:latin typeface="Times New Roman" panose="02020603050405020304" pitchFamily="18" charset="0"/>
            <a:cs typeface="Times New Roman" panose="02020603050405020304" pitchFamily="18" charset="0"/>
          </a:endParaRPr>
        </a:p>
      </dgm:t>
    </dgm:pt>
    <dgm:pt modelId="{33AD44DC-FE9C-4BF9-9712-75726F8DFD42}" type="parTrans" cxnId="{9A67BF57-2C0E-4576-A599-A63EA4F39F2C}">
      <dgm:prSet/>
      <dgm:spPr/>
      <dgm:t>
        <a:bodyPr/>
        <a:lstStyle/>
        <a:p>
          <a:endParaRPr lang="ru-RU"/>
        </a:p>
      </dgm:t>
    </dgm:pt>
    <dgm:pt modelId="{E356003E-728F-45B4-A9FE-C843AA8CB746}" type="sibTrans" cxnId="{9A67BF57-2C0E-4576-A599-A63EA4F39F2C}">
      <dgm:prSet/>
      <dgm:spPr/>
      <dgm:t>
        <a:bodyPr/>
        <a:lstStyle/>
        <a:p>
          <a:endParaRPr lang="ru-RU"/>
        </a:p>
      </dgm:t>
    </dgm:pt>
    <dgm:pt modelId="{B36714EF-31B6-4340-B7C5-C22BDDF539DB}">
      <dgm:prSet phldrT="[Текст]" custT="1"/>
      <dgm:spPr/>
      <dgm:t>
        <a:bodyPr/>
        <a:lstStyle/>
        <a:p>
          <a:r>
            <a:rPr lang="kk-KZ" sz="1400" dirty="0" smtClean="0">
              <a:latin typeface="Times New Roman" panose="02020603050405020304" pitchFamily="18" charset="0"/>
              <a:cs typeface="Times New Roman" panose="02020603050405020304" pitchFamily="18" charset="0"/>
            </a:rPr>
            <a:t>Ауылшаруашылығын,тұрғын-үй құрылысын қаржыландырды</a:t>
          </a:r>
          <a:endParaRPr lang="ru-RU" sz="1400" dirty="0">
            <a:latin typeface="Times New Roman" panose="02020603050405020304" pitchFamily="18" charset="0"/>
            <a:cs typeface="Times New Roman" panose="02020603050405020304" pitchFamily="18" charset="0"/>
          </a:endParaRPr>
        </a:p>
      </dgm:t>
    </dgm:pt>
    <dgm:pt modelId="{51E677B5-3E59-4D79-B6B0-1A8A77BE3819}" type="parTrans" cxnId="{E03223FB-D0F8-4FCE-9E88-83EAB586C037}">
      <dgm:prSet/>
      <dgm:spPr/>
      <dgm:t>
        <a:bodyPr/>
        <a:lstStyle/>
        <a:p>
          <a:endParaRPr lang="ru-RU"/>
        </a:p>
      </dgm:t>
    </dgm:pt>
    <dgm:pt modelId="{E71A636B-EAF4-4D14-984A-EAA7574FA255}" type="sibTrans" cxnId="{E03223FB-D0F8-4FCE-9E88-83EAB586C037}">
      <dgm:prSet/>
      <dgm:spPr/>
      <dgm:t>
        <a:bodyPr/>
        <a:lstStyle/>
        <a:p>
          <a:endParaRPr lang="ru-RU"/>
        </a:p>
      </dgm:t>
    </dgm:pt>
    <dgm:pt modelId="{DD9EE04D-4546-4F5E-93E4-CA8583DDD2E6}" type="pres">
      <dgm:prSet presAssocID="{0EC4E8F9-D219-478B-8778-F13DF1340B1B}" presName="compositeShape" presStyleCnt="0">
        <dgm:presLayoutVars>
          <dgm:dir/>
          <dgm:resizeHandles/>
        </dgm:presLayoutVars>
      </dgm:prSet>
      <dgm:spPr/>
    </dgm:pt>
    <dgm:pt modelId="{AFE3C4D3-BEEB-413D-B662-2C3B15482CC5}" type="pres">
      <dgm:prSet presAssocID="{0EC4E8F9-D219-478B-8778-F13DF1340B1B}" presName="pyramid" presStyleLbl="node1" presStyleIdx="0" presStyleCnt="1" custLinFactNeighborX="32694" custLinFactNeighborY="14563"/>
      <dgm:spPr>
        <a:solidFill>
          <a:schemeClr val="accent1">
            <a:lumMod val="20000"/>
            <a:lumOff val="80000"/>
          </a:schemeClr>
        </a:solidFill>
      </dgm:spPr>
    </dgm:pt>
    <dgm:pt modelId="{504CF39F-028D-4AA3-8637-FAE7894A737A}" type="pres">
      <dgm:prSet presAssocID="{0EC4E8F9-D219-478B-8778-F13DF1340B1B}" presName="theList" presStyleCnt="0"/>
      <dgm:spPr/>
    </dgm:pt>
    <dgm:pt modelId="{173713DA-B50C-48C2-8A5A-2DE571671D80}" type="pres">
      <dgm:prSet presAssocID="{E16013BE-13AD-45F3-83C1-2001A30A3DDB}" presName="aNode" presStyleLbl="fgAcc1" presStyleIdx="0" presStyleCnt="3">
        <dgm:presLayoutVars>
          <dgm:bulletEnabled val="1"/>
        </dgm:presLayoutVars>
      </dgm:prSet>
      <dgm:spPr/>
      <dgm:t>
        <a:bodyPr/>
        <a:lstStyle/>
        <a:p>
          <a:endParaRPr lang="ru-RU"/>
        </a:p>
      </dgm:t>
    </dgm:pt>
    <dgm:pt modelId="{251EB7D7-286B-4E5C-95EC-4F51E1141AD3}" type="pres">
      <dgm:prSet presAssocID="{E16013BE-13AD-45F3-83C1-2001A30A3DDB}" presName="aSpace" presStyleCnt="0"/>
      <dgm:spPr/>
    </dgm:pt>
    <dgm:pt modelId="{52868822-A9CB-4DE5-A293-99273642F4F7}" type="pres">
      <dgm:prSet presAssocID="{3319A82E-5AEC-43CE-8C73-3DD7BFE0123C}" presName="aNode" presStyleLbl="fgAcc1" presStyleIdx="1" presStyleCnt="3">
        <dgm:presLayoutVars>
          <dgm:bulletEnabled val="1"/>
        </dgm:presLayoutVars>
      </dgm:prSet>
      <dgm:spPr/>
      <dgm:t>
        <a:bodyPr/>
        <a:lstStyle/>
        <a:p>
          <a:endParaRPr lang="ru-RU"/>
        </a:p>
      </dgm:t>
    </dgm:pt>
    <dgm:pt modelId="{DC72FD7A-F6C8-4EAE-BBC6-15B3D8BF6990}" type="pres">
      <dgm:prSet presAssocID="{3319A82E-5AEC-43CE-8C73-3DD7BFE0123C}" presName="aSpace" presStyleCnt="0"/>
      <dgm:spPr/>
    </dgm:pt>
    <dgm:pt modelId="{B2C97246-23E0-4146-BD66-6B5C57345E09}" type="pres">
      <dgm:prSet presAssocID="{B36714EF-31B6-4340-B7C5-C22BDDF539DB}" presName="aNode" presStyleLbl="fgAcc1" presStyleIdx="2" presStyleCnt="3">
        <dgm:presLayoutVars>
          <dgm:bulletEnabled val="1"/>
        </dgm:presLayoutVars>
      </dgm:prSet>
      <dgm:spPr/>
      <dgm:t>
        <a:bodyPr/>
        <a:lstStyle/>
        <a:p>
          <a:endParaRPr lang="ru-RU"/>
        </a:p>
      </dgm:t>
    </dgm:pt>
    <dgm:pt modelId="{C76F16EE-29AE-40AB-8469-F712598CE96E}" type="pres">
      <dgm:prSet presAssocID="{B36714EF-31B6-4340-B7C5-C22BDDF539DB}" presName="aSpace" presStyleCnt="0"/>
      <dgm:spPr/>
    </dgm:pt>
  </dgm:ptLst>
  <dgm:cxnLst>
    <dgm:cxn modelId="{9A67BF57-2C0E-4576-A599-A63EA4F39F2C}" srcId="{0EC4E8F9-D219-478B-8778-F13DF1340B1B}" destId="{3319A82E-5AEC-43CE-8C73-3DD7BFE0123C}" srcOrd="1" destOrd="0" parTransId="{33AD44DC-FE9C-4BF9-9712-75726F8DFD42}" sibTransId="{E356003E-728F-45B4-A9FE-C843AA8CB746}"/>
    <dgm:cxn modelId="{3461203E-1384-4342-8E76-0A831CDA5CFB}" type="presOf" srcId="{E16013BE-13AD-45F3-83C1-2001A30A3DDB}" destId="{173713DA-B50C-48C2-8A5A-2DE571671D80}" srcOrd="0" destOrd="0" presId="urn:microsoft.com/office/officeart/2005/8/layout/pyramid2"/>
    <dgm:cxn modelId="{E03223FB-D0F8-4FCE-9E88-83EAB586C037}" srcId="{0EC4E8F9-D219-478B-8778-F13DF1340B1B}" destId="{B36714EF-31B6-4340-B7C5-C22BDDF539DB}" srcOrd="2" destOrd="0" parTransId="{51E677B5-3E59-4D79-B6B0-1A8A77BE3819}" sibTransId="{E71A636B-EAF4-4D14-984A-EAA7574FA255}"/>
    <dgm:cxn modelId="{4D5404C1-D24E-4F33-903D-90494968D74E}" type="presOf" srcId="{3319A82E-5AEC-43CE-8C73-3DD7BFE0123C}" destId="{52868822-A9CB-4DE5-A293-99273642F4F7}" srcOrd="0" destOrd="0" presId="urn:microsoft.com/office/officeart/2005/8/layout/pyramid2"/>
    <dgm:cxn modelId="{198D6A99-534C-4AFF-8095-4C8BCB91B463}" type="presOf" srcId="{B36714EF-31B6-4340-B7C5-C22BDDF539DB}" destId="{B2C97246-23E0-4146-BD66-6B5C57345E09}" srcOrd="0" destOrd="0" presId="urn:microsoft.com/office/officeart/2005/8/layout/pyramid2"/>
    <dgm:cxn modelId="{3690EC5C-EF48-4A3B-9A2B-B5CE924BF163}" srcId="{0EC4E8F9-D219-478B-8778-F13DF1340B1B}" destId="{E16013BE-13AD-45F3-83C1-2001A30A3DDB}" srcOrd="0" destOrd="0" parTransId="{E97A81DC-FC17-429A-BB12-C0A93EFA5254}" sibTransId="{19B07770-2A7E-434F-A8D7-25EF633CB585}"/>
    <dgm:cxn modelId="{A79F301D-2F0B-423B-9210-1F0AEB479985}" type="presOf" srcId="{0EC4E8F9-D219-478B-8778-F13DF1340B1B}" destId="{DD9EE04D-4546-4F5E-93E4-CA8583DDD2E6}" srcOrd="0" destOrd="0" presId="urn:microsoft.com/office/officeart/2005/8/layout/pyramid2"/>
    <dgm:cxn modelId="{D49FAFBF-2419-47C3-B4C3-D9FED3D0CB65}" type="presParOf" srcId="{DD9EE04D-4546-4F5E-93E4-CA8583DDD2E6}" destId="{AFE3C4D3-BEEB-413D-B662-2C3B15482CC5}" srcOrd="0" destOrd="0" presId="urn:microsoft.com/office/officeart/2005/8/layout/pyramid2"/>
    <dgm:cxn modelId="{4D1F15FA-5DA1-42CD-8B17-BA5C4BABC925}" type="presParOf" srcId="{DD9EE04D-4546-4F5E-93E4-CA8583DDD2E6}" destId="{504CF39F-028D-4AA3-8637-FAE7894A737A}" srcOrd="1" destOrd="0" presId="urn:microsoft.com/office/officeart/2005/8/layout/pyramid2"/>
    <dgm:cxn modelId="{641D61A1-A38C-45D1-84D1-D572DE95DC70}" type="presParOf" srcId="{504CF39F-028D-4AA3-8637-FAE7894A737A}" destId="{173713DA-B50C-48C2-8A5A-2DE571671D80}" srcOrd="0" destOrd="0" presId="urn:microsoft.com/office/officeart/2005/8/layout/pyramid2"/>
    <dgm:cxn modelId="{F0CCC1D4-4315-45E4-BF4D-14D7C16835C1}" type="presParOf" srcId="{504CF39F-028D-4AA3-8637-FAE7894A737A}" destId="{251EB7D7-286B-4E5C-95EC-4F51E1141AD3}" srcOrd="1" destOrd="0" presId="urn:microsoft.com/office/officeart/2005/8/layout/pyramid2"/>
    <dgm:cxn modelId="{150D0A3B-4CC3-48CB-882B-1D6C07F65789}" type="presParOf" srcId="{504CF39F-028D-4AA3-8637-FAE7894A737A}" destId="{52868822-A9CB-4DE5-A293-99273642F4F7}" srcOrd="2" destOrd="0" presId="urn:microsoft.com/office/officeart/2005/8/layout/pyramid2"/>
    <dgm:cxn modelId="{2429B0FD-87D5-4E7F-B72B-7150F9A02660}" type="presParOf" srcId="{504CF39F-028D-4AA3-8637-FAE7894A737A}" destId="{DC72FD7A-F6C8-4EAE-BBC6-15B3D8BF6990}" srcOrd="3" destOrd="0" presId="urn:microsoft.com/office/officeart/2005/8/layout/pyramid2"/>
    <dgm:cxn modelId="{B92294C3-C6B7-4E9D-A08C-C75B0CA09C20}" type="presParOf" srcId="{504CF39F-028D-4AA3-8637-FAE7894A737A}" destId="{B2C97246-23E0-4146-BD66-6B5C57345E09}" srcOrd="4" destOrd="0" presId="urn:microsoft.com/office/officeart/2005/8/layout/pyramid2"/>
    <dgm:cxn modelId="{0B78FB89-EAF7-4767-903B-B02927773485}" type="presParOf" srcId="{504CF39F-028D-4AA3-8637-FAE7894A737A}" destId="{C76F16EE-29AE-40AB-8469-F712598CE96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BA1F1-2393-4713-9742-BF8C3741CE44}">
      <dsp:nvSpPr>
        <dsp:cNvPr id="0" name=""/>
        <dsp:cNvSpPr/>
      </dsp:nvSpPr>
      <dsp:spPr>
        <a:xfrm>
          <a:off x="1663017" y="3101267"/>
          <a:ext cx="120613" cy="12061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0BB6A52-D450-4339-9BF1-2E346116985A}">
      <dsp:nvSpPr>
        <dsp:cNvPr id="0" name=""/>
        <dsp:cNvSpPr/>
      </dsp:nvSpPr>
      <dsp:spPr>
        <a:xfrm>
          <a:off x="1557360" y="3270589"/>
          <a:ext cx="120613" cy="120613"/>
        </a:xfrm>
        <a:prstGeom prst="ellipse">
          <a:avLst/>
        </a:prstGeom>
        <a:gradFill rotWithShape="0">
          <a:gsLst>
            <a:gs pos="0">
              <a:schemeClr val="accent3">
                <a:hueOff val="1250029"/>
                <a:satOff val="-1876"/>
                <a:lumOff val="-305"/>
                <a:alphaOff val="0"/>
                <a:tint val="50000"/>
                <a:satMod val="300000"/>
              </a:schemeClr>
            </a:gs>
            <a:gs pos="35000">
              <a:schemeClr val="accent3">
                <a:hueOff val="1250029"/>
                <a:satOff val="-1876"/>
                <a:lumOff val="-305"/>
                <a:alphaOff val="0"/>
                <a:tint val="37000"/>
                <a:satMod val="300000"/>
              </a:schemeClr>
            </a:gs>
            <a:gs pos="100000">
              <a:schemeClr val="accent3">
                <a:hueOff val="1250029"/>
                <a:satOff val="-1876"/>
                <a:lumOff val="-305"/>
                <a:alphaOff val="0"/>
                <a:tint val="15000"/>
                <a:satMod val="350000"/>
              </a:schemeClr>
            </a:gs>
          </a:gsLst>
          <a:lin ang="16200000" scaled="1"/>
        </a:gradFill>
        <a:ln w="9525" cap="flat" cmpd="sng" algn="ctr">
          <a:solidFill>
            <a:schemeClr val="accent3">
              <a:hueOff val="1250029"/>
              <a:satOff val="-1876"/>
              <a:lumOff val="-30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3C06246-F307-4F20-9CD2-21A811112F77}">
      <dsp:nvSpPr>
        <dsp:cNvPr id="0" name=""/>
        <dsp:cNvSpPr/>
      </dsp:nvSpPr>
      <dsp:spPr>
        <a:xfrm>
          <a:off x="1431439" y="3417184"/>
          <a:ext cx="120613" cy="120613"/>
        </a:xfrm>
        <a:prstGeom prst="ellipse">
          <a:avLst/>
        </a:prstGeom>
        <a:gradFill rotWithShape="0">
          <a:gsLst>
            <a:gs pos="0">
              <a:schemeClr val="accent3">
                <a:hueOff val="2500059"/>
                <a:satOff val="-3751"/>
                <a:lumOff val="-610"/>
                <a:alphaOff val="0"/>
                <a:tint val="50000"/>
                <a:satMod val="300000"/>
              </a:schemeClr>
            </a:gs>
            <a:gs pos="35000">
              <a:schemeClr val="accent3">
                <a:hueOff val="2500059"/>
                <a:satOff val="-3751"/>
                <a:lumOff val="-610"/>
                <a:alphaOff val="0"/>
                <a:tint val="37000"/>
                <a:satMod val="300000"/>
              </a:schemeClr>
            </a:gs>
            <a:gs pos="100000">
              <a:schemeClr val="accent3">
                <a:hueOff val="2500059"/>
                <a:satOff val="-3751"/>
                <a:lumOff val="-610"/>
                <a:alphaOff val="0"/>
                <a:tint val="15000"/>
                <a:satMod val="350000"/>
              </a:schemeClr>
            </a:gs>
          </a:gsLst>
          <a:lin ang="16200000" scaled="1"/>
        </a:gradFill>
        <a:ln w="9525" cap="flat" cmpd="sng" algn="ctr">
          <a:solidFill>
            <a:schemeClr val="accent3">
              <a:hueOff val="2500059"/>
              <a:satOff val="-3751"/>
              <a:lumOff val="-61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CC9F67A-6399-4738-AFBE-6878C9C0A201}">
      <dsp:nvSpPr>
        <dsp:cNvPr id="0" name=""/>
        <dsp:cNvSpPr/>
      </dsp:nvSpPr>
      <dsp:spPr>
        <a:xfrm>
          <a:off x="1581965" y="1397172"/>
          <a:ext cx="120613" cy="120613"/>
        </a:xfrm>
        <a:prstGeom prst="ellipse">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w="9525" cap="flat" cmpd="sng" algn="ctr">
          <a:solidFill>
            <a:schemeClr val="accent3">
              <a:hueOff val="3750088"/>
              <a:satOff val="-5627"/>
              <a:lumOff val="-9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BA2477F-70F6-4A43-BD32-841D06E07FD8}">
      <dsp:nvSpPr>
        <dsp:cNvPr id="0" name=""/>
        <dsp:cNvSpPr/>
      </dsp:nvSpPr>
      <dsp:spPr>
        <a:xfrm>
          <a:off x="1743104" y="1301149"/>
          <a:ext cx="120613" cy="120613"/>
        </a:xfrm>
        <a:prstGeom prst="ellipse">
          <a:avLst/>
        </a:prstGeom>
        <a:gradFill rotWithShape="0">
          <a:gsLst>
            <a:gs pos="0">
              <a:schemeClr val="accent3">
                <a:hueOff val="5000117"/>
                <a:satOff val="-7502"/>
                <a:lumOff val="-1220"/>
                <a:alphaOff val="0"/>
                <a:tint val="50000"/>
                <a:satMod val="300000"/>
              </a:schemeClr>
            </a:gs>
            <a:gs pos="35000">
              <a:schemeClr val="accent3">
                <a:hueOff val="5000117"/>
                <a:satOff val="-7502"/>
                <a:lumOff val="-1220"/>
                <a:alphaOff val="0"/>
                <a:tint val="37000"/>
                <a:satMod val="300000"/>
              </a:schemeClr>
            </a:gs>
            <a:gs pos="100000">
              <a:schemeClr val="accent3">
                <a:hueOff val="5000117"/>
                <a:satOff val="-7502"/>
                <a:lumOff val="-1220"/>
                <a:alphaOff val="0"/>
                <a:tint val="15000"/>
                <a:satMod val="350000"/>
              </a:schemeClr>
            </a:gs>
          </a:gsLst>
          <a:lin ang="16200000" scaled="1"/>
        </a:gradFill>
        <a:ln w="9525" cap="flat" cmpd="sng" algn="ctr">
          <a:solidFill>
            <a:schemeClr val="accent3">
              <a:hueOff val="5000117"/>
              <a:satOff val="-7502"/>
              <a:lumOff val="-122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64FD6DE-216E-406F-83FE-BDC6EAFFB18B}">
      <dsp:nvSpPr>
        <dsp:cNvPr id="0" name=""/>
        <dsp:cNvSpPr/>
      </dsp:nvSpPr>
      <dsp:spPr>
        <a:xfrm>
          <a:off x="1903761" y="1205125"/>
          <a:ext cx="120613" cy="120613"/>
        </a:xfrm>
        <a:prstGeom prst="ellipse">
          <a:avLst/>
        </a:prstGeom>
        <a:gradFill rotWithShape="0">
          <a:gsLst>
            <a:gs pos="0">
              <a:schemeClr val="accent3">
                <a:hueOff val="6250147"/>
                <a:satOff val="-9378"/>
                <a:lumOff val="-1525"/>
                <a:alphaOff val="0"/>
                <a:tint val="50000"/>
                <a:satMod val="300000"/>
              </a:schemeClr>
            </a:gs>
            <a:gs pos="35000">
              <a:schemeClr val="accent3">
                <a:hueOff val="6250147"/>
                <a:satOff val="-9378"/>
                <a:lumOff val="-1525"/>
                <a:alphaOff val="0"/>
                <a:tint val="37000"/>
                <a:satMod val="300000"/>
              </a:schemeClr>
            </a:gs>
            <a:gs pos="100000">
              <a:schemeClr val="accent3">
                <a:hueOff val="6250147"/>
                <a:satOff val="-9378"/>
                <a:lumOff val="-1525"/>
                <a:alphaOff val="0"/>
                <a:tint val="15000"/>
                <a:satMod val="350000"/>
              </a:schemeClr>
            </a:gs>
          </a:gsLst>
          <a:lin ang="16200000" scaled="1"/>
        </a:gradFill>
        <a:ln w="9525" cap="flat" cmpd="sng" algn="ctr">
          <a:solidFill>
            <a:schemeClr val="accent3">
              <a:hueOff val="6250147"/>
              <a:satOff val="-9378"/>
              <a:lumOff val="-152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053ED54-68FA-49DE-9328-576F11C4E81A}">
      <dsp:nvSpPr>
        <dsp:cNvPr id="0" name=""/>
        <dsp:cNvSpPr/>
      </dsp:nvSpPr>
      <dsp:spPr>
        <a:xfrm>
          <a:off x="2064418" y="1301149"/>
          <a:ext cx="120613" cy="120613"/>
        </a:xfrm>
        <a:prstGeom prst="ellipse">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w="9525" cap="flat" cmpd="sng" algn="ctr">
          <a:solidFill>
            <a:schemeClr val="accent3">
              <a:hueOff val="7500176"/>
              <a:satOff val="-11253"/>
              <a:lumOff val="-183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F9722ED-E852-40B3-A656-E9C743657E84}">
      <dsp:nvSpPr>
        <dsp:cNvPr id="0" name=""/>
        <dsp:cNvSpPr/>
      </dsp:nvSpPr>
      <dsp:spPr>
        <a:xfrm>
          <a:off x="2225558" y="1397172"/>
          <a:ext cx="120613" cy="120613"/>
        </a:xfrm>
        <a:prstGeom prst="ellipse">
          <a:avLst/>
        </a:prstGeom>
        <a:gradFill rotWithShape="0">
          <a:gsLst>
            <a:gs pos="0">
              <a:schemeClr val="accent3">
                <a:hueOff val="8750205"/>
                <a:satOff val="-13129"/>
                <a:lumOff val="-2135"/>
                <a:alphaOff val="0"/>
                <a:tint val="50000"/>
                <a:satMod val="300000"/>
              </a:schemeClr>
            </a:gs>
            <a:gs pos="35000">
              <a:schemeClr val="accent3">
                <a:hueOff val="8750205"/>
                <a:satOff val="-13129"/>
                <a:lumOff val="-2135"/>
                <a:alphaOff val="0"/>
                <a:tint val="37000"/>
                <a:satMod val="300000"/>
              </a:schemeClr>
            </a:gs>
            <a:gs pos="100000">
              <a:schemeClr val="accent3">
                <a:hueOff val="8750205"/>
                <a:satOff val="-13129"/>
                <a:lumOff val="-2135"/>
                <a:alphaOff val="0"/>
                <a:tint val="15000"/>
                <a:satMod val="350000"/>
              </a:schemeClr>
            </a:gs>
          </a:gsLst>
          <a:lin ang="16200000" scaled="1"/>
        </a:gradFill>
        <a:ln w="9525" cap="flat" cmpd="sng" algn="ctr">
          <a:solidFill>
            <a:schemeClr val="accent3">
              <a:hueOff val="8750205"/>
              <a:satOff val="-13129"/>
              <a:lumOff val="-213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E69744A-8AFE-4191-B482-D2EC57A0072E}">
      <dsp:nvSpPr>
        <dsp:cNvPr id="0" name=""/>
        <dsp:cNvSpPr/>
      </dsp:nvSpPr>
      <dsp:spPr>
        <a:xfrm>
          <a:off x="1903761" y="1407735"/>
          <a:ext cx="120613" cy="120613"/>
        </a:xfrm>
        <a:prstGeom prst="ellipse">
          <a:avLst/>
        </a:prstGeom>
        <a:gradFill rotWithShape="0">
          <a:gsLst>
            <a:gs pos="0">
              <a:schemeClr val="accent3">
                <a:hueOff val="10000235"/>
                <a:satOff val="-15004"/>
                <a:lumOff val="-2440"/>
                <a:alphaOff val="0"/>
                <a:tint val="50000"/>
                <a:satMod val="300000"/>
              </a:schemeClr>
            </a:gs>
            <a:gs pos="35000">
              <a:schemeClr val="accent3">
                <a:hueOff val="10000235"/>
                <a:satOff val="-15004"/>
                <a:lumOff val="-2440"/>
                <a:alphaOff val="0"/>
                <a:tint val="37000"/>
                <a:satMod val="300000"/>
              </a:schemeClr>
            </a:gs>
            <a:gs pos="100000">
              <a:schemeClr val="accent3">
                <a:hueOff val="10000235"/>
                <a:satOff val="-15004"/>
                <a:lumOff val="-2440"/>
                <a:alphaOff val="0"/>
                <a:tint val="15000"/>
                <a:satMod val="350000"/>
              </a:schemeClr>
            </a:gs>
          </a:gsLst>
          <a:lin ang="16200000" scaled="1"/>
        </a:gradFill>
        <a:ln w="9525" cap="flat" cmpd="sng" algn="ctr">
          <a:solidFill>
            <a:schemeClr val="accent3">
              <a:hueOff val="10000235"/>
              <a:satOff val="-15004"/>
              <a:lumOff val="-244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35A19A7-3CA7-42EB-B6B0-A30E7161F90C}">
      <dsp:nvSpPr>
        <dsp:cNvPr id="0" name=""/>
        <dsp:cNvSpPr/>
      </dsp:nvSpPr>
      <dsp:spPr>
        <a:xfrm>
          <a:off x="1903761" y="1610344"/>
          <a:ext cx="120613" cy="120613"/>
        </a:xfrm>
        <a:prstGeom prst="ellipse">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82F31DF-236A-42C4-8E89-6FCF6246E9A4}">
      <dsp:nvSpPr>
        <dsp:cNvPr id="0" name=""/>
        <dsp:cNvSpPr/>
      </dsp:nvSpPr>
      <dsp:spPr>
        <a:xfrm>
          <a:off x="922451" y="3857744"/>
          <a:ext cx="2601389" cy="69777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628" tIns="106680" rIns="106680" bIns="106680" numCol="1" spcCol="1270" anchor="ctr" anchorCtr="0">
          <a:noAutofit/>
        </a:bodyPr>
        <a:lstStyle/>
        <a:p>
          <a:pPr lvl="0" algn="l" defTabSz="1244600">
            <a:lnSpc>
              <a:spcPct val="90000"/>
            </a:lnSpc>
            <a:spcBef>
              <a:spcPct val="0"/>
            </a:spcBef>
            <a:spcAft>
              <a:spcPct val="35000"/>
            </a:spcAft>
          </a:pPr>
          <a:r>
            <a:rPr lang="kk-KZ" sz="2800" kern="1200" dirty="0" smtClean="0"/>
            <a:t>Кейнсшілдік</a:t>
          </a:r>
          <a:endParaRPr lang="ru-RU" sz="2800" kern="1200" dirty="0"/>
        </a:p>
      </dsp:txBody>
      <dsp:txXfrm>
        <a:off x="956513" y="3891806"/>
        <a:ext cx="2533265" cy="629646"/>
      </dsp:txXfrm>
    </dsp:sp>
    <dsp:sp modelId="{1896F9B4-F5B7-4E6B-92F3-549BFBCD389C}">
      <dsp:nvSpPr>
        <dsp:cNvPr id="0" name=""/>
        <dsp:cNvSpPr/>
      </dsp:nvSpPr>
      <dsp:spPr>
        <a:xfrm>
          <a:off x="201183" y="3174057"/>
          <a:ext cx="1206134" cy="120605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56ECA06-1000-4F6E-8F66-61FBD59E5CA2}">
      <dsp:nvSpPr>
        <dsp:cNvPr id="0" name=""/>
        <dsp:cNvSpPr/>
      </dsp:nvSpPr>
      <dsp:spPr>
        <a:xfrm>
          <a:off x="2021963" y="2492931"/>
          <a:ext cx="2601389" cy="69777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628" tIns="106680" rIns="106680" bIns="106680" numCol="1" spcCol="1270" anchor="ctr" anchorCtr="0">
          <a:noAutofit/>
        </a:bodyPr>
        <a:lstStyle/>
        <a:p>
          <a:pPr lvl="0" algn="l" defTabSz="1244600">
            <a:lnSpc>
              <a:spcPct val="90000"/>
            </a:lnSpc>
            <a:spcBef>
              <a:spcPct val="0"/>
            </a:spcBef>
            <a:spcAft>
              <a:spcPct val="35000"/>
            </a:spcAft>
          </a:pPr>
          <a:r>
            <a:rPr lang="kk-KZ" sz="2800" kern="1200" dirty="0" smtClean="0"/>
            <a:t>Жаңа бағыт</a:t>
          </a:r>
          <a:endParaRPr lang="ru-RU" sz="2800" kern="1200" dirty="0"/>
        </a:p>
      </dsp:txBody>
      <dsp:txXfrm>
        <a:off x="2056025" y="2526993"/>
        <a:ext cx="2533265" cy="629646"/>
      </dsp:txXfrm>
    </dsp:sp>
    <dsp:sp modelId="{E20C0A2B-ED47-4B0E-ACF4-73ACB9CD9B5C}">
      <dsp:nvSpPr>
        <dsp:cNvPr id="0" name=""/>
        <dsp:cNvSpPr/>
      </dsp:nvSpPr>
      <dsp:spPr>
        <a:xfrm>
          <a:off x="1206133" y="1871356"/>
          <a:ext cx="1206134" cy="12060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A0877-1B84-4C3C-9BD4-0D4EA2AE12D9}">
      <dsp:nvSpPr>
        <dsp:cNvPr id="0" name=""/>
        <dsp:cNvSpPr/>
      </dsp:nvSpPr>
      <dsp:spPr>
        <a:xfrm>
          <a:off x="0" y="263864"/>
          <a:ext cx="4335647" cy="2709779"/>
        </a:xfrm>
        <a:prstGeom prst="swooshArrow">
          <a:avLst>
            <a:gd name="adj1" fmla="val 25000"/>
            <a:gd name="adj2" fmla="val 25000"/>
          </a:avLst>
        </a:prstGeom>
        <a:solidFill>
          <a:srgbClr val="00B050"/>
        </a:solidFill>
        <a:ln>
          <a:noFill/>
        </a:ln>
        <a:effectLst/>
      </dsp:spPr>
      <dsp:style>
        <a:lnRef idx="0">
          <a:scrgbClr r="0" g="0" b="0"/>
        </a:lnRef>
        <a:fillRef idx="1">
          <a:scrgbClr r="0" g="0" b="0"/>
        </a:fillRef>
        <a:effectRef idx="0">
          <a:scrgbClr r="0" g="0" b="0"/>
        </a:effectRef>
        <a:fontRef idx="minor"/>
      </dsp:style>
    </dsp:sp>
    <dsp:sp modelId="{15C548DD-DF95-4CF4-B622-931C63A93553}">
      <dsp:nvSpPr>
        <dsp:cNvPr id="0" name=""/>
        <dsp:cNvSpPr/>
      </dsp:nvSpPr>
      <dsp:spPr>
        <a:xfrm>
          <a:off x="427061" y="3216386"/>
          <a:ext cx="99719" cy="9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D7273-991A-4C9A-A5CF-4D5CCE086BA7}">
      <dsp:nvSpPr>
        <dsp:cNvPr id="0" name=""/>
        <dsp:cNvSpPr/>
      </dsp:nvSpPr>
      <dsp:spPr>
        <a:xfrm>
          <a:off x="216024" y="3281718"/>
          <a:ext cx="1263189" cy="613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39" tIns="0" rIns="0" bIns="0" numCol="1" spcCol="1270" anchor="t" anchorCtr="0">
          <a:noAutofit/>
        </a:bodyPr>
        <a:lstStyle/>
        <a:p>
          <a:pPr lvl="0" algn="l" defTabSz="622300">
            <a:lnSpc>
              <a:spcPct val="90000"/>
            </a:lnSpc>
            <a:spcBef>
              <a:spcPct val="0"/>
            </a:spcBef>
            <a:spcAft>
              <a:spcPct val="35000"/>
            </a:spcAft>
          </a:pPr>
          <a:r>
            <a:rPr lang="kk-KZ" sz="1400" kern="1200" dirty="0" smtClean="0">
              <a:solidFill>
                <a:schemeClr val="tx2"/>
              </a:solidFill>
              <a:latin typeface="Times New Roman" panose="02020603050405020304" pitchFamily="18" charset="0"/>
              <a:cs typeface="Times New Roman" panose="02020603050405020304" pitchFamily="18" charset="0"/>
            </a:rPr>
            <a:t>1935 ж Конгресс  әлеуметтік  қамтамасыз ету туралы заң қабылдады</a:t>
          </a:r>
          <a:endParaRPr lang="ru-RU" sz="1400" kern="1200" dirty="0">
            <a:solidFill>
              <a:schemeClr val="tx2"/>
            </a:solidFill>
            <a:latin typeface="Times New Roman" panose="02020603050405020304" pitchFamily="18" charset="0"/>
            <a:cs typeface="Times New Roman" panose="02020603050405020304" pitchFamily="18" charset="0"/>
          </a:endParaRPr>
        </a:p>
      </dsp:txBody>
      <dsp:txXfrm>
        <a:off x="216024" y="3281718"/>
        <a:ext cx="1263189" cy="613983"/>
      </dsp:txXfrm>
    </dsp:sp>
    <dsp:sp modelId="{18050B85-D093-4B60-95BA-1B019B4D5943}">
      <dsp:nvSpPr>
        <dsp:cNvPr id="0" name=""/>
        <dsp:cNvSpPr/>
      </dsp:nvSpPr>
      <dsp:spPr>
        <a:xfrm>
          <a:off x="1131603" y="2586091"/>
          <a:ext cx="173425" cy="1734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7618A-61CD-41C7-B302-8B2EFD99761F}">
      <dsp:nvSpPr>
        <dsp:cNvPr id="0" name=""/>
        <dsp:cNvSpPr/>
      </dsp:nvSpPr>
      <dsp:spPr>
        <a:xfrm>
          <a:off x="1218316" y="2672804"/>
          <a:ext cx="910485" cy="1238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895" tIns="0" rIns="0" bIns="0" numCol="1" spcCol="1270" anchor="t" anchorCtr="0">
          <a:noAutofit/>
        </a:bodyPr>
        <a:lstStyle/>
        <a:p>
          <a:pPr lvl="0" algn="l" defTabSz="622300">
            <a:lnSpc>
              <a:spcPct val="90000"/>
            </a:lnSpc>
            <a:spcBef>
              <a:spcPct val="0"/>
            </a:spcBef>
            <a:spcAft>
              <a:spcPct val="35000"/>
            </a:spcAft>
          </a:pPr>
          <a:r>
            <a:rPr lang="kk-KZ" sz="1400" kern="1200" dirty="0" smtClean="0">
              <a:solidFill>
                <a:schemeClr val="tx2"/>
              </a:solidFill>
              <a:latin typeface="Times New Roman" panose="02020603050405020304" pitchFamily="18" charset="0"/>
              <a:cs typeface="Times New Roman" panose="02020603050405020304" pitchFamily="18" charset="0"/>
            </a:rPr>
            <a:t> Америка халқын жұмыссыздықтан қорғады</a:t>
          </a:r>
          <a:endParaRPr lang="ru-RU" sz="1400" kern="1200" dirty="0">
            <a:solidFill>
              <a:schemeClr val="tx2"/>
            </a:solidFill>
            <a:latin typeface="Times New Roman" panose="02020603050405020304" pitchFamily="18" charset="0"/>
            <a:cs typeface="Times New Roman" panose="02020603050405020304" pitchFamily="18" charset="0"/>
          </a:endParaRPr>
        </a:p>
      </dsp:txBody>
      <dsp:txXfrm>
        <a:off x="1218316" y="2672804"/>
        <a:ext cx="910485" cy="1238369"/>
      </dsp:txXfrm>
    </dsp:sp>
    <dsp:sp modelId="{6F8C6D26-5693-4417-9178-A69B9334C5FD}">
      <dsp:nvSpPr>
        <dsp:cNvPr id="0" name=""/>
        <dsp:cNvSpPr/>
      </dsp:nvSpPr>
      <dsp:spPr>
        <a:xfrm>
          <a:off x="2031250" y="2121635"/>
          <a:ext cx="229789" cy="2297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3D657-3A4E-4F6E-BEA9-6D1C7D46AD10}">
      <dsp:nvSpPr>
        <dsp:cNvPr id="0" name=""/>
        <dsp:cNvSpPr/>
      </dsp:nvSpPr>
      <dsp:spPr>
        <a:xfrm>
          <a:off x="2146145" y="2236530"/>
          <a:ext cx="910485" cy="167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761" tIns="0" rIns="0" bIns="0" numCol="1" spcCol="1270" anchor="t" anchorCtr="0">
          <a:noAutofit/>
        </a:bodyPr>
        <a:lstStyle/>
        <a:p>
          <a:pPr lvl="0" algn="l" defTabSz="622300">
            <a:lnSpc>
              <a:spcPct val="90000"/>
            </a:lnSpc>
            <a:spcBef>
              <a:spcPct val="0"/>
            </a:spcBef>
            <a:spcAft>
              <a:spcPct val="35000"/>
            </a:spcAft>
          </a:pPr>
          <a:r>
            <a:rPr lang="kk-KZ" sz="1400" kern="1200" dirty="0" smtClean="0">
              <a:solidFill>
                <a:schemeClr val="tx2"/>
              </a:solidFill>
              <a:latin typeface="Times New Roman" panose="02020603050405020304" pitchFamily="18" charset="0"/>
              <a:cs typeface="Times New Roman" panose="02020603050405020304" pitchFamily="18" charset="0"/>
            </a:rPr>
            <a:t>65-жасқа толған американдықтарға зейнетақы тағайындалды</a:t>
          </a:r>
          <a:endParaRPr lang="ru-RU" sz="1400" kern="1200" dirty="0">
            <a:solidFill>
              <a:schemeClr val="tx2"/>
            </a:solidFill>
            <a:latin typeface="Times New Roman" panose="02020603050405020304" pitchFamily="18" charset="0"/>
            <a:cs typeface="Times New Roman" panose="02020603050405020304" pitchFamily="18" charset="0"/>
          </a:endParaRPr>
        </a:p>
      </dsp:txBody>
      <dsp:txXfrm>
        <a:off x="2146145" y="2236530"/>
        <a:ext cx="910485" cy="1674643"/>
      </dsp:txXfrm>
    </dsp:sp>
    <dsp:sp modelId="{4FB08DC9-2308-468D-9A22-4BD1A4D401AC}">
      <dsp:nvSpPr>
        <dsp:cNvPr id="0" name=""/>
        <dsp:cNvSpPr/>
      </dsp:nvSpPr>
      <dsp:spPr>
        <a:xfrm>
          <a:off x="3011106" y="1814346"/>
          <a:ext cx="307830" cy="307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06A89-1057-4A9C-B549-F1862FAFAAED}">
      <dsp:nvSpPr>
        <dsp:cNvPr id="0" name=""/>
        <dsp:cNvSpPr/>
      </dsp:nvSpPr>
      <dsp:spPr>
        <a:xfrm>
          <a:off x="2940378" y="2195388"/>
          <a:ext cx="1359774" cy="148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113" tIns="0" rIns="0" bIns="0" numCol="1" spcCol="1270" anchor="t" anchorCtr="0">
          <a:noAutofit/>
        </a:bodyPr>
        <a:lstStyle/>
        <a:p>
          <a:pPr lvl="0" algn="l" defTabSz="622300">
            <a:lnSpc>
              <a:spcPct val="90000"/>
            </a:lnSpc>
            <a:spcBef>
              <a:spcPct val="0"/>
            </a:spcBef>
            <a:spcAft>
              <a:spcPct val="35000"/>
            </a:spcAft>
          </a:pPr>
          <a:r>
            <a:rPr lang="kk-KZ" sz="1400" kern="1200" dirty="0" smtClean="0">
              <a:solidFill>
                <a:schemeClr val="tx2"/>
              </a:solidFill>
              <a:latin typeface="Times New Roman" panose="02020603050405020304" pitchFamily="18" charset="0"/>
              <a:cs typeface="Times New Roman" panose="02020603050405020304" pitchFamily="18" charset="0"/>
            </a:rPr>
            <a:t>Қоғамдық жұмыстарды дамыту әкімшілігі құрылды.</a:t>
          </a:r>
          <a:endParaRPr lang="ru-RU" sz="1400" kern="1200" dirty="0">
            <a:solidFill>
              <a:schemeClr val="tx2"/>
            </a:solidFill>
            <a:latin typeface="Times New Roman" panose="02020603050405020304" pitchFamily="18" charset="0"/>
            <a:cs typeface="Times New Roman" panose="02020603050405020304" pitchFamily="18" charset="0"/>
          </a:endParaRPr>
        </a:p>
      </dsp:txBody>
      <dsp:txXfrm>
        <a:off x="2940378" y="2195388"/>
        <a:ext cx="1359774" cy="1488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3C4D3-BEEB-413D-B662-2C3B15482CC5}">
      <dsp:nvSpPr>
        <dsp:cNvPr id="0" name=""/>
        <dsp:cNvSpPr/>
      </dsp:nvSpPr>
      <dsp:spPr>
        <a:xfrm>
          <a:off x="657464" y="0"/>
          <a:ext cx="4383095" cy="4696296"/>
        </a:xfrm>
        <a:prstGeom prst="triangl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713DA-B50C-48C2-8A5A-2DE571671D80}">
      <dsp:nvSpPr>
        <dsp:cNvPr id="0" name=""/>
        <dsp:cNvSpPr/>
      </dsp:nvSpPr>
      <dsp:spPr>
        <a:xfrm>
          <a:off x="2191547" y="472152"/>
          <a:ext cx="2849012" cy="11117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anose="02020603050405020304" pitchFamily="18" charset="0"/>
              <a:cs typeface="Times New Roman" panose="02020603050405020304" pitchFamily="18" charset="0"/>
            </a:rPr>
            <a:t>Мемлекет әлеуметтік қамсыздандыруды жақсартты</a:t>
          </a:r>
          <a:endParaRPr lang="ru-RU" sz="1400" kern="1200" dirty="0">
            <a:latin typeface="Times New Roman" panose="02020603050405020304" pitchFamily="18" charset="0"/>
            <a:cs typeface="Times New Roman" panose="02020603050405020304" pitchFamily="18" charset="0"/>
          </a:endParaRPr>
        </a:p>
      </dsp:txBody>
      <dsp:txXfrm>
        <a:off x="2245816" y="526421"/>
        <a:ext cx="2740474" cy="1003163"/>
      </dsp:txXfrm>
    </dsp:sp>
    <dsp:sp modelId="{52868822-A9CB-4DE5-A293-99273642F4F7}">
      <dsp:nvSpPr>
        <dsp:cNvPr id="0" name=""/>
        <dsp:cNvSpPr/>
      </dsp:nvSpPr>
      <dsp:spPr>
        <a:xfrm>
          <a:off x="2191547" y="1722816"/>
          <a:ext cx="2849012" cy="11117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anose="02020603050405020304" pitchFamily="18" charset="0"/>
              <a:cs typeface="Times New Roman" panose="02020603050405020304" pitchFamily="18" charset="0"/>
            </a:rPr>
            <a:t>Сыртқы сауда,капиталдың экспорты мемлекет бақылауына өтті</a:t>
          </a:r>
          <a:endParaRPr lang="ru-RU" sz="1400" kern="1200" dirty="0">
            <a:latin typeface="Times New Roman" panose="02020603050405020304" pitchFamily="18" charset="0"/>
            <a:cs typeface="Times New Roman" panose="02020603050405020304" pitchFamily="18" charset="0"/>
          </a:endParaRPr>
        </a:p>
      </dsp:txBody>
      <dsp:txXfrm>
        <a:off x="2245816" y="1777085"/>
        <a:ext cx="2740474" cy="1003163"/>
      </dsp:txXfrm>
    </dsp:sp>
    <dsp:sp modelId="{B2C97246-23E0-4146-BD66-6B5C57345E09}">
      <dsp:nvSpPr>
        <dsp:cNvPr id="0" name=""/>
        <dsp:cNvSpPr/>
      </dsp:nvSpPr>
      <dsp:spPr>
        <a:xfrm>
          <a:off x="2191547" y="2973479"/>
          <a:ext cx="2849012" cy="111170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anose="02020603050405020304" pitchFamily="18" charset="0"/>
              <a:cs typeface="Times New Roman" panose="02020603050405020304" pitchFamily="18" charset="0"/>
            </a:rPr>
            <a:t>Ауылшаруашылығын,тұрғын-үй құрылысын қаржыландырды</a:t>
          </a:r>
          <a:endParaRPr lang="ru-RU" sz="1400" kern="1200" dirty="0">
            <a:latin typeface="Times New Roman" panose="02020603050405020304" pitchFamily="18" charset="0"/>
            <a:cs typeface="Times New Roman" panose="02020603050405020304" pitchFamily="18" charset="0"/>
          </a:endParaRPr>
        </a:p>
      </dsp:txBody>
      <dsp:txXfrm>
        <a:off x="2245816" y="3027748"/>
        <a:ext cx="2740474" cy="1003163"/>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23914-051C-4E90-B85A-AE24FB9B2332}" type="datetimeFigureOut">
              <a:rPr lang="ru-RU" smtClean="0"/>
              <a:t>24.10.2020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2BD77-49A6-4ADB-B230-FCE74343FD4E}" type="slidenum">
              <a:rPr lang="ru-RU" smtClean="0"/>
              <a:t>‹#›</a:t>
            </a:fld>
            <a:endParaRPr lang="ru-RU"/>
          </a:p>
        </p:txBody>
      </p:sp>
    </p:spTree>
    <p:extLst>
      <p:ext uri="{BB962C8B-B14F-4D97-AF65-F5344CB8AC3E}">
        <p14:creationId xmlns:p14="http://schemas.microsoft.com/office/powerpoint/2010/main" val="416879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A2BD77-49A6-4ADB-B230-FCE74343FD4E}" type="slidenum">
              <a:rPr lang="ru-RU" smtClean="0"/>
              <a:t>3</a:t>
            </a:fld>
            <a:endParaRPr lang="ru-RU"/>
          </a:p>
        </p:txBody>
      </p:sp>
    </p:spTree>
    <p:extLst>
      <p:ext uri="{BB962C8B-B14F-4D97-AF65-F5344CB8AC3E}">
        <p14:creationId xmlns:p14="http://schemas.microsoft.com/office/powerpoint/2010/main" val="19741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A2BD77-49A6-4ADB-B230-FCE74343FD4E}" type="slidenum">
              <a:rPr lang="ru-RU" smtClean="0"/>
              <a:t>4</a:t>
            </a:fld>
            <a:endParaRPr lang="ru-RU"/>
          </a:p>
        </p:txBody>
      </p:sp>
    </p:spTree>
    <p:extLst>
      <p:ext uri="{BB962C8B-B14F-4D97-AF65-F5344CB8AC3E}">
        <p14:creationId xmlns:p14="http://schemas.microsoft.com/office/powerpoint/2010/main" val="296436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64088" y="332656"/>
            <a:ext cx="3779556" cy="954107"/>
          </a:xfrm>
          <a:prstGeom prst="rect">
            <a:avLst/>
          </a:prstGeom>
        </p:spPr>
        <p:txBody>
          <a:bodyPr wrap="square">
            <a:spAutoFit/>
          </a:bodyPr>
          <a:lstStyle/>
          <a:p>
            <a:pPr algn="ctr"/>
            <a:r>
              <a:rPr lang="kk-KZ" sz="2800" b="1" dirty="0">
                <a:solidFill>
                  <a:srgbClr val="002060"/>
                </a:solidFill>
                <a:latin typeface="Times New Roman" pitchFamily="18" charset="0"/>
                <a:cs typeface="Times New Roman" pitchFamily="18" charset="0"/>
              </a:rPr>
              <a:t>Дүниежүзі тарихы </a:t>
            </a:r>
          </a:p>
          <a:p>
            <a:pPr algn="ctr"/>
            <a:r>
              <a:rPr lang="kk-KZ" sz="2800" b="1" dirty="0">
                <a:solidFill>
                  <a:srgbClr val="002060"/>
                </a:solidFill>
                <a:latin typeface="Times New Roman" pitchFamily="18" charset="0"/>
                <a:cs typeface="Times New Roman" pitchFamily="18" charset="0"/>
              </a:rPr>
              <a:t>9-сынып </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179512" y="1628800"/>
            <a:ext cx="6552728" cy="1077218"/>
          </a:xfrm>
          <a:prstGeom prst="rect">
            <a:avLst/>
          </a:prstGeom>
        </p:spPr>
        <p:txBody>
          <a:bodyPr wrap="square">
            <a:spAutoFit/>
          </a:bodyPr>
          <a:lstStyle/>
          <a:p>
            <a:pPr algn="ctr"/>
            <a:r>
              <a:rPr lang="kk-KZ" sz="3200" b="1" dirty="0">
                <a:solidFill>
                  <a:srgbClr val="0000CC"/>
                </a:solidFill>
                <a:latin typeface="Times New Roman" pitchFamily="18" charset="0"/>
                <a:cs typeface="Times New Roman" pitchFamily="18" charset="0"/>
              </a:rPr>
              <a:t>Бөлім тақырыбы:</a:t>
            </a:r>
            <a:br>
              <a:rPr lang="kk-KZ" sz="3200" b="1" dirty="0">
                <a:solidFill>
                  <a:srgbClr val="0000CC"/>
                </a:solidFill>
                <a:latin typeface="Times New Roman" pitchFamily="18" charset="0"/>
                <a:cs typeface="Times New Roman" pitchFamily="18" charset="0"/>
              </a:rPr>
            </a:br>
            <a:r>
              <a:rPr lang="kk-KZ" sz="3200" b="1" dirty="0">
                <a:solidFill>
                  <a:srgbClr val="002060"/>
                </a:solidFill>
                <a:latin typeface="Times New Roman" panose="02020603050405020304" pitchFamily="18" charset="0"/>
                <a:cs typeface="Times New Roman" panose="02020603050405020304" pitchFamily="18" charset="0"/>
              </a:rPr>
              <a:t>Әлемдік экономикалық дағдарыс</a:t>
            </a:r>
            <a:endParaRPr lang="ru-RU" sz="3200" dirty="0"/>
          </a:p>
        </p:txBody>
      </p:sp>
      <p:sp>
        <p:nvSpPr>
          <p:cNvPr id="2" name="Прямоугольник 1"/>
          <p:cNvSpPr/>
          <p:nvPr/>
        </p:nvSpPr>
        <p:spPr>
          <a:xfrm>
            <a:off x="395536" y="2967335"/>
            <a:ext cx="6462464" cy="2062103"/>
          </a:xfrm>
          <a:prstGeom prst="rect">
            <a:avLst/>
          </a:prstGeom>
        </p:spPr>
        <p:txBody>
          <a:bodyPr wrap="square">
            <a:spAutoFit/>
          </a:bodyPr>
          <a:lstStyle/>
          <a:p>
            <a:pPr algn="ctr"/>
            <a:endParaRPr lang="en-US" sz="3600" b="1" dirty="0">
              <a:solidFill>
                <a:schemeClr val="accent1"/>
              </a:solidFill>
              <a:latin typeface="Times New Roman" panose="02020603050405020304" pitchFamily="18" charset="0"/>
              <a:cs typeface="Times New Roman" panose="02020603050405020304" pitchFamily="18" charset="0"/>
            </a:endParaRPr>
          </a:p>
          <a:p>
            <a:pPr algn="ctr"/>
            <a:r>
              <a:rPr lang="ru-RU" sz="3600" b="1" dirty="0" err="1" smtClean="0">
                <a:solidFill>
                  <a:schemeClr val="accent1"/>
                </a:solidFill>
                <a:latin typeface="Times New Roman" panose="02020603050405020304" pitchFamily="18" charset="0"/>
                <a:cs typeface="Times New Roman" panose="02020603050405020304" pitchFamily="18" charset="0"/>
              </a:rPr>
              <a:t>Сабақ</a:t>
            </a:r>
            <a:r>
              <a:rPr lang="ru-RU" sz="3600" b="1" dirty="0" smtClean="0">
                <a:solidFill>
                  <a:schemeClr val="accent1"/>
                </a:solidFill>
                <a:latin typeface="Times New Roman" panose="02020603050405020304" pitchFamily="18" charset="0"/>
                <a:cs typeface="Times New Roman" panose="02020603050405020304" pitchFamily="18" charset="0"/>
              </a:rPr>
              <a:t> </a:t>
            </a:r>
            <a:r>
              <a:rPr lang="ru-RU" sz="3600" b="1" dirty="0" err="1">
                <a:solidFill>
                  <a:schemeClr val="accent1"/>
                </a:solidFill>
                <a:latin typeface="Times New Roman" panose="02020603050405020304" pitchFamily="18" charset="0"/>
                <a:cs typeface="Times New Roman" panose="02020603050405020304" pitchFamily="18" charset="0"/>
              </a:rPr>
              <a:t>тақырыбы</a:t>
            </a:r>
            <a:r>
              <a:rPr lang="ru-RU" sz="3600" b="1" dirty="0">
                <a:solidFill>
                  <a:schemeClr val="accent1"/>
                </a:solidFill>
                <a:latin typeface="Times New Roman" panose="02020603050405020304" pitchFamily="18" charset="0"/>
                <a:cs typeface="Times New Roman" panose="02020603050405020304" pitchFamily="18" charset="0"/>
              </a:rPr>
              <a:t>:</a:t>
            </a:r>
            <a:r>
              <a:rPr lang="ru-RU" sz="2800" b="1" dirty="0">
                <a:solidFill>
                  <a:schemeClr val="tx2"/>
                </a:solidFill>
                <a:latin typeface="Times New Roman" panose="02020603050405020304" pitchFamily="18" charset="0"/>
                <a:cs typeface="Times New Roman" panose="02020603050405020304" pitchFamily="18" charset="0"/>
              </a:rPr>
              <a:t/>
            </a:r>
            <a:br>
              <a:rPr lang="ru-RU" sz="2800" b="1" dirty="0">
                <a:solidFill>
                  <a:schemeClr val="tx2"/>
                </a:solidFill>
                <a:latin typeface="Times New Roman" panose="02020603050405020304" pitchFamily="18" charset="0"/>
                <a:cs typeface="Times New Roman" panose="02020603050405020304" pitchFamily="18" charset="0"/>
              </a:rPr>
            </a:br>
            <a:r>
              <a:rPr lang="ru-RU" sz="2800" b="1" dirty="0" err="1">
                <a:solidFill>
                  <a:schemeClr val="tx2"/>
                </a:solidFill>
                <a:latin typeface="Times New Roman" panose="02020603050405020304" pitchFamily="18" charset="0"/>
                <a:cs typeface="Times New Roman" panose="02020603050405020304" pitchFamily="18" charset="0"/>
              </a:rPr>
              <a:t>Әлем</a:t>
            </a:r>
            <a:r>
              <a:rPr lang="ru-RU" sz="2800" b="1" dirty="0">
                <a:solidFill>
                  <a:schemeClr val="tx2"/>
                </a:solidFill>
                <a:latin typeface="Times New Roman" panose="02020603050405020304" pitchFamily="18" charset="0"/>
                <a:cs typeface="Times New Roman" panose="02020603050405020304" pitchFamily="18" charset="0"/>
              </a:rPr>
              <a:t> </a:t>
            </a:r>
            <a:r>
              <a:rPr lang="ru-RU" sz="2800" b="1" dirty="0" err="1">
                <a:solidFill>
                  <a:schemeClr val="tx2"/>
                </a:solidFill>
                <a:latin typeface="Times New Roman" panose="02020603050405020304" pitchFamily="18" charset="0"/>
                <a:cs typeface="Times New Roman" panose="02020603050405020304" pitchFamily="18" charset="0"/>
              </a:rPr>
              <a:t>елдері</a:t>
            </a:r>
            <a:r>
              <a:rPr lang="ru-RU" sz="2800" b="1" dirty="0">
                <a:solidFill>
                  <a:schemeClr val="tx2"/>
                </a:solidFill>
                <a:latin typeface="Times New Roman" panose="02020603050405020304" pitchFamily="18" charset="0"/>
                <a:cs typeface="Times New Roman" panose="02020603050405020304" pitchFamily="18" charset="0"/>
              </a:rPr>
              <a:t> </a:t>
            </a:r>
            <a:r>
              <a:rPr lang="ru-RU" sz="2800" b="1" dirty="0" err="1">
                <a:solidFill>
                  <a:schemeClr val="tx2"/>
                </a:solidFill>
                <a:latin typeface="Times New Roman" panose="02020603050405020304" pitchFamily="18" charset="0"/>
                <a:cs typeface="Times New Roman" panose="02020603050405020304" pitchFamily="18" charset="0"/>
              </a:rPr>
              <a:t>Ұлы</a:t>
            </a:r>
            <a:r>
              <a:rPr lang="ru-RU" sz="2800" b="1" dirty="0">
                <a:solidFill>
                  <a:schemeClr val="tx2"/>
                </a:solidFill>
                <a:latin typeface="Times New Roman" panose="02020603050405020304" pitchFamily="18" charset="0"/>
                <a:cs typeface="Times New Roman" panose="02020603050405020304" pitchFamily="18" charset="0"/>
              </a:rPr>
              <a:t> </a:t>
            </a:r>
            <a:r>
              <a:rPr lang="ru-RU" sz="2800" b="1" dirty="0" err="1">
                <a:solidFill>
                  <a:schemeClr val="tx2"/>
                </a:solidFill>
                <a:latin typeface="Times New Roman" panose="02020603050405020304" pitchFamily="18" charset="0"/>
                <a:cs typeface="Times New Roman" panose="02020603050405020304" pitchFamily="18" charset="0"/>
              </a:rPr>
              <a:t>дағдарыстан</a:t>
            </a:r>
            <a:r>
              <a:rPr lang="ru-RU" sz="2800" b="1" dirty="0">
                <a:solidFill>
                  <a:schemeClr val="tx2"/>
                </a:solidFill>
                <a:latin typeface="Times New Roman" panose="02020603050405020304" pitchFamily="18" charset="0"/>
                <a:cs typeface="Times New Roman" panose="02020603050405020304" pitchFamily="18" charset="0"/>
              </a:rPr>
              <a:t> </a:t>
            </a:r>
            <a:r>
              <a:rPr lang="ru-RU" sz="2800" b="1" dirty="0" err="1">
                <a:solidFill>
                  <a:schemeClr val="tx2"/>
                </a:solidFill>
                <a:latin typeface="Times New Roman" panose="02020603050405020304" pitchFamily="18" charset="0"/>
                <a:cs typeface="Times New Roman" panose="02020603050405020304" pitchFamily="18" charset="0"/>
              </a:rPr>
              <a:t>қалай</a:t>
            </a:r>
            <a:r>
              <a:rPr lang="ru-RU" sz="2800" b="1" dirty="0">
                <a:solidFill>
                  <a:schemeClr val="tx2"/>
                </a:solidFill>
                <a:latin typeface="Times New Roman" panose="02020603050405020304" pitchFamily="18" charset="0"/>
                <a:cs typeface="Times New Roman" panose="02020603050405020304" pitchFamily="18" charset="0"/>
              </a:rPr>
              <a:t> </a:t>
            </a:r>
            <a:r>
              <a:rPr lang="ru-RU" sz="2800" b="1" dirty="0" err="1">
                <a:solidFill>
                  <a:schemeClr val="tx2"/>
                </a:solidFill>
                <a:latin typeface="Times New Roman" panose="02020603050405020304" pitchFamily="18" charset="0"/>
                <a:cs typeface="Times New Roman" panose="02020603050405020304" pitchFamily="18" charset="0"/>
              </a:rPr>
              <a:t>шықты</a:t>
            </a:r>
            <a:r>
              <a:rPr lang="ru-RU" sz="2800" b="1"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82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642910" y="285728"/>
            <a:ext cx="7858180" cy="928694"/>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sz="2800" b="1" dirty="0" err="1" smtClean="0">
                <a:solidFill>
                  <a:schemeClr val="bg1"/>
                </a:solidFill>
                <a:latin typeface="Times New Roman" pitchFamily="18" charset="0"/>
                <a:cs typeface="Times New Roman" pitchFamily="18" charset="0"/>
                <a:sym typeface="Open Sans"/>
              </a:rPr>
              <a:t>Германияны</a:t>
            </a:r>
            <a:r>
              <a:rPr lang="kk-KZ" sz="2800" b="1" dirty="0" smtClean="0">
                <a:solidFill>
                  <a:schemeClr val="bg1"/>
                </a:solidFill>
                <a:latin typeface="Times New Roman" pitchFamily="18" charset="0"/>
                <a:cs typeface="Times New Roman" pitchFamily="18" charset="0"/>
                <a:sym typeface="Open Sans"/>
              </a:rPr>
              <a:t>ң </a:t>
            </a:r>
            <a:r>
              <a:rPr lang="ru-RU" sz="2800" b="1" dirty="0" smtClean="0">
                <a:solidFill>
                  <a:schemeClr val="bg1"/>
                </a:solidFill>
                <a:latin typeface="Times New Roman" pitchFamily="18" charset="0"/>
                <a:cs typeface="Times New Roman" pitchFamily="18" charset="0"/>
                <a:sym typeface="Open Sans"/>
              </a:rPr>
              <a:t>да</a:t>
            </a:r>
            <a:r>
              <a:rPr lang="kk-KZ" sz="2800" b="1" dirty="0" smtClean="0">
                <a:solidFill>
                  <a:schemeClr val="bg1"/>
                </a:solidFill>
                <a:latin typeface="Times New Roman" pitchFamily="18" charset="0"/>
                <a:cs typeface="Times New Roman" pitchFamily="18" charset="0"/>
                <a:sym typeface="Open Sans"/>
              </a:rPr>
              <a:t>ғдарыспен күресу жолдары</a:t>
            </a:r>
            <a:endParaRPr lang="ru-RU" sz="2800" b="1" i="1" dirty="0">
              <a:solidFill>
                <a:schemeClr val="bg1"/>
              </a:solidFill>
              <a:latin typeface="Times New Roman" pitchFamily="18" charset="0"/>
              <a:cs typeface="Times New Roman" pitchFamily="18" charset="0"/>
            </a:endParaRPr>
          </a:p>
        </p:txBody>
      </p:sp>
      <p:pic>
        <p:nvPicPr>
          <p:cNvPr id="12290" name="Picture 2" descr="http://i.mycdn.me/i?r=AzEPZsRbOZEKgBhR0XGMT1RkFypwWSB38y-EVoKOCyH6xqaKTM5SRkZCeTgDn6uOy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10" y="1340769"/>
            <a:ext cx="356904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avatars.mds.yandex.net/get-zen_doc/16074/pub_5d775900d4f07a00aef68a90_5d7759eda3f6e400ac0085dd/scale_1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214423"/>
            <a:ext cx="3312368" cy="281421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4154984"/>
            <a:ext cx="7961538" cy="2308324"/>
          </a:xfrm>
          <a:prstGeom prst="rect">
            <a:avLst/>
          </a:prstGeom>
        </p:spPr>
        <p:txBody>
          <a:bodyPr wrap="square">
            <a:spAutoFit/>
          </a:bodyPr>
          <a:lstStyle/>
          <a:p>
            <a:r>
              <a:rPr lang="kk-KZ" sz="16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1929-1933 жылдардағы Германиядағы экономикалық дағдарыс қоғамдық-саяси рефолюциялар тудырды.1933 ж билікке келген Адольф Гитлер экономикалық дағдарыстың  күрделі жолын таңдады.Ол фашизмге жол ашып,республикалық жүйені тоталитарлық диктатураға алмастырды.Дағдарысқа қарсы іс-шаралар экономиканы дағдарыстан алып шығу мақсаттарын ғана емес,әлемдік үстемдікке қол жеткізу сияқты стратегиялық мақсаттарды да көздеді.Германия өнеркәсіпті басқару үшін,18 экономикалық палаталар құрды.Еңбек нарығына мемлекеттік ықпал ету шараларының кешені экономиканы милитандырудың арқасында жұмыссыздықты жоюға </a:t>
            </a:r>
            <a:r>
              <a:rPr lang="kk-KZ" sz="16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мүмкіндік берді.</a:t>
            </a:r>
            <a:r>
              <a:rPr lang="ru-RU" sz="16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1933 </a:t>
            </a:r>
            <a:r>
              <a:rPr lang="ru-RU" sz="16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жылы</a:t>
            </a:r>
            <a:r>
              <a:rPr lang="ru-RU" sz="16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Германия </a:t>
            </a:r>
            <a:r>
              <a:rPr lang="ru-RU" sz="16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экономикалық</a:t>
            </a:r>
            <a:r>
              <a:rPr lang="ru-RU" sz="16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дағдарыстан</a:t>
            </a:r>
            <a:r>
              <a:rPr lang="ru-RU" sz="16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600" i="1" dirty="0" err="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шықты</a:t>
            </a:r>
            <a:r>
              <a:rPr lang="ru-RU" sz="1600" i="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59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kk-KZ" sz="1800" dirty="0" smtClean="0">
                <a:latin typeface="Times New Roman" panose="02020603050405020304" pitchFamily="18" charset="0"/>
                <a:cs typeface="Times New Roman" panose="02020603050405020304" pitchFamily="18" charset="0"/>
              </a:rPr>
              <a:t>1-тапсырма</a:t>
            </a:r>
            <a:r>
              <a:rPr lang="kk-KZ" sz="1800" dirty="0">
                <a:latin typeface="Times New Roman" panose="02020603050405020304" pitchFamily="18" charset="0"/>
                <a:cs typeface="Times New Roman" panose="02020603050405020304" pitchFamily="18" charset="0"/>
              </a:rPr>
              <a:t/>
            </a:r>
            <a:br>
              <a:rPr lang="kk-KZ" sz="1800" dirty="0">
                <a:latin typeface="Times New Roman" panose="02020603050405020304" pitchFamily="18" charset="0"/>
                <a:cs typeface="Times New Roman" panose="02020603050405020304" pitchFamily="18" charset="0"/>
              </a:rPr>
            </a:br>
            <a:r>
              <a:rPr lang="kk-KZ" sz="1800" dirty="0" smtClean="0">
                <a:latin typeface="Times New Roman" panose="02020603050405020304" pitchFamily="18" charset="0"/>
                <a:cs typeface="Times New Roman" panose="02020603050405020304" pitchFamily="18" charset="0"/>
              </a:rPr>
              <a:t>Дж.Кейнстің </a:t>
            </a:r>
            <a:r>
              <a:rPr lang="kk-KZ" sz="1800" dirty="0">
                <a:latin typeface="Times New Roman" panose="02020603050405020304" pitchFamily="18" charset="0"/>
                <a:cs typeface="Times New Roman" panose="02020603050405020304" pitchFamily="18" charset="0"/>
              </a:rPr>
              <a:t>экономика  ілімінің  негізгі идеяларын талдай отырып,«Өрмекші </a:t>
            </a:r>
            <a:r>
              <a:rPr lang="kk-KZ" sz="1800" dirty="0" smtClean="0">
                <a:latin typeface="Times New Roman" panose="02020603050405020304" pitchFamily="18" charset="0"/>
                <a:cs typeface="Times New Roman" panose="02020603050405020304" pitchFamily="18" charset="0"/>
              </a:rPr>
              <a:t>торына»орналастыр</a:t>
            </a:r>
            <a:endParaRPr lang="ru-RU" sz="1800" i="1" dirty="0">
              <a:solidFill>
                <a:schemeClr val="bg1"/>
              </a:solidFill>
              <a:latin typeface="Times New Roman" panose="02020603050405020304" pitchFamily="18" charset="0"/>
              <a:cs typeface="Times New Roman" panose="02020603050405020304" pitchFamily="18" charset="0"/>
            </a:endParaRPr>
          </a:p>
        </p:txBody>
      </p:sp>
      <p:pic>
        <p:nvPicPr>
          <p:cNvPr id="14" name="Рисунок 13" descr="http://clipart-library.com/coloring/9cRap5o7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700808"/>
            <a:ext cx="4968552" cy="3240359"/>
          </a:xfrm>
          <a:prstGeom prst="rect">
            <a:avLst/>
          </a:prstGeom>
          <a:noFill/>
          <a:ln>
            <a:noFill/>
          </a:ln>
        </p:spPr>
      </p:pic>
      <p:graphicFrame>
        <p:nvGraphicFramePr>
          <p:cNvPr id="18" name="Таблица 17"/>
          <p:cNvGraphicFramePr>
            <a:graphicFrameLocks noGrp="1"/>
          </p:cNvGraphicFramePr>
          <p:nvPr/>
        </p:nvGraphicFramePr>
        <p:xfrm>
          <a:off x="381000" y="5373216"/>
          <a:ext cx="8382000" cy="1106234"/>
        </p:xfrm>
        <a:graphic>
          <a:graphicData uri="http://schemas.openxmlformats.org/drawingml/2006/table">
            <a:tbl>
              <a:tblPr>
                <a:tableStyleId>{5C22544A-7EE6-4342-B048-85BDC9FD1C3A}</a:tableStyleId>
              </a:tblPr>
              <a:tblGrid>
                <a:gridCol w="8382000">
                  <a:extLst>
                    <a:ext uri="{9D8B030D-6E8A-4147-A177-3AD203B41FA5}">
                      <a16:colId xmlns:a16="http://schemas.microsoft.com/office/drawing/2014/main" val="3544223787"/>
                    </a:ext>
                  </a:extLst>
                </a:gridCol>
              </a:tblGrid>
              <a:tr h="45720">
                <a:tc>
                  <a:txBody>
                    <a:bodyPr/>
                    <a:lstStyle/>
                    <a:p>
                      <a:pPr algn="just">
                        <a:lnSpc>
                          <a:spcPct val="107000"/>
                        </a:lnSpc>
                        <a:spcAft>
                          <a:spcPts val="800"/>
                        </a:spcAft>
                      </a:pPr>
                      <a:r>
                        <a:rPr lang="kk-KZ" sz="1600" dirty="0">
                          <a:effectLst/>
                          <a:latin typeface="Times New Roman" panose="02020603050405020304" pitchFamily="18" charset="0"/>
                          <a:cs typeface="Times New Roman" panose="02020603050405020304" pitchFamily="18" charset="0"/>
                        </a:rPr>
                        <a:t>Дескриптор:Білім алушы</a:t>
                      </a:r>
                      <a:endParaRPr lang="ru-RU" sz="1600" dirty="0">
                        <a:effectLst/>
                        <a:latin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kk-KZ" sz="1600" kern="1200" dirty="0">
                          <a:effectLst/>
                          <a:latin typeface="Times New Roman" panose="02020603050405020304" pitchFamily="18" charset="0"/>
                          <a:cs typeface="Times New Roman" panose="02020603050405020304" pitchFamily="18" charset="0"/>
                        </a:rPr>
                        <a:t>Дж.Кейнстің экономика  ілімінің  негізгі идеяларын талдайды.</a:t>
                      </a:r>
                      <a:endParaRPr lang="ru-RU" sz="1600" dirty="0">
                        <a:effectLst/>
                        <a:latin typeface="Times New Roman" panose="02020603050405020304" pitchFamily="18" charset="0"/>
                        <a:cs typeface="Times New Roman" panose="02020603050405020304" pitchFamily="18" charset="0"/>
                      </a:endParaRPr>
                    </a:p>
                    <a:p>
                      <a:pPr marL="342900" lvl="0" indent="-342900" algn="l">
                        <a:lnSpc>
                          <a:spcPct val="115000"/>
                        </a:lnSpc>
                        <a:spcAft>
                          <a:spcPts val="0"/>
                        </a:spcAft>
                        <a:buFont typeface="+mj-lt"/>
                        <a:buAutoNum type="arabicPeriod"/>
                      </a:pPr>
                      <a:r>
                        <a:rPr lang="kk-KZ" sz="1600" kern="1200" dirty="0">
                          <a:effectLst/>
                          <a:latin typeface="Times New Roman" panose="02020603050405020304" pitchFamily="18" charset="0"/>
                          <a:cs typeface="Times New Roman" panose="02020603050405020304" pitchFamily="18" charset="0"/>
                        </a:rPr>
                        <a:t>Дж.Кейнстің</a:t>
                      </a:r>
                      <a:r>
                        <a:rPr lang="kk-KZ" sz="1600" dirty="0">
                          <a:effectLst/>
                          <a:latin typeface="Times New Roman" panose="02020603050405020304" pitchFamily="18" charset="0"/>
                          <a:cs typeface="Times New Roman" panose="02020603050405020304" pitchFamily="18" charset="0"/>
                        </a:rPr>
                        <a:t>  негізгі идеяларын «Өрмекші торына»</a:t>
                      </a:r>
                      <a:r>
                        <a:rPr lang="kk-KZ" sz="1600" kern="1200" dirty="0">
                          <a:effectLst/>
                          <a:latin typeface="Times New Roman" panose="02020603050405020304" pitchFamily="18" charset="0"/>
                          <a:cs typeface="Times New Roman" panose="02020603050405020304" pitchFamily="18" charset="0"/>
                        </a:rPr>
                        <a:t>орналастырады.</a:t>
                      </a:r>
                      <a:endParaRPr lang="ru-RU" sz="1600" dirty="0">
                        <a:effectLst/>
                        <a:latin typeface="Times New Roman" panose="02020603050405020304" pitchFamily="18" charset="0"/>
                        <a:cs typeface="Times New Roman" panose="02020603050405020304" pitchFamily="18" charset="0"/>
                      </a:endParaRPr>
                    </a:p>
                    <a:p>
                      <a:pPr algn="l">
                        <a:spcAft>
                          <a:spcPts val="0"/>
                        </a:spcAft>
                      </a:pPr>
                      <a:r>
                        <a:rPr lang="kk-KZ" sz="1200" kern="1200" dirty="0">
                          <a:effectLst/>
                        </a:rPr>
                        <a:t> </a:t>
                      </a:r>
                      <a:endParaRPr lang="ru-RU" sz="12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2860040408"/>
                  </a:ext>
                </a:extLst>
              </a:tr>
            </a:tbl>
          </a:graphicData>
        </a:graphic>
      </p:graphicFrame>
    </p:spTree>
    <p:extLst>
      <p:ext uri="{BB962C8B-B14F-4D97-AF65-F5344CB8AC3E}">
        <p14:creationId xmlns:p14="http://schemas.microsoft.com/office/powerpoint/2010/main" val="786218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51520" y="188640"/>
            <a:ext cx="8229600" cy="1143000"/>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kk-KZ" sz="2400" dirty="0" smtClean="0">
                <a:latin typeface="Times New Roman" panose="02020603050405020304" pitchFamily="18" charset="0"/>
                <a:cs typeface="Times New Roman" panose="02020603050405020304" pitchFamily="18" charset="0"/>
              </a:rPr>
              <a:t>Жауабы:</a:t>
            </a:r>
            <a:r>
              <a:rPr lang="kk-KZ" sz="1800" dirty="0" smtClean="0">
                <a:latin typeface="Times New Roman" panose="02020603050405020304" pitchFamily="18" charset="0"/>
                <a:cs typeface="Times New Roman" panose="02020603050405020304" pitchFamily="18" charset="0"/>
              </a:rPr>
              <a:t/>
            </a:r>
            <a:br>
              <a:rPr lang="kk-KZ" sz="1800" dirty="0" smtClean="0">
                <a:latin typeface="Times New Roman" panose="02020603050405020304" pitchFamily="18" charset="0"/>
                <a:cs typeface="Times New Roman" panose="02020603050405020304" pitchFamily="18" charset="0"/>
              </a:rPr>
            </a:br>
            <a:endParaRPr lang="ru-RU" sz="1800" i="1" dirty="0">
              <a:solidFill>
                <a:schemeClr val="bg1"/>
              </a:solidFill>
              <a:latin typeface="Times New Roman" panose="02020603050405020304" pitchFamily="18" charset="0"/>
              <a:cs typeface="Times New Roman" panose="02020603050405020304" pitchFamily="18" charset="0"/>
            </a:endParaRPr>
          </a:p>
        </p:txBody>
      </p:sp>
      <p:pic>
        <p:nvPicPr>
          <p:cNvPr id="14" name="Рисунок 13" descr="http://clipart-library.com/coloring/9cRap5o7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00808"/>
            <a:ext cx="4968552" cy="3240359"/>
          </a:xfrm>
          <a:prstGeom prst="rect">
            <a:avLst/>
          </a:prstGeom>
          <a:noFill/>
          <a:ln>
            <a:noFill/>
          </a:ln>
        </p:spPr>
      </p:pic>
      <p:sp>
        <p:nvSpPr>
          <p:cNvPr id="12" name="Прямоугольник 11"/>
          <p:cNvSpPr/>
          <p:nvPr/>
        </p:nvSpPr>
        <p:spPr>
          <a:xfrm>
            <a:off x="251520" y="5013176"/>
            <a:ext cx="8352928" cy="1323439"/>
          </a:xfrm>
          <a:prstGeom prst="rect">
            <a:avLst/>
          </a:prstGeom>
        </p:spPr>
        <p:txBody>
          <a:bodyPr wrap="square">
            <a:spAutoFit/>
          </a:bodyPr>
          <a:lstStyle/>
          <a:p>
            <a:r>
              <a:rPr lang="kk-KZ" sz="1600" dirty="0">
                <a:solidFill>
                  <a:srgbClr val="000000"/>
                </a:solidFill>
                <a:latin typeface="Times New Roman" panose="02020603050405020304" pitchFamily="18" charset="0"/>
                <a:cs typeface="Times New Roman" panose="02020603050405020304" pitchFamily="18" charset="0"/>
              </a:rPr>
              <a:t>Джон Кейнс  өзінің </a:t>
            </a:r>
            <a:r>
              <a:rPr lang="kk-K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«Жұмыспен қамту,пайыз және ақшаның жалпы теориясы» енбегінде макраэкономика теориясы туралы  жазған болатын. Дж </a:t>
            </a:r>
            <a:r>
              <a:rPr lang="kk-KZ"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Кейнстің негізгі идеясы : Халықты </a:t>
            </a:r>
            <a:r>
              <a:rPr lang="kk-KZ" sz="1600" b="1" dirty="0">
                <a:solidFill>
                  <a:srgbClr val="FF0000"/>
                </a:solidFill>
                <a:latin typeface="Times New Roman" panose="02020603050405020304" pitchFamily="18" charset="0"/>
                <a:cs typeface="Times New Roman" panose="02020603050405020304" pitchFamily="18" charset="0"/>
              </a:rPr>
              <a:t>жоғары деңгейдегі жұмыспен қамту,макроэкономика моделі,экономикалық өсімді мемлекеттің қамтамасыз етуі  және экономиканың дамуына мемлекеттің белсенді араласуы</a:t>
            </a:r>
            <a:r>
              <a:rPr lang="kk-KZ" sz="1600" dirty="0">
                <a:solidFill>
                  <a:srgbClr val="FF0000"/>
                </a:solidFill>
                <a:latin typeface="Times New Roman" panose="02020603050405020304" pitchFamily="18" charset="0"/>
                <a:cs typeface="Times New Roman" panose="02020603050405020304" pitchFamily="18" charset="0"/>
              </a:rPr>
              <a:t>.</a:t>
            </a:r>
            <a:r>
              <a:rPr lang="kk-KZ" sz="1600" dirty="0">
                <a:solidFill>
                  <a:srgbClr val="000000"/>
                </a:solidFill>
                <a:latin typeface="Times New Roman" panose="02020603050405020304" pitchFamily="18" charset="0"/>
                <a:cs typeface="Times New Roman" panose="02020603050405020304" pitchFamily="18" charset="0"/>
              </a:rPr>
              <a:t>Бұл негізгі идеялар АҚШ мемлекетінің дағдарыстан шығуына жол ашты.</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516135" y="188640"/>
            <a:ext cx="8258204" cy="1000132"/>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kk-KZ" sz="2800" b="1" dirty="0" smtClean="0">
                <a:solidFill>
                  <a:prstClr val="white"/>
                </a:solidFill>
                <a:latin typeface="Times New Roman" pitchFamily="18" charset="0"/>
                <a:ea typeface="Open Sans" charset="0"/>
                <a:cs typeface="Times New Roman" pitchFamily="18" charset="0"/>
                <a:sym typeface="Open Sans"/>
              </a:rPr>
              <a:t>2-тапсырма</a:t>
            </a:r>
            <a:br>
              <a:rPr lang="kk-KZ" sz="2800" b="1" dirty="0" smtClean="0">
                <a:solidFill>
                  <a:prstClr val="white"/>
                </a:solidFill>
                <a:latin typeface="Times New Roman" pitchFamily="18" charset="0"/>
                <a:ea typeface="Open Sans" charset="0"/>
                <a:cs typeface="Times New Roman" pitchFamily="18" charset="0"/>
                <a:sym typeface="Open Sans"/>
              </a:rPr>
            </a:br>
            <a:r>
              <a:rPr lang="kk-KZ" sz="2800" b="1" dirty="0" smtClean="0">
                <a:solidFill>
                  <a:prstClr val="white"/>
                </a:solidFill>
                <a:latin typeface="Times New Roman" pitchFamily="18" charset="0"/>
                <a:ea typeface="Open Sans" charset="0"/>
                <a:cs typeface="Times New Roman" pitchFamily="18" charset="0"/>
                <a:sym typeface="Open Sans"/>
              </a:rPr>
              <a:t>Кестемен жұмыс</a:t>
            </a:r>
            <a:endParaRPr lang="ru-RU" sz="2800" b="1" i="1" dirty="0">
              <a:solidFill>
                <a:schemeClr val="bg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71961164"/>
              </p:ext>
            </p:extLst>
          </p:nvPr>
        </p:nvGraphicFramePr>
        <p:xfrm>
          <a:off x="971598" y="1628800"/>
          <a:ext cx="7416825" cy="2994794"/>
        </p:xfrm>
        <a:graphic>
          <a:graphicData uri="http://schemas.openxmlformats.org/drawingml/2006/table">
            <a:tbl>
              <a:tblPr firstRow="1" firstCol="1" bandRow="1">
                <a:tableStyleId>{5C22544A-7EE6-4342-B048-85BDC9FD1C3A}</a:tableStyleId>
              </a:tblPr>
              <a:tblGrid>
                <a:gridCol w="1413851">
                  <a:extLst>
                    <a:ext uri="{9D8B030D-6E8A-4147-A177-3AD203B41FA5}">
                      <a16:colId xmlns:a16="http://schemas.microsoft.com/office/drawing/2014/main" val="3332286697"/>
                    </a:ext>
                  </a:extLst>
                </a:gridCol>
                <a:gridCol w="5021694">
                  <a:extLst>
                    <a:ext uri="{9D8B030D-6E8A-4147-A177-3AD203B41FA5}">
                      <a16:colId xmlns:a16="http://schemas.microsoft.com/office/drawing/2014/main" val="693719804"/>
                    </a:ext>
                  </a:extLst>
                </a:gridCol>
                <a:gridCol w="484749">
                  <a:extLst>
                    <a:ext uri="{9D8B030D-6E8A-4147-A177-3AD203B41FA5}">
                      <a16:colId xmlns:a16="http://schemas.microsoft.com/office/drawing/2014/main" val="681041113"/>
                    </a:ext>
                  </a:extLst>
                </a:gridCol>
                <a:gridCol w="496531">
                  <a:extLst>
                    <a:ext uri="{9D8B030D-6E8A-4147-A177-3AD203B41FA5}">
                      <a16:colId xmlns:a16="http://schemas.microsoft.com/office/drawing/2014/main" val="80887319"/>
                    </a:ext>
                  </a:extLst>
                </a:gridCol>
              </a:tblGrid>
              <a:tr h="504228">
                <a:tc gridSpan="2">
                  <a:txBody>
                    <a:bodyPr/>
                    <a:lstStyle/>
                    <a:p>
                      <a:pPr algn="ctr">
                        <a:lnSpc>
                          <a:spcPct val="107000"/>
                        </a:lnSpc>
                        <a:spcAft>
                          <a:spcPts val="0"/>
                        </a:spcAft>
                      </a:pPr>
                      <a:r>
                        <a:rPr lang="kk-KZ" sz="1400" dirty="0">
                          <a:effectLst/>
                          <a:latin typeface="Times New Roman" panose="02020603050405020304" pitchFamily="18" charset="0"/>
                          <a:cs typeface="Times New Roman" panose="02020603050405020304" pitchFamily="18" charset="0"/>
                        </a:rPr>
                        <a:t> Әлем елдерінің «Дағдарыспен күресу жолдарын» анықтаңыздар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a:txBody>
                    <a:bodyPr/>
                    <a:lstStyle/>
                    <a:p>
                      <a:pPr>
                        <a:lnSpc>
                          <a:spcPct val="107000"/>
                        </a:lnSpc>
                        <a:spcAft>
                          <a:spcPts val="0"/>
                        </a:spcAft>
                      </a:pPr>
                      <a:r>
                        <a:rPr lang="kk-KZ" sz="1000">
                          <a:effectLst/>
                        </a:rPr>
                        <a:t>иә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a:effectLst/>
                        </a:rPr>
                        <a:t>жоқ</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214503"/>
                  </a:ext>
                </a:extLst>
              </a:tr>
              <a:tr h="935719">
                <a:tc>
                  <a:txBody>
                    <a:bodyPr/>
                    <a:lstStyle/>
                    <a:p>
                      <a:pPr algn="ctr">
                        <a:lnSpc>
                          <a:spcPct val="107000"/>
                        </a:lnSpc>
                        <a:spcAft>
                          <a:spcPts val="0"/>
                        </a:spcAft>
                      </a:pPr>
                      <a:r>
                        <a:rPr lang="kk-KZ" sz="1400">
                          <a:effectLst/>
                          <a:latin typeface="Times New Roman" panose="02020603050405020304" pitchFamily="18" charset="0"/>
                          <a:cs typeface="Times New Roman" panose="02020603050405020304" pitchFamily="18" charset="0"/>
                        </a:rPr>
                        <a:t>Франция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400" dirty="0">
                          <a:effectLst/>
                          <a:latin typeface="Times New Roman" panose="02020603050405020304" pitchFamily="18" charset="0"/>
                          <a:cs typeface="Times New Roman" panose="02020603050405020304" pitchFamily="18" charset="0"/>
                        </a:rPr>
                        <a:t>Еңбек нарығына мемлекеттік ықпал ету шараларының кешені экономиканы милитандырудың арқасында жұмыссыздықты жоюға мүмкіндік берді.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074763"/>
                  </a:ext>
                </a:extLst>
              </a:tr>
              <a:tr h="619128">
                <a:tc>
                  <a:txBody>
                    <a:bodyPr/>
                    <a:lstStyle/>
                    <a:p>
                      <a:pPr algn="ctr">
                        <a:lnSpc>
                          <a:spcPct val="107000"/>
                        </a:lnSpc>
                        <a:spcAft>
                          <a:spcPts val="0"/>
                        </a:spcAft>
                      </a:pPr>
                      <a:r>
                        <a:rPr lang="kk-KZ" sz="1400">
                          <a:effectLst/>
                          <a:latin typeface="Times New Roman" panose="02020603050405020304" pitchFamily="18" charset="0"/>
                          <a:cs typeface="Times New Roman" panose="02020603050405020304" pitchFamily="18" charset="0"/>
                        </a:rPr>
                        <a:t>АҚШ</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400" dirty="0">
                          <a:effectLst/>
                          <a:latin typeface="Times New Roman" panose="02020603050405020304" pitchFamily="18" charset="0"/>
                          <a:cs typeface="Times New Roman" panose="02020603050405020304" pitchFamily="18" charset="0"/>
                        </a:rPr>
                        <a:t>Дағдарыстан шығу үшін  1933 жылы президенттікке жаңадан келген Франклин Рузьвелт «Жаңа бағыт»саясатын ұсынады.</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6423354"/>
                  </a:ext>
                </a:extLst>
              </a:tr>
              <a:tr h="935719">
                <a:tc>
                  <a:txBody>
                    <a:bodyPr/>
                    <a:lstStyle/>
                    <a:p>
                      <a:pPr algn="ctr">
                        <a:lnSpc>
                          <a:spcPct val="107000"/>
                        </a:lnSpc>
                        <a:spcAft>
                          <a:spcPts val="0"/>
                        </a:spcAft>
                      </a:pPr>
                      <a:r>
                        <a:rPr lang="kk-KZ" sz="1400">
                          <a:effectLst/>
                          <a:latin typeface="Times New Roman" panose="02020603050405020304" pitchFamily="18" charset="0"/>
                          <a:cs typeface="Times New Roman" panose="02020603050405020304" pitchFamily="18" charset="0"/>
                        </a:rPr>
                        <a:t>Германия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400" dirty="0">
                          <a:effectLst/>
                          <a:latin typeface="Times New Roman" panose="02020603050405020304" pitchFamily="18" charset="0"/>
                          <a:cs typeface="Times New Roman" panose="02020603050405020304" pitchFamily="18" charset="0"/>
                        </a:rPr>
                        <a:t>1935 ж Конгресс  әлеуметтік  қамтамасыз ету туралы заң қабылдады.Ол америка халқын жұмыссыздықтан қорғады,65-жасқа толған американдықтарға зейнетақы тағайындалды.</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639595"/>
                  </a:ext>
                </a:extLst>
              </a:tr>
            </a:tbl>
          </a:graphicData>
        </a:graphic>
      </p:graphicFrame>
      <p:sp>
        <p:nvSpPr>
          <p:cNvPr id="13" name="Прямоугольник 12"/>
          <p:cNvSpPr/>
          <p:nvPr/>
        </p:nvSpPr>
        <p:spPr>
          <a:xfrm rot="10800000" flipV="1">
            <a:off x="395535" y="4881307"/>
            <a:ext cx="5611267" cy="1322157"/>
          </a:xfrm>
          <a:prstGeom prst="rect">
            <a:avLst/>
          </a:prstGeom>
        </p:spPr>
        <p:txBody>
          <a:bodyPr wrap="square">
            <a:spAutoFit/>
          </a:bodyPr>
          <a:lstStyle/>
          <a:p>
            <a:pPr algn="just">
              <a:lnSpc>
                <a:spcPct val="107000"/>
              </a:lnSpc>
              <a:spcAft>
                <a:spcPts val="800"/>
              </a:spcAft>
            </a:pPr>
            <a:r>
              <a:rPr lang="kk-KZ" sz="1400" dirty="0">
                <a:latin typeface="Times New Roman" panose="02020603050405020304" pitchFamily="18" charset="0"/>
                <a:cs typeface="Times New Roman" panose="02020603050405020304" pitchFamily="18" charset="0"/>
              </a:rPr>
              <a:t>Дескриптор: Білім </a:t>
            </a:r>
            <a:r>
              <a:rPr lang="kk-KZ" sz="1400" dirty="0" smtClean="0">
                <a:latin typeface="Times New Roman" panose="02020603050405020304" pitchFamily="18" charset="0"/>
                <a:cs typeface="Times New Roman" panose="02020603050405020304" pitchFamily="18" charset="0"/>
              </a:rPr>
              <a:t>алушы</a:t>
            </a:r>
          </a:p>
          <a:p>
            <a:pPr algn="just">
              <a:lnSpc>
                <a:spcPct val="107000"/>
              </a:lnSpc>
              <a:spcAft>
                <a:spcPts val="800"/>
              </a:spcAft>
            </a:pPr>
            <a:r>
              <a:rPr lang="ru-RU" sz="1400" dirty="0" smtClean="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Францияның</a:t>
            </a:r>
            <a:r>
              <a:rPr lang="ru-RU" sz="1400" dirty="0" smtClean="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«Дағдарыспен күресу </a:t>
            </a:r>
            <a:r>
              <a:rPr lang="kk-KZ" sz="1400" dirty="0" smtClean="0">
                <a:latin typeface="Times New Roman" panose="02020603050405020304" pitchFamily="18" charset="0"/>
                <a:cs typeface="Times New Roman" panose="02020603050405020304" pitchFamily="18" charset="0"/>
              </a:rPr>
              <a:t>жолдарын»анықтайды.</a:t>
            </a:r>
          </a:p>
          <a:p>
            <a:pPr algn="just">
              <a:lnSpc>
                <a:spcPct val="107000"/>
              </a:lnSpc>
              <a:spcAft>
                <a:spcPts val="800"/>
              </a:spcAft>
            </a:pPr>
            <a:r>
              <a:rPr lang="ru-RU" sz="1400" dirty="0" smtClean="0">
                <a:latin typeface="Times New Roman" panose="02020603050405020304" pitchFamily="18" charset="0"/>
                <a:cs typeface="Times New Roman" panose="02020603050405020304" pitchFamily="18" charset="0"/>
              </a:rPr>
              <a:t>-АҚШ</a:t>
            </a:r>
            <a:r>
              <a:rPr lang="en-US" sz="1400" dirty="0" smtClean="0">
                <a:latin typeface="Times New Roman" panose="02020603050405020304" pitchFamily="18" charset="0"/>
                <a:cs typeface="Times New Roman" panose="02020603050405020304" pitchFamily="18" charset="0"/>
              </a:rPr>
              <a:t>-</a:t>
            </a:r>
            <a:r>
              <a:rPr lang="kk-KZ" sz="1400" dirty="0" smtClean="0">
                <a:latin typeface="Times New Roman" panose="02020603050405020304" pitchFamily="18" charset="0"/>
                <a:cs typeface="Times New Roman" panose="02020603050405020304" pitchFamily="18" charset="0"/>
              </a:rPr>
              <a:t>тың </a:t>
            </a:r>
            <a:r>
              <a:rPr lang="ru-RU" sz="1400" dirty="0" smtClean="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«Дағдарыспен күресу </a:t>
            </a:r>
            <a:r>
              <a:rPr lang="kk-KZ" sz="1400" dirty="0" smtClean="0">
                <a:latin typeface="Times New Roman" panose="02020603050405020304" pitchFamily="18" charset="0"/>
                <a:cs typeface="Times New Roman" panose="02020603050405020304" pitchFamily="18" charset="0"/>
              </a:rPr>
              <a:t>жолдарын»анықтайды</a:t>
            </a:r>
          </a:p>
          <a:p>
            <a:pPr algn="just">
              <a:lnSpc>
                <a:spcPct val="107000"/>
              </a:lnSpc>
              <a:spcAft>
                <a:spcPts val="800"/>
              </a:spcAft>
            </a:pPr>
            <a:r>
              <a:rPr lang="ru-RU" sz="1400" dirty="0" smtClean="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Германияның</a:t>
            </a:r>
            <a:r>
              <a:rPr lang="ru-RU" sz="1400" dirty="0" smtClean="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«Дағдарыспен күресу жолдарын»анықтайды</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516135" y="188640"/>
            <a:ext cx="8258204" cy="1000132"/>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kk-KZ" sz="2800" b="1" dirty="0" smtClean="0">
                <a:solidFill>
                  <a:prstClr val="white"/>
                </a:solidFill>
                <a:latin typeface="Times New Roman" pitchFamily="18" charset="0"/>
                <a:ea typeface="Open Sans" charset="0"/>
                <a:cs typeface="Times New Roman" pitchFamily="18" charset="0"/>
                <a:sym typeface="Open Sans"/>
              </a:rPr>
              <a:t>Жауабы:</a:t>
            </a:r>
            <a:endParaRPr lang="ru-RU" sz="2800" b="1" i="1" dirty="0">
              <a:solidFill>
                <a:schemeClr val="bg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4576965"/>
              </p:ext>
            </p:extLst>
          </p:nvPr>
        </p:nvGraphicFramePr>
        <p:xfrm>
          <a:off x="971598" y="1628800"/>
          <a:ext cx="7416825" cy="2994794"/>
        </p:xfrm>
        <a:graphic>
          <a:graphicData uri="http://schemas.openxmlformats.org/drawingml/2006/table">
            <a:tbl>
              <a:tblPr firstRow="1" firstCol="1" bandRow="1">
                <a:tableStyleId>{5C22544A-7EE6-4342-B048-85BDC9FD1C3A}</a:tableStyleId>
              </a:tblPr>
              <a:tblGrid>
                <a:gridCol w="1413851">
                  <a:extLst>
                    <a:ext uri="{9D8B030D-6E8A-4147-A177-3AD203B41FA5}">
                      <a16:colId xmlns:a16="http://schemas.microsoft.com/office/drawing/2014/main" val="3332286697"/>
                    </a:ext>
                  </a:extLst>
                </a:gridCol>
                <a:gridCol w="5021694">
                  <a:extLst>
                    <a:ext uri="{9D8B030D-6E8A-4147-A177-3AD203B41FA5}">
                      <a16:colId xmlns:a16="http://schemas.microsoft.com/office/drawing/2014/main" val="693719804"/>
                    </a:ext>
                  </a:extLst>
                </a:gridCol>
                <a:gridCol w="484749">
                  <a:extLst>
                    <a:ext uri="{9D8B030D-6E8A-4147-A177-3AD203B41FA5}">
                      <a16:colId xmlns:a16="http://schemas.microsoft.com/office/drawing/2014/main" val="681041113"/>
                    </a:ext>
                  </a:extLst>
                </a:gridCol>
                <a:gridCol w="496531">
                  <a:extLst>
                    <a:ext uri="{9D8B030D-6E8A-4147-A177-3AD203B41FA5}">
                      <a16:colId xmlns:a16="http://schemas.microsoft.com/office/drawing/2014/main" val="80887319"/>
                    </a:ext>
                  </a:extLst>
                </a:gridCol>
              </a:tblGrid>
              <a:tr h="504228">
                <a:tc gridSpan="2">
                  <a:txBody>
                    <a:bodyPr/>
                    <a:lstStyle/>
                    <a:p>
                      <a:pPr algn="ctr">
                        <a:lnSpc>
                          <a:spcPct val="107000"/>
                        </a:lnSpc>
                        <a:spcAft>
                          <a:spcPts val="0"/>
                        </a:spcAft>
                      </a:pPr>
                      <a:r>
                        <a:rPr lang="kk-KZ" sz="1400" dirty="0">
                          <a:effectLst/>
                          <a:latin typeface="Times New Roman" panose="02020603050405020304" pitchFamily="18" charset="0"/>
                          <a:cs typeface="Times New Roman" panose="02020603050405020304" pitchFamily="18" charset="0"/>
                        </a:rPr>
                        <a:t> Әлем елдерінің «Дағдарыспен күресу жолдарын» анықтаңыздар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a:txBody>
                    <a:bodyPr/>
                    <a:lstStyle/>
                    <a:p>
                      <a:pPr>
                        <a:lnSpc>
                          <a:spcPct val="107000"/>
                        </a:lnSpc>
                        <a:spcAft>
                          <a:spcPts val="0"/>
                        </a:spcAft>
                      </a:pPr>
                      <a:r>
                        <a:rPr lang="kk-KZ" sz="1000">
                          <a:effectLst/>
                        </a:rPr>
                        <a:t>иә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000">
                          <a:effectLst/>
                        </a:rPr>
                        <a:t>жоқ</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214503"/>
                  </a:ext>
                </a:extLst>
              </a:tr>
              <a:tr h="935719">
                <a:tc>
                  <a:txBody>
                    <a:bodyPr/>
                    <a:lstStyle/>
                    <a:p>
                      <a:pPr algn="ctr">
                        <a:lnSpc>
                          <a:spcPct val="107000"/>
                        </a:lnSpc>
                        <a:spcAft>
                          <a:spcPts val="0"/>
                        </a:spcAft>
                      </a:pPr>
                      <a:r>
                        <a:rPr lang="kk-KZ" sz="1400">
                          <a:effectLst/>
                          <a:latin typeface="Times New Roman" panose="02020603050405020304" pitchFamily="18" charset="0"/>
                          <a:cs typeface="Times New Roman" panose="02020603050405020304" pitchFamily="18" charset="0"/>
                        </a:rPr>
                        <a:t>Франция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400" dirty="0">
                          <a:effectLst/>
                          <a:latin typeface="Times New Roman" panose="02020603050405020304" pitchFamily="18" charset="0"/>
                          <a:cs typeface="Times New Roman" panose="02020603050405020304" pitchFamily="18" charset="0"/>
                        </a:rPr>
                        <a:t>Еңбек нарығына мемлекеттік ықпал ету шараларының кешені экономиканы милитандырудың арқасында жұмыссыздықты жоюға мүмкіндік берді.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000" dirty="0">
                          <a:solidFill>
                            <a:srgbClr val="FF0000"/>
                          </a:solidFill>
                          <a:effectLst/>
                        </a:rPr>
                        <a:t> </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000" dirty="0">
                          <a:solidFill>
                            <a:srgbClr val="FF0000"/>
                          </a:solidFill>
                          <a:effectLst/>
                        </a:rPr>
                        <a:t> </a:t>
                      </a:r>
                      <a:r>
                        <a:rPr lang="ru-RU" sz="2000" dirty="0" smtClean="0">
                          <a:solidFill>
                            <a:srgbClr val="FF0000"/>
                          </a:solidFill>
                          <a:effectLst/>
                        </a:rPr>
                        <a:t>+</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074763"/>
                  </a:ext>
                </a:extLst>
              </a:tr>
              <a:tr h="619128">
                <a:tc>
                  <a:txBody>
                    <a:bodyPr/>
                    <a:lstStyle/>
                    <a:p>
                      <a:pPr algn="ctr">
                        <a:lnSpc>
                          <a:spcPct val="107000"/>
                        </a:lnSpc>
                        <a:spcAft>
                          <a:spcPts val="0"/>
                        </a:spcAft>
                      </a:pPr>
                      <a:r>
                        <a:rPr lang="kk-KZ" sz="1400">
                          <a:effectLst/>
                          <a:latin typeface="Times New Roman" panose="02020603050405020304" pitchFamily="18" charset="0"/>
                          <a:cs typeface="Times New Roman" panose="02020603050405020304" pitchFamily="18" charset="0"/>
                        </a:rPr>
                        <a:t>АҚШ</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400" dirty="0">
                          <a:effectLst/>
                          <a:latin typeface="Times New Roman" panose="02020603050405020304" pitchFamily="18" charset="0"/>
                          <a:cs typeface="Times New Roman" panose="02020603050405020304" pitchFamily="18" charset="0"/>
                        </a:rPr>
                        <a:t>Дағдарыстан шығу үшін  1933 жылы президенттікке жаңадан келген Франклин Рузьвелт «Жаңа бағыт»саясатын ұсынады.</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000" dirty="0">
                          <a:solidFill>
                            <a:srgbClr val="FF0000"/>
                          </a:solidFill>
                          <a:effectLst/>
                        </a:rPr>
                        <a:t> </a:t>
                      </a:r>
                      <a:r>
                        <a:rPr lang="kk-KZ" sz="2000" dirty="0" smtClean="0">
                          <a:solidFill>
                            <a:srgbClr val="FF0000"/>
                          </a:solidFill>
                          <a:effectLst/>
                        </a:rPr>
                        <a:t>+</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000">
                          <a:solidFill>
                            <a:srgbClr val="FF0000"/>
                          </a:solidFill>
                          <a:effectLst/>
                        </a:rPr>
                        <a:t> </a:t>
                      </a:r>
                      <a:endParaRPr lang="ru-RU"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6423354"/>
                  </a:ext>
                </a:extLst>
              </a:tr>
              <a:tr h="935719">
                <a:tc>
                  <a:txBody>
                    <a:bodyPr/>
                    <a:lstStyle/>
                    <a:p>
                      <a:pPr algn="ctr">
                        <a:lnSpc>
                          <a:spcPct val="107000"/>
                        </a:lnSpc>
                        <a:spcAft>
                          <a:spcPts val="0"/>
                        </a:spcAft>
                      </a:pPr>
                      <a:r>
                        <a:rPr lang="kk-KZ" sz="1400">
                          <a:effectLst/>
                          <a:latin typeface="Times New Roman" panose="02020603050405020304" pitchFamily="18" charset="0"/>
                          <a:cs typeface="Times New Roman" panose="02020603050405020304" pitchFamily="18" charset="0"/>
                        </a:rPr>
                        <a:t>Германия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1400" dirty="0">
                          <a:effectLst/>
                          <a:latin typeface="Times New Roman" panose="02020603050405020304" pitchFamily="18" charset="0"/>
                          <a:cs typeface="Times New Roman" panose="02020603050405020304" pitchFamily="18" charset="0"/>
                        </a:rPr>
                        <a:t>1935 ж Конгресс  әлеуметтік  қамтамасыз ету туралы заң қабылдады.Ол америка халқын жұмыссыздықтан қорғады,65-жасқа толған американдықтарға зейнетақы тағайындалды.</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000">
                          <a:solidFill>
                            <a:srgbClr val="FF0000"/>
                          </a:solidFill>
                          <a:effectLst/>
                        </a:rPr>
                        <a:t> </a:t>
                      </a:r>
                      <a:endParaRPr lang="ru-RU"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kk-KZ" sz="2000" dirty="0">
                          <a:solidFill>
                            <a:srgbClr val="FF0000"/>
                          </a:solidFill>
                          <a:effectLst/>
                        </a:rPr>
                        <a:t> </a:t>
                      </a:r>
                      <a:r>
                        <a:rPr lang="kk-KZ" sz="2000" dirty="0" smtClean="0">
                          <a:solidFill>
                            <a:srgbClr val="FF0000"/>
                          </a:solidFill>
                          <a:effectLst/>
                        </a:rPr>
                        <a:t>+</a:t>
                      </a:r>
                      <a:endParaRPr lang="ru-RU"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639595"/>
                  </a:ext>
                </a:extLst>
              </a:tr>
            </a:tbl>
          </a:graphicData>
        </a:graphic>
      </p:graphicFrame>
    </p:spTree>
    <p:extLst>
      <p:ext uri="{BB962C8B-B14F-4D97-AF65-F5344CB8AC3E}">
        <p14:creationId xmlns:p14="http://schemas.microsoft.com/office/powerpoint/2010/main" val="2437433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785786" y="214290"/>
            <a:ext cx="7258072" cy="868346"/>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kk-KZ" sz="2800" b="1" dirty="0">
                <a:solidFill>
                  <a:schemeClr val="bg1"/>
                </a:solidFill>
                <a:latin typeface="Times New Roman" pitchFamily="18" charset="0"/>
                <a:cs typeface="Times New Roman" pitchFamily="18" charset="0"/>
              </a:rPr>
              <a:t>3-тапсырма </a:t>
            </a:r>
            <a:r>
              <a:rPr lang="kk-KZ" sz="2800" b="1" dirty="0" smtClean="0">
                <a:solidFill>
                  <a:schemeClr val="bg1"/>
                </a:solidFill>
                <a:latin typeface="Times New Roman" pitchFamily="18" charset="0"/>
                <a:cs typeface="Times New Roman" pitchFamily="18" charset="0"/>
              </a:rPr>
              <a:t>Сәйкестендір </a:t>
            </a:r>
            <a:endParaRPr lang="ru-RU" sz="2800" b="1" i="1" dirty="0">
              <a:solidFill>
                <a:schemeClr val="bg1"/>
              </a:solidFill>
            </a:endParaRPr>
          </a:p>
        </p:txBody>
      </p:sp>
      <p:sp>
        <p:nvSpPr>
          <p:cNvPr id="7" name="TextBox 6"/>
          <p:cNvSpPr txBox="1"/>
          <p:nvPr/>
        </p:nvSpPr>
        <p:spPr>
          <a:xfrm>
            <a:off x="857224" y="4643446"/>
            <a:ext cx="6643734" cy="1477328"/>
          </a:xfrm>
          <a:prstGeom prst="rect">
            <a:avLst/>
          </a:prstGeom>
          <a:noFill/>
        </p:spPr>
        <p:txBody>
          <a:bodyPr wrap="square" rtlCol="0">
            <a:spAutoFit/>
          </a:bodyPr>
          <a:lstStyle/>
          <a:p>
            <a:r>
              <a:rPr lang="kk-KZ" b="1" dirty="0" smtClean="0">
                <a:solidFill>
                  <a:srgbClr val="002060"/>
                </a:solidFill>
                <a:latin typeface="Times New Roman" pitchFamily="18" charset="0"/>
                <a:cs typeface="Times New Roman" pitchFamily="18" charset="0"/>
              </a:rPr>
              <a:t>Дескриптор:</a:t>
            </a:r>
          </a:p>
          <a:p>
            <a:pPr>
              <a:buFontTx/>
              <a:buChar char="-"/>
            </a:pPr>
            <a:r>
              <a:rPr lang="kk-KZ" i="1" dirty="0" smtClean="0">
                <a:latin typeface="Times New Roman" pitchFamily="18" charset="0"/>
                <a:cs typeface="Times New Roman" pitchFamily="18" charset="0"/>
              </a:rPr>
              <a:t>Кейнсшілдік терминін анықтайды;</a:t>
            </a:r>
          </a:p>
          <a:p>
            <a:pPr>
              <a:buFontTx/>
              <a:buChar char="-"/>
            </a:pPr>
            <a:r>
              <a:rPr lang="kk-KZ" i="1" dirty="0" smtClean="0">
                <a:latin typeface="Times New Roman" pitchFamily="18" charset="0"/>
                <a:cs typeface="Times New Roman" pitchFamily="18" charset="0"/>
              </a:rPr>
              <a:t>Социал</a:t>
            </a:r>
            <a:r>
              <a:rPr lang="en-US" i="1" dirty="0" smtClean="0">
                <a:latin typeface="Times New Roman" pitchFamily="18" charset="0"/>
                <a:cs typeface="Times New Roman" pitchFamily="18" charset="0"/>
              </a:rPr>
              <a:t>-</a:t>
            </a:r>
            <a:r>
              <a:rPr lang="ru-RU" i="1" dirty="0" smtClean="0">
                <a:latin typeface="Times New Roman" pitchFamily="18" charset="0"/>
                <a:cs typeface="Times New Roman" pitchFamily="18" charset="0"/>
              </a:rPr>
              <a:t>реформизм</a:t>
            </a:r>
            <a:r>
              <a:rPr lang="kk-KZ" i="1" dirty="0" smtClean="0">
                <a:latin typeface="Times New Roman" pitchFamily="18" charset="0"/>
                <a:cs typeface="Times New Roman" pitchFamily="18" charset="0"/>
              </a:rPr>
              <a:t> </a:t>
            </a:r>
            <a:r>
              <a:rPr lang="kk-KZ" i="1" dirty="0">
                <a:latin typeface="Times New Roman" pitchFamily="18" charset="0"/>
                <a:cs typeface="Times New Roman" pitchFamily="18" charset="0"/>
              </a:rPr>
              <a:t>терминін </a:t>
            </a:r>
            <a:r>
              <a:rPr lang="kk-KZ" i="1" dirty="0" smtClean="0">
                <a:latin typeface="Times New Roman" pitchFamily="18" charset="0"/>
                <a:cs typeface="Times New Roman" pitchFamily="18" charset="0"/>
              </a:rPr>
              <a:t>анықтайды</a:t>
            </a:r>
          </a:p>
          <a:p>
            <a:pPr>
              <a:buFontTx/>
              <a:buChar char="-"/>
            </a:pPr>
            <a:r>
              <a:rPr lang="kk-KZ" i="1" dirty="0" smtClean="0">
                <a:latin typeface="Times New Roman" pitchFamily="18" charset="0"/>
                <a:cs typeface="Times New Roman" pitchFamily="18" charset="0"/>
              </a:rPr>
              <a:t>Тоталитаризм </a:t>
            </a:r>
            <a:r>
              <a:rPr lang="kk-KZ" i="1" dirty="0">
                <a:latin typeface="Times New Roman" pitchFamily="18" charset="0"/>
                <a:cs typeface="Times New Roman" pitchFamily="18" charset="0"/>
              </a:rPr>
              <a:t>терминін анықтайды</a:t>
            </a:r>
            <a:endParaRPr lang="kk-KZ"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93936799"/>
              </p:ext>
            </p:extLst>
          </p:nvPr>
        </p:nvGraphicFramePr>
        <p:xfrm>
          <a:off x="899592" y="1484785"/>
          <a:ext cx="7272808" cy="3163697"/>
        </p:xfrm>
        <a:graphic>
          <a:graphicData uri="http://schemas.openxmlformats.org/drawingml/2006/table">
            <a:tbl>
              <a:tblPr firstRow="1" firstCol="1" bandRow="1">
                <a:tableStyleId>{5C22544A-7EE6-4342-B048-85BDC9FD1C3A}</a:tableStyleId>
              </a:tblPr>
              <a:tblGrid>
                <a:gridCol w="5193554">
                  <a:extLst>
                    <a:ext uri="{9D8B030D-6E8A-4147-A177-3AD203B41FA5}">
                      <a16:colId xmlns:a16="http://schemas.microsoft.com/office/drawing/2014/main" val="1623296885"/>
                    </a:ext>
                  </a:extLst>
                </a:gridCol>
                <a:gridCol w="2079254">
                  <a:extLst>
                    <a:ext uri="{9D8B030D-6E8A-4147-A177-3AD203B41FA5}">
                      <a16:colId xmlns:a16="http://schemas.microsoft.com/office/drawing/2014/main" val="3601092132"/>
                    </a:ext>
                  </a:extLst>
                </a:gridCol>
              </a:tblGrid>
              <a:tr h="1037336">
                <a:tc>
                  <a:txBody>
                    <a:bodyPr/>
                    <a:lstStyle/>
                    <a:p>
                      <a:pPr algn="just">
                        <a:lnSpc>
                          <a:spcPct val="107000"/>
                        </a:lnSpc>
                        <a:spcAft>
                          <a:spcPts val="0"/>
                        </a:spcAft>
                      </a:pPr>
                      <a:r>
                        <a:rPr lang="kk-KZ" sz="1400" dirty="0">
                          <a:solidFill>
                            <a:schemeClr val="tx1"/>
                          </a:solidFill>
                          <a:effectLst/>
                          <a:latin typeface="Times New Roman" panose="02020603050405020304" pitchFamily="18" charset="0"/>
                          <a:cs typeface="Times New Roman" panose="02020603050405020304" pitchFamily="18" charset="0"/>
                        </a:rPr>
                        <a:t>Кейнсшілдік</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kk-KZ" sz="1200" b="0" dirty="0">
                          <a:solidFill>
                            <a:schemeClr val="tx1"/>
                          </a:solidFill>
                          <a:effectLst/>
                          <a:latin typeface="Times New Roman" panose="02020603050405020304" pitchFamily="18" charset="0"/>
                          <a:cs typeface="Times New Roman" panose="02020603050405020304" pitchFamily="18" charset="0"/>
                        </a:rPr>
                        <a:t>Капиталистік қоғамды реформалау жолымен демократиялық социализмге  жетуге бағытталған саяси идеология</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54373458"/>
                  </a:ext>
                </a:extLst>
              </a:tr>
              <a:tr h="787588">
                <a:tc>
                  <a:txBody>
                    <a:bodyPr/>
                    <a:lstStyle/>
                    <a:p>
                      <a:pPr algn="just">
                        <a:lnSpc>
                          <a:spcPct val="107000"/>
                        </a:lnSpc>
                        <a:spcAft>
                          <a:spcPts val="0"/>
                        </a:spcAft>
                      </a:pPr>
                      <a:r>
                        <a:rPr lang="kk-KZ" sz="1600" dirty="0">
                          <a:solidFill>
                            <a:schemeClr val="tx1"/>
                          </a:solidFill>
                          <a:effectLst/>
                          <a:latin typeface="Times New Roman" panose="02020603050405020304" pitchFamily="18" charset="0"/>
                          <a:cs typeface="Times New Roman" panose="02020603050405020304" pitchFamily="18" charset="0"/>
                        </a:rPr>
                        <a:t>Социал-реформизм</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kk-KZ" sz="1200">
                          <a:effectLst/>
                          <a:latin typeface="Times New Roman" panose="02020603050405020304" pitchFamily="18" charset="0"/>
                          <a:cs typeface="Times New Roman" panose="02020603050405020304" pitchFamily="18" charset="0"/>
                        </a:rPr>
                        <a:t>экономиканың дамуына мемлекеттік реттеудің қажеттілігі идеясы негізінде жасалған  макроэкономикалық теория.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80882837"/>
                  </a:ext>
                </a:extLst>
              </a:tr>
              <a:tr h="945105">
                <a:tc>
                  <a:txBody>
                    <a:bodyPr/>
                    <a:lstStyle/>
                    <a:p>
                      <a:pPr algn="just">
                        <a:lnSpc>
                          <a:spcPct val="107000"/>
                        </a:lnSpc>
                        <a:spcAft>
                          <a:spcPts val="0"/>
                        </a:spcAft>
                      </a:pPr>
                      <a:r>
                        <a:rPr lang="kk-KZ" sz="1800" dirty="0">
                          <a:solidFill>
                            <a:schemeClr val="tx1"/>
                          </a:solidFill>
                          <a:effectLst/>
                          <a:latin typeface="Times New Roman" panose="02020603050405020304" pitchFamily="18" charset="0"/>
                          <a:cs typeface="Times New Roman" panose="02020603050405020304" pitchFamily="18" charset="0"/>
                        </a:rPr>
                        <a:t>Тоталитаризм</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kk-KZ" sz="1200" dirty="0">
                          <a:effectLst/>
                          <a:latin typeface="Times New Roman" panose="02020603050405020304" pitchFamily="18" charset="0"/>
                          <a:cs typeface="Times New Roman" panose="02020603050405020304" pitchFamily="18" charset="0"/>
                        </a:rPr>
                        <a:t>Ол қоғамның және адам өмірінің барлық салалары бойынша мемлекеттің толықтай бақылауына негізделген  мемлекеттік билік жүйесі</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41144169"/>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842320" y="214290"/>
            <a:ext cx="7258072" cy="868346"/>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kk-KZ" sz="2800" b="1" dirty="0" smtClean="0">
                <a:solidFill>
                  <a:schemeClr val="bg1"/>
                </a:solidFill>
                <a:latin typeface="Times New Roman" pitchFamily="18" charset="0"/>
                <a:cs typeface="Times New Roman" pitchFamily="18" charset="0"/>
              </a:rPr>
              <a:t>Жауабы:</a:t>
            </a:r>
            <a:br>
              <a:rPr lang="kk-KZ" sz="2800" b="1" dirty="0" smtClean="0">
                <a:solidFill>
                  <a:schemeClr val="bg1"/>
                </a:solidFill>
                <a:latin typeface="Times New Roman" pitchFamily="18" charset="0"/>
                <a:cs typeface="Times New Roman" pitchFamily="18" charset="0"/>
              </a:rPr>
            </a:br>
            <a:r>
              <a:rPr lang="kk-KZ" sz="2800" b="1" dirty="0" smtClean="0">
                <a:solidFill>
                  <a:schemeClr val="bg1"/>
                </a:solidFill>
                <a:latin typeface="Times New Roman" pitchFamily="18" charset="0"/>
                <a:cs typeface="Times New Roman" pitchFamily="18" charset="0"/>
              </a:rPr>
              <a:t> Сәйкестендір </a:t>
            </a:r>
            <a:endParaRPr lang="ru-RU" sz="2800" b="1" i="1" dirty="0">
              <a:solidFill>
                <a:schemeClr val="bg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84917967"/>
              </p:ext>
            </p:extLst>
          </p:nvPr>
        </p:nvGraphicFramePr>
        <p:xfrm>
          <a:off x="899592" y="1556793"/>
          <a:ext cx="7272808" cy="3131312"/>
        </p:xfrm>
        <a:graphic>
          <a:graphicData uri="http://schemas.openxmlformats.org/drawingml/2006/table">
            <a:tbl>
              <a:tblPr firstRow="1" firstCol="1" bandRow="1">
                <a:tableStyleId>{5C22544A-7EE6-4342-B048-85BDC9FD1C3A}</a:tableStyleId>
              </a:tblPr>
              <a:tblGrid>
                <a:gridCol w="5193554">
                  <a:extLst>
                    <a:ext uri="{9D8B030D-6E8A-4147-A177-3AD203B41FA5}">
                      <a16:colId xmlns:a16="http://schemas.microsoft.com/office/drawing/2014/main" val="1623296885"/>
                    </a:ext>
                  </a:extLst>
                </a:gridCol>
                <a:gridCol w="2079254">
                  <a:extLst>
                    <a:ext uri="{9D8B030D-6E8A-4147-A177-3AD203B41FA5}">
                      <a16:colId xmlns:a16="http://schemas.microsoft.com/office/drawing/2014/main" val="3601092132"/>
                    </a:ext>
                  </a:extLst>
                </a:gridCol>
              </a:tblGrid>
              <a:tr h="787588">
                <a:tc>
                  <a:txBody>
                    <a:bodyPr/>
                    <a:lstStyle/>
                    <a:p>
                      <a:pPr algn="just">
                        <a:lnSpc>
                          <a:spcPct val="107000"/>
                        </a:lnSpc>
                        <a:spcAft>
                          <a:spcPts val="0"/>
                        </a:spcAft>
                      </a:pPr>
                      <a:r>
                        <a:rPr lang="kk-KZ" sz="1400" dirty="0">
                          <a:solidFill>
                            <a:schemeClr val="tx1"/>
                          </a:solidFill>
                          <a:effectLst/>
                          <a:latin typeface="Times New Roman" panose="02020603050405020304" pitchFamily="18" charset="0"/>
                          <a:cs typeface="Times New Roman" panose="02020603050405020304" pitchFamily="18" charset="0"/>
                        </a:rPr>
                        <a:t>Кейнсшілдік</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kk-KZ" sz="1200" b="0" dirty="0">
                          <a:solidFill>
                            <a:schemeClr val="tx1"/>
                          </a:solidFill>
                          <a:effectLst/>
                          <a:latin typeface="Times New Roman" panose="02020603050405020304" pitchFamily="18" charset="0"/>
                          <a:cs typeface="Times New Roman" panose="02020603050405020304" pitchFamily="18" charset="0"/>
                        </a:rPr>
                        <a:t>Капиталистік қоғамды реформалау жолымен демократиялық социализмге  жетуге бағытталған саяси идеология</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54373458"/>
                  </a:ext>
                </a:extLst>
              </a:tr>
              <a:tr h="787588">
                <a:tc>
                  <a:txBody>
                    <a:bodyPr/>
                    <a:lstStyle/>
                    <a:p>
                      <a:pPr algn="just">
                        <a:lnSpc>
                          <a:spcPct val="107000"/>
                        </a:lnSpc>
                        <a:spcAft>
                          <a:spcPts val="0"/>
                        </a:spcAft>
                      </a:pPr>
                      <a:r>
                        <a:rPr lang="kk-KZ" sz="1600" dirty="0" smtClean="0">
                          <a:solidFill>
                            <a:schemeClr val="tx1"/>
                          </a:solidFill>
                          <a:effectLst/>
                          <a:latin typeface="Times New Roman" panose="02020603050405020304" pitchFamily="18" charset="0"/>
                          <a:cs typeface="Times New Roman" panose="02020603050405020304" pitchFamily="18" charset="0"/>
                        </a:rPr>
                        <a:t>Социал-реформизм</a:t>
                      </a:r>
                    </a:p>
                    <a:p>
                      <a:pPr algn="just">
                        <a:lnSpc>
                          <a:spcPct val="107000"/>
                        </a:lnSpc>
                        <a:spcAft>
                          <a:spcPts val="0"/>
                        </a:spcAft>
                      </a:pPr>
                      <a:endParaRPr lang="kk-KZ"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kk-KZ" sz="1200">
                          <a:effectLst/>
                          <a:latin typeface="Times New Roman" panose="02020603050405020304" pitchFamily="18" charset="0"/>
                          <a:cs typeface="Times New Roman" panose="02020603050405020304" pitchFamily="18" charset="0"/>
                        </a:rPr>
                        <a:t>экономиканың дамуына мемлекеттік реттеудің қажеттілігі идеясы негізінде жасалған  макроэкономикалық теория.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80882837"/>
                  </a:ext>
                </a:extLst>
              </a:tr>
              <a:tr h="945105">
                <a:tc>
                  <a:txBody>
                    <a:bodyPr/>
                    <a:lstStyle/>
                    <a:p>
                      <a:pPr algn="just">
                        <a:lnSpc>
                          <a:spcPct val="107000"/>
                        </a:lnSpc>
                        <a:spcAft>
                          <a:spcPts val="0"/>
                        </a:spcAft>
                      </a:pPr>
                      <a:r>
                        <a:rPr lang="kk-KZ" sz="1800" dirty="0">
                          <a:solidFill>
                            <a:schemeClr val="tx1"/>
                          </a:solidFill>
                          <a:effectLst/>
                          <a:latin typeface="Times New Roman" panose="02020603050405020304" pitchFamily="18" charset="0"/>
                          <a:cs typeface="Times New Roman" panose="02020603050405020304" pitchFamily="18" charset="0"/>
                        </a:rPr>
                        <a:t>Тоталитаризм</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kk-KZ" sz="1200" dirty="0">
                          <a:effectLst/>
                          <a:latin typeface="Times New Roman" panose="02020603050405020304" pitchFamily="18" charset="0"/>
                          <a:cs typeface="Times New Roman" panose="02020603050405020304" pitchFamily="18" charset="0"/>
                        </a:rPr>
                        <a:t>Ол қоғамның және адам өмірінің барлық салалары бойынша мемлекеттің толықтай бақылауына негізделген  мемлекеттік билік жүйесі</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41144169"/>
                  </a:ext>
                </a:extLst>
              </a:tr>
            </a:tbl>
          </a:graphicData>
        </a:graphic>
      </p:graphicFrame>
      <p:cxnSp>
        <p:nvCxnSpPr>
          <p:cNvPr id="5" name="Прямая со стрелкой 4"/>
          <p:cNvCxnSpPr/>
          <p:nvPr/>
        </p:nvCxnSpPr>
        <p:spPr>
          <a:xfrm>
            <a:off x="2123728" y="1700808"/>
            <a:ext cx="4032448" cy="12961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067944" y="3717032"/>
            <a:ext cx="2088232" cy="144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2915816" y="1916832"/>
            <a:ext cx="3240360" cy="792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17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842320" y="214290"/>
            <a:ext cx="7258072" cy="868346"/>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kk-KZ" sz="2800" b="1" dirty="0" smtClean="0">
                <a:solidFill>
                  <a:schemeClr val="bg1"/>
                </a:solidFill>
                <a:latin typeface="Times New Roman" pitchFamily="18" charset="0"/>
                <a:cs typeface="Times New Roman" pitchFamily="18" charset="0"/>
              </a:rPr>
              <a:t>Қорытынды </a:t>
            </a:r>
            <a:endParaRPr lang="ru-RU" sz="2800" b="1" i="1" dirty="0">
              <a:solidFill>
                <a:schemeClr val="bg1"/>
              </a:solidFill>
            </a:endParaRPr>
          </a:p>
        </p:txBody>
      </p:sp>
      <p:sp>
        <p:nvSpPr>
          <p:cNvPr id="6" name="Прямоугольник 5"/>
          <p:cNvSpPr/>
          <p:nvPr/>
        </p:nvSpPr>
        <p:spPr>
          <a:xfrm>
            <a:off x="755576" y="1484785"/>
            <a:ext cx="7488832" cy="3363293"/>
          </a:xfrm>
          <a:prstGeom prst="rect">
            <a:avLst/>
          </a:prstGeom>
        </p:spPr>
        <p:txBody>
          <a:bodyPr wrap="square">
            <a:spAutoFit/>
          </a:bodyPr>
          <a:lstStyle/>
          <a:p>
            <a:pPr>
              <a:lnSpc>
                <a:spcPct val="107000"/>
              </a:lnSpc>
              <a:spcAft>
                <a:spcPts val="800"/>
              </a:spcAft>
            </a:pPr>
            <a:r>
              <a:rPr lang="kk-KZ" sz="2000" i="1" dirty="0">
                <a:solidFill>
                  <a:srgbClr val="0070C0"/>
                </a:solidFill>
                <a:latin typeface="Times New Roman" panose="02020603050405020304" pitchFamily="18" charset="0"/>
                <a:cs typeface="Times New Roman" panose="02020603050405020304" pitchFamily="18" charset="0"/>
              </a:rPr>
              <a:t>«Жаңа бағыт» XX ғасырдағы АҚШ экономикасын көтеруге бағытталған ерекше бетбұрыс болды.«Жаңа бағыт»жетістіктерінің арқасында  АҚШ тарихында  Рузьвелт төрт рет президенттікке сайланған жалғыз президент болды</a:t>
            </a:r>
            <a:r>
              <a:rPr lang="kk-KZ" sz="2000" i="1" dirty="0" smtClean="0">
                <a:solidFill>
                  <a:srgbClr val="0070C0"/>
                </a:solidFill>
                <a:latin typeface="Times New Roman" panose="02020603050405020304" pitchFamily="18" charset="0"/>
                <a:cs typeface="Times New Roman" panose="02020603050405020304" pitchFamily="18" charset="0"/>
              </a:rPr>
              <a:t>.</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Ақырында</a:t>
            </a:r>
            <a:r>
              <a:rPr lang="ru-RU" sz="2000" i="1" dirty="0">
                <a:solidFill>
                  <a:srgbClr val="0070C0"/>
                </a:solidFill>
                <a:latin typeface="Times New Roman" panose="02020603050405020304" pitchFamily="18" charset="0"/>
                <a:cs typeface="Times New Roman" panose="02020603050405020304" pitchFamily="18" charset="0"/>
              </a:rPr>
              <a:t> АҚШ-</a:t>
            </a:r>
            <a:r>
              <a:rPr lang="ru-RU" sz="2000" i="1" dirty="0" err="1">
                <a:solidFill>
                  <a:srgbClr val="0070C0"/>
                </a:solidFill>
                <a:latin typeface="Times New Roman" panose="02020603050405020304" pitchFamily="18" charset="0"/>
                <a:cs typeface="Times New Roman" panose="02020603050405020304" pitchFamily="18" charset="0"/>
              </a:rPr>
              <a:t>тың</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Екінші</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дүниежүзілік</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соғысқа</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кіруі</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Құрама</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Штаттардағы</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Ұлы</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Депрессияны</a:t>
            </a:r>
            <a:r>
              <a:rPr lang="ru-RU" sz="2000" i="1" dirty="0">
                <a:solidFill>
                  <a:srgbClr val="0070C0"/>
                </a:solidFill>
                <a:latin typeface="Times New Roman" panose="02020603050405020304" pitchFamily="18" charset="0"/>
                <a:cs typeface="Times New Roman" panose="02020603050405020304" pitchFamily="18" charset="0"/>
              </a:rPr>
              <a:t> </a:t>
            </a:r>
            <a:r>
              <a:rPr lang="ru-RU" sz="2000" i="1" dirty="0" err="1">
                <a:solidFill>
                  <a:srgbClr val="0070C0"/>
                </a:solidFill>
                <a:latin typeface="Times New Roman" panose="02020603050405020304" pitchFamily="18" charset="0"/>
                <a:cs typeface="Times New Roman" panose="02020603050405020304" pitchFamily="18" charset="0"/>
              </a:rPr>
              <a:t>аяқтады</a:t>
            </a:r>
            <a:r>
              <a:rPr lang="ru-RU" sz="2000" i="1" dirty="0" smtClean="0">
                <a:solidFill>
                  <a:srgbClr val="0070C0"/>
                </a:solidFill>
                <a:latin typeface="Times New Roman" panose="02020603050405020304" pitchFamily="18" charset="0"/>
                <a:cs typeface="Times New Roman" panose="02020603050405020304" pitchFamily="18" charset="0"/>
              </a:rPr>
              <a:t>.</a:t>
            </a:r>
            <a:r>
              <a:rPr lang="kk-KZ" sz="2000" i="1" dirty="0">
                <a:solidFill>
                  <a:srgbClr val="0070C0"/>
                </a:solidFill>
                <a:latin typeface="Times New Roman" panose="02020603050405020304" pitchFamily="18" charset="0"/>
                <a:cs typeface="Times New Roman" panose="02020603050405020304" pitchFamily="18" charset="0"/>
              </a:rPr>
              <a:t> Германия милитаризм соңына түсіп,бірінші дүниежүзілік соғыстағы жеңілісінен кек алу үшін,жаңа соғысқа дайындалуға көшті</a:t>
            </a:r>
            <a:r>
              <a:rPr lang="kk-KZ" sz="2000" i="1" dirty="0" smtClean="0">
                <a:solidFill>
                  <a:srgbClr val="0070C0"/>
                </a:solidFill>
                <a:latin typeface="Times New Roman" panose="02020603050405020304" pitchFamily="18" charset="0"/>
                <a:cs typeface="Times New Roman" panose="02020603050405020304" pitchFamily="18" charset="0"/>
              </a:rPr>
              <a:t>.</a:t>
            </a:r>
            <a:r>
              <a:rPr lang="kk-KZ" sz="2000" i="1" dirty="0">
                <a:solidFill>
                  <a:srgbClr val="0070C0"/>
                </a:solidFill>
                <a:latin typeface="Times New Roman" panose="02020603050405020304" pitchFamily="18" charset="0"/>
                <a:cs typeface="Times New Roman" panose="02020603050405020304" pitchFamily="18" charset="0"/>
              </a:rPr>
              <a:t> </a:t>
            </a:r>
            <a:r>
              <a:rPr lang="kk-KZ" sz="2000" i="1" dirty="0" smtClean="0">
                <a:solidFill>
                  <a:srgbClr val="0070C0"/>
                </a:solidFill>
                <a:latin typeface="Times New Roman" panose="02020603050405020304" pitchFamily="18" charset="0"/>
                <a:cs typeface="Times New Roman" panose="02020603050405020304" pitchFamily="18" charset="0"/>
              </a:rPr>
              <a:t>.</a:t>
            </a:r>
            <a:r>
              <a:rPr lang="kk-KZ" sz="2000" i="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000" i="1" dirty="0" smtClean="0">
                <a:solidFill>
                  <a:srgbClr val="0070C0"/>
                </a:solidFill>
                <a:latin typeface="Times New Roman" panose="02020603050405020304" pitchFamily="18" charset="0"/>
                <a:cs typeface="Times New Roman" panose="02020603050405020304" pitchFamily="18" charset="0"/>
              </a:rPr>
              <a:t>Осылайша,АҚШ,Франция,Германия </a:t>
            </a:r>
            <a:r>
              <a:rPr lang="kk-KZ" sz="2000" i="1" dirty="0">
                <a:solidFill>
                  <a:srgbClr val="0070C0"/>
                </a:solidFill>
                <a:latin typeface="Times New Roman" panose="02020603050405020304" pitchFamily="18" charset="0"/>
                <a:cs typeface="Times New Roman" panose="02020603050405020304" pitchFamily="18" charset="0"/>
              </a:rPr>
              <a:t>елдері экономикалық дағдарыстан шығудың түрлі тәсілдерін қолданды.</a:t>
            </a:r>
            <a:endParaRPr lang="ru-RU" sz="20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20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rgbClr val="0000CC"/>
                </a:solidFill>
                <a:latin typeface="Times New Roman" pitchFamily="18" charset="0"/>
                <a:cs typeface="Times New Roman" pitchFamily="18" charset="0"/>
              </a:rPr>
              <a:t>Үйге тапсырма</a:t>
            </a:r>
            <a:endParaRPr lang="ru-RU" b="1" dirty="0">
              <a:solidFill>
                <a:srgbClr val="0000CC"/>
              </a:solidFill>
              <a:latin typeface="Times New Roman" pitchFamily="18" charset="0"/>
              <a:cs typeface="Times New Roman" pitchFamily="18" charset="0"/>
            </a:endParaRPr>
          </a:p>
        </p:txBody>
      </p:sp>
      <p:sp>
        <p:nvSpPr>
          <p:cNvPr id="5" name="Rectangle 1"/>
          <p:cNvSpPr>
            <a:spLocks noChangeArrowheads="1"/>
          </p:cNvSpPr>
          <p:nvPr/>
        </p:nvSpPr>
        <p:spPr bwMode="auto">
          <a:xfrm>
            <a:off x="0" y="2436858"/>
            <a:ext cx="95947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-Сіз сол уақытта болсаңыз,дағдарыстан шығудың қандай жолдарын ұсынар едіңіз?-деген сұраққа жауап жазу</a:t>
            </a:r>
            <a:r>
              <a:rPr kumimoji="0" lang="kk-KZ" altLang="ru-RU"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ru-RU" altLang="ru-RU" sz="1400" b="0" i="0" u="none" strike="noStrike" cap="none" normalizeH="0" baseline="0" dirty="0" smtClean="0">
                <a:ln>
                  <a:noFill/>
                </a:ln>
                <a:solidFill>
                  <a:schemeClr val="tx1"/>
                </a:solidFill>
                <a:effectLst/>
              </a:rPr>
              <a:t> </a:t>
            </a:r>
            <a:endParaRPr kumimoji="0" lang="ru-RU" altLang="ru-RU" sz="14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689088"/>
            <a:ext cx="8001056"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0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Оқу мақсаты:</a:t>
            </a:r>
          </a:p>
          <a:p>
            <a:pPr lvl="0" eaLnBrk="0" fontAlgn="base" hangingPunct="0">
              <a:spcBef>
                <a:spcPct val="0"/>
              </a:spcBef>
              <a:spcAft>
                <a:spcPct val="0"/>
              </a:spcAft>
            </a:pPr>
            <a:r>
              <a:rPr lang="kk-KZ" sz="1600" i="1" dirty="0">
                <a:solidFill>
                  <a:srgbClr val="002060"/>
                </a:solidFill>
                <a:latin typeface="Times New Roman" panose="02020603050405020304" pitchFamily="18" charset="0"/>
                <a:cs typeface="Times New Roman" panose="02020603050405020304" pitchFamily="18" charset="0"/>
              </a:rPr>
              <a:t>8</a:t>
            </a:r>
            <a:r>
              <a:rPr lang="kk-KZ" i="1" dirty="0">
                <a:solidFill>
                  <a:srgbClr val="002060"/>
                </a:solidFill>
                <a:latin typeface="Times New Roman" panose="02020603050405020304" pitchFamily="18" charset="0"/>
                <a:cs typeface="Times New Roman" panose="02020603050405020304" pitchFamily="18" charset="0"/>
              </a:rPr>
              <a:t>.2.4.1-әлем  мемлекеттерінің әлеуметтік –экономикалық дамуындағы  Дж.Кейнс теориясының рөлін сипаттау</a:t>
            </a:r>
            <a:r>
              <a:rPr lang="kk-KZ" i="1" dirty="0" smtClean="0">
                <a:solidFill>
                  <a:srgbClr val="002060"/>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kk-KZ" i="1" dirty="0" smtClean="0">
                <a:solidFill>
                  <a:srgbClr val="002060"/>
                </a:solidFill>
                <a:latin typeface="Times New Roman" panose="02020603050405020304" pitchFamily="18" charset="0"/>
                <a:cs typeface="Times New Roman" panose="02020603050405020304" pitchFamily="18" charset="0"/>
              </a:rPr>
              <a:t>8.4.1.5-1930 жылдардағы құрылымдық  экономикалық дағдарыстың нәтижесінде экономикада орын алған өзгерістерді анықтау;</a:t>
            </a:r>
          </a:p>
          <a:p>
            <a:pPr lvl="0" eaLnBrk="0" fontAlgn="base" hangingPunct="0">
              <a:spcBef>
                <a:spcPct val="0"/>
              </a:spcBef>
              <a:spcAft>
                <a:spcPct val="0"/>
              </a:spcAft>
            </a:pPr>
            <a:r>
              <a:rPr lang="kk-KZ" i="1" dirty="0">
                <a:solidFill>
                  <a:srgbClr val="002060"/>
                </a:solidFill>
                <a:latin typeface="Times New Roman" panose="02020603050405020304" pitchFamily="18" charset="0"/>
                <a:cs typeface="Times New Roman" panose="02020603050405020304" pitchFamily="18" charset="0"/>
              </a:rPr>
              <a:t>8.3.1.3-фактілерді,процестер мен оқиғаларды салыстыру арқылы дүниежүзілік-экономикалық дағдарыстан шығудың түрлі жолдарын түсіндіру (АҚШ,Франция,Германия</a:t>
            </a:r>
            <a:r>
              <a:rPr lang="kk-KZ" i="1" dirty="0" smtClean="0">
                <a:solidFill>
                  <a:srgbClr val="002060"/>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endParaRPr lang="kk-KZ" i="1"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000" b="1" u="none" strike="noStrike" cap="none" normalizeH="0" baseline="0" dirty="0" smtClean="0">
                <a:ln>
                  <a:noFill/>
                </a:ln>
                <a:solidFill>
                  <a:srgbClr val="0000CC"/>
                </a:solidFill>
                <a:effectLst/>
                <a:latin typeface="Times New Roman" pitchFamily="18" charset="0"/>
                <a:cs typeface="Times New Roman" pitchFamily="18" charset="0"/>
              </a:rPr>
              <a:t>Бағалау критерийлері:</a:t>
            </a:r>
          </a:p>
          <a:p>
            <a:pPr lvl="0" eaLnBrk="0" fontAlgn="base" hangingPunct="0">
              <a:spcBef>
                <a:spcPct val="0"/>
              </a:spcBef>
              <a:spcAft>
                <a:spcPct val="0"/>
              </a:spcAft>
              <a:buFont typeface="Arial" pitchFamily="34" charset="0"/>
              <a:buChar char="•"/>
            </a:pPr>
            <a:r>
              <a:rPr lang="kk-KZ" b="1" i="1" dirty="0" smtClean="0">
                <a:solidFill>
                  <a:srgbClr val="002060"/>
                </a:solidFill>
                <a:latin typeface="Times New Roman" pitchFamily="18" charset="0"/>
                <a:cs typeface="Times New Roman" pitchFamily="18" charset="0"/>
              </a:rPr>
              <a:t> </a:t>
            </a:r>
            <a:r>
              <a:rPr lang="kk-KZ" i="1" dirty="0">
                <a:solidFill>
                  <a:srgbClr val="002060"/>
                </a:solidFill>
                <a:latin typeface="Times New Roman" panose="02020603050405020304" pitchFamily="18" charset="0"/>
                <a:cs typeface="Times New Roman" panose="02020603050405020304" pitchFamily="18" charset="0"/>
              </a:rPr>
              <a:t>АҚШ-тың дағдарыстан шығуға арналған Дж .Кейнстің экономикалық теориясынының негізгі идеясына талдау </a:t>
            </a:r>
            <a:r>
              <a:rPr lang="kk-KZ" i="1" dirty="0" smtClean="0">
                <a:solidFill>
                  <a:srgbClr val="002060"/>
                </a:solidFill>
                <a:latin typeface="Times New Roman" panose="02020603050405020304" pitchFamily="18" charset="0"/>
                <a:cs typeface="Times New Roman" panose="02020603050405020304" pitchFamily="18" charset="0"/>
              </a:rPr>
              <a:t>жасайды.</a:t>
            </a:r>
          </a:p>
          <a:p>
            <a:pPr lvl="0" eaLnBrk="0" fontAlgn="base" hangingPunct="0">
              <a:spcBef>
                <a:spcPct val="0"/>
              </a:spcBef>
              <a:spcAft>
                <a:spcPct val="0"/>
              </a:spcAft>
              <a:buFont typeface="Arial" pitchFamily="34" charset="0"/>
              <a:buChar char="•"/>
            </a:pPr>
            <a:r>
              <a:rPr lang="kk-KZ" i="1" dirty="0" smtClean="0">
                <a:solidFill>
                  <a:srgbClr val="002060"/>
                </a:solidFill>
                <a:latin typeface="Times New Roman" panose="02020603050405020304" pitchFamily="18" charset="0"/>
                <a:cs typeface="Times New Roman" panose="02020603050405020304" pitchFamily="18" charset="0"/>
              </a:rPr>
              <a:t> 1930 </a:t>
            </a:r>
            <a:r>
              <a:rPr lang="kk-KZ" i="1" dirty="0">
                <a:solidFill>
                  <a:srgbClr val="002060"/>
                </a:solidFill>
                <a:latin typeface="Times New Roman" panose="02020603050405020304" pitchFamily="18" charset="0"/>
                <a:cs typeface="Times New Roman" panose="02020603050405020304" pitchFamily="18" charset="0"/>
              </a:rPr>
              <a:t>жылдардағы экономикалық дағдарыстың нәтижесінде пайда болған  экономикалық өзгерістерді </a:t>
            </a:r>
            <a:r>
              <a:rPr lang="kk-KZ" i="1" dirty="0" smtClean="0">
                <a:solidFill>
                  <a:srgbClr val="002060"/>
                </a:solidFill>
                <a:latin typeface="Times New Roman" panose="02020603050405020304" pitchFamily="18" charset="0"/>
                <a:cs typeface="Times New Roman" panose="02020603050405020304" pitchFamily="18" charset="0"/>
              </a:rPr>
              <a:t>анықтайды.</a:t>
            </a:r>
          </a:p>
          <a:p>
            <a:pPr lvl="0" eaLnBrk="0" fontAlgn="base" hangingPunct="0">
              <a:spcBef>
                <a:spcPct val="0"/>
              </a:spcBef>
              <a:spcAft>
                <a:spcPct val="0"/>
              </a:spcAft>
              <a:buFont typeface="Arial" pitchFamily="34" charset="0"/>
              <a:buChar char="•"/>
            </a:pPr>
            <a:r>
              <a:rPr lang="kk-KZ" i="1" dirty="0" smtClean="0">
                <a:solidFill>
                  <a:srgbClr val="002060"/>
                </a:solidFill>
                <a:latin typeface="Times New Roman" panose="02020603050405020304" pitchFamily="18" charset="0"/>
                <a:cs typeface="Times New Roman" panose="02020603050405020304" pitchFamily="18" charset="0"/>
              </a:rPr>
              <a:t> Фактілер </a:t>
            </a:r>
            <a:r>
              <a:rPr lang="kk-KZ" i="1" dirty="0">
                <a:solidFill>
                  <a:srgbClr val="002060"/>
                </a:solidFill>
                <a:latin typeface="Times New Roman" panose="02020603050405020304" pitchFamily="18" charset="0"/>
                <a:cs typeface="Times New Roman" panose="02020603050405020304" pitchFamily="18" charset="0"/>
              </a:rPr>
              <a:t>мен оқиғаларды салыстыру арқылы АҚШ,Франция,Германия елдерінің дүниежүзілік- экономикалық дағдарыстан шығу реформаларын </a:t>
            </a:r>
            <a:r>
              <a:rPr lang="kk-KZ" i="1" dirty="0" smtClean="0">
                <a:solidFill>
                  <a:srgbClr val="002060"/>
                </a:solidFill>
                <a:latin typeface="Times New Roman" panose="02020603050405020304" pitchFamily="18" charset="0"/>
                <a:cs typeface="Times New Roman" panose="02020603050405020304" pitchFamily="18" charset="0"/>
              </a:rPr>
              <a:t>анықтайды.</a:t>
            </a:r>
            <a:endParaRPr kumimoji="0" lang="ru-RU" b="0" i="1"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11560" y="274638"/>
            <a:ext cx="7848872" cy="1282154"/>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kk-KZ" sz="4800" b="1" dirty="0" smtClean="0">
                <a:solidFill>
                  <a:schemeClr val="bg1"/>
                </a:solidFill>
                <a:latin typeface="Times New Roman" pitchFamily="18" charset="0"/>
                <a:cs typeface="Times New Roman" pitchFamily="18" charset="0"/>
              </a:rPr>
              <a:t>Жауабын тап...</a:t>
            </a:r>
            <a:endParaRPr lang="ru-RU" sz="4800" b="1" dirty="0">
              <a:solidFill>
                <a:schemeClr val="bg1"/>
              </a:solidFill>
              <a:latin typeface="Times New Roman" pitchFamily="18" charset="0"/>
              <a:cs typeface="Times New Roman" pitchFamily="18" charset="0"/>
            </a:endParaRPr>
          </a:p>
        </p:txBody>
      </p:sp>
      <p:sp>
        <p:nvSpPr>
          <p:cNvPr id="5" name="Подзаголовок 8"/>
          <p:cNvSpPr txBox="1">
            <a:spLocks noGrp="1"/>
          </p:cNvSpPr>
          <p:nvPr>
            <p:ph idx="1"/>
          </p:nvPr>
        </p:nvSpPr>
        <p:spPr>
          <a:xfrm>
            <a:off x="457200" y="1988840"/>
            <a:ext cx="7787208" cy="41373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kk-KZ" sz="1800" dirty="0" smtClean="0">
                <a:solidFill>
                  <a:srgbClr val="7030A0"/>
                </a:solidFill>
              </a:rPr>
              <a:t>-  </a:t>
            </a:r>
            <a:r>
              <a:rPr lang="kk-KZ" sz="1800" dirty="0" smtClean="0">
                <a:solidFill>
                  <a:srgbClr val="7030A0"/>
                </a:solidFill>
                <a:latin typeface="Times New Roman" panose="02020603050405020304" pitchFamily="18" charset="0"/>
                <a:cs typeface="Times New Roman" panose="02020603050405020304" pitchFamily="18" charset="0"/>
              </a:rPr>
              <a:t>Бағалы </a:t>
            </a:r>
            <a:r>
              <a:rPr lang="kk-KZ" sz="1800" dirty="0">
                <a:solidFill>
                  <a:srgbClr val="7030A0"/>
                </a:solidFill>
                <a:latin typeface="Times New Roman" panose="02020603050405020304" pitchFamily="18" charset="0"/>
                <a:cs typeface="Times New Roman" panose="02020603050405020304" pitchFamily="18" charset="0"/>
              </a:rPr>
              <a:t>қағаздар сатып алынатын және сатылатын тұрақты рынокты қалай атаймыз</a:t>
            </a:r>
            <a:r>
              <a:rPr lang="kk-KZ" sz="1800" dirty="0" smtClean="0">
                <a:solidFill>
                  <a:srgbClr val="7030A0"/>
                </a:solidFill>
                <a:latin typeface="Times New Roman" panose="02020603050405020304" pitchFamily="18" charset="0"/>
                <a:cs typeface="Times New Roman" panose="02020603050405020304" pitchFamily="18" charset="0"/>
              </a:rPr>
              <a:t>?</a:t>
            </a:r>
          </a:p>
          <a:p>
            <a:pPr algn="just">
              <a:defRPr/>
            </a:pPr>
            <a:r>
              <a:rPr lang="kk-KZ" sz="1800" dirty="0">
                <a:solidFill>
                  <a:srgbClr val="7030A0"/>
                </a:solidFill>
                <a:latin typeface="Times New Roman" panose="02020603050405020304" pitchFamily="18" charset="0"/>
                <a:cs typeface="Times New Roman" panose="02020603050405020304" pitchFamily="18" charset="0"/>
              </a:rPr>
              <a:t>- Акционерлік қоғамды немесе кәсіпорынды дамытуға қаржы салғанын куәландыратын және оның иесіне акционерлік қоғам пайдасының бір бөлігін дивиденд түрінде алуына құқық беретін құнды қағаз қалай аталады?</a:t>
            </a:r>
            <a:endParaRPr lang="ru-RU" sz="1800" dirty="0">
              <a:solidFill>
                <a:srgbClr val="7030A0"/>
              </a:solidFill>
              <a:latin typeface="Times New Roman" panose="02020603050405020304" pitchFamily="18" charset="0"/>
              <a:cs typeface="Times New Roman" panose="02020603050405020304" pitchFamily="18" charset="0"/>
            </a:endParaRPr>
          </a:p>
          <a:p>
            <a:pPr lvl="0" algn="just">
              <a:defRPr/>
            </a:pPr>
            <a:r>
              <a:rPr lang="ru-RU" sz="1800" dirty="0" smtClean="0">
                <a:solidFill>
                  <a:srgbClr val="7030A0"/>
                </a:solidFill>
                <a:latin typeface="Times New Roman" panose="02020603050405020304" pitchFamily="18" charset="0"/>
                <a:cs typeface="Times New Roman" panose="02020603050405020304" pitchFamily="18" charset="0"/>
              </a:rPr>
              <a:t>-</a:t>
            </a:r>
            <a:r>
              <a:rPr lang="kk-KZ" sz="1800" dirty="0" smtClean="0">
                <a:solidFill>
                  <a:srgbClr val="7030A0"/>
                </a:solidFill>
                <a:latin typeface="Times New Roman" panose="02020603050405020304" pitchFamily="18" charset="0"/>
                <a:cs typeface="Times New Roman" panose="02020603050405020304" pitchFamily="18" charset="0"/>
              </a:rPr>
              <a:t>Қор </a:t>
            </a:r>
            <a:r>
              <a:rPr lang="kk-KZ" sz="1800" dirty="0">
                <a:solidFill>
                  <a:srgbClr val="7030A0"/>
                </a:solidFill>
                <a:latin typeface="Times New Roman" panose="02020603050405020304" pitchFamily="18" charset="0"/>
                <a:cs typeface="Times New Roman" panose="02020603050405020304" pitchFamily="18" charset="0"/>
              </a:rPr>
              <a:t>биржасы орналасқан Нью-Йорктегі көше, ірі банктердің тақталары</a:t>
            </a:r>
            <a:r>
              <a:rPr lang="kk-KZ" sz="1800" dirty="0" smtClean="0">
                <a:solidFill>
                  <a:srgbClr val="7030A0"/>
                </a:solidFill>
                <a:latin typeface="Times New Roman" panose="02020603050405020304" pitchFamily="18" charset="0"/>
                <a:cs typeface="Times New Roman" panose="02020603050405020304" pitchFamily="18" charset="0"/>
              </a:rPr>
              <a:t>?</a:t>
            </a:r>
          </a:p>
          <a:p>
            <a:pPr lvl="0" algn="just">
              <a:defRPr/>
            </a:pPr>
            <a:r>
              <a:rPr lang="kk-KZ" sz="1800" dirty="0" smtClean="0">
                <a:solidFill>
                  <a:srgbClr val="7030A0"/>
                </a:solidFill>
                <a:latin typeface="Times New Roman" panose="02020603050405020304" pitchFamily="18" charset="0"/>
                <a:cs typeface="Times New Roman" panose="02020603050405020304" pitchFamily="18" charset="0"/>
              </a:rPr>
              <a:t>-Белгілі </a:t>
            </a:r>
            <a:r>
              <a:rPr lang="kk-KZ" sz="1800" dirty="0">
                <a:solidFill>
                  <a:srgbClr val="7030A0"/>
                </a:solidFill>
                <a:latin typeface="Times New Roman" panose="02020603050405020304" pitchFamily="18" charset="0"/>
                <a:cs typeface="Times New Roman" panose="02020603050405020304" pitchFamily="18" charset="0"/>
              </a:rPr>
              <a:t>бір мерзім бойы пайдаланып, қайтарылу үшін әдетте, пайыз төлеу шартымен ақшалай немесе тауар түрінде берілетін қарыз қалай аталады</a:t>
            </a:r>
            <a:r>
              <a:rPr lang="kk-KZ" sz="1800" dirty="0" smtClean="0">
                <a:solidFill>
                  <a:srgbClr val="7030A0"/>
                </a:solidFill>
                <a:latin typeface="Times New Roman" panose="02020603050405020304" pitchFamily="18" charset="0"/>
                <a:cs typeface="Times New Roman" panose="02020603050405020304" pitchFamily="18" charset="0"/>
              </a:rPr>
              <a:t>?</a:t>
            </a:r>
          </a:p>
          <a:p>
            <a:pPr lvl="0" algn="just">
              <a:defRPr/>
            </a:pPr>
            <a:r>
              <a:rPr lang="kk-KZ" sz="1800" dirty="0" smtClean="0"/>
              <a:t>-</a:t>
            </a:r>
            <a:r>
              <a:rPr lang="kk-KZ" sz="1800" dirty="0" smtClean="0">
                <a:solidFill>
                  <a:srgbClr val="7030A0"/>
                </a:solidFill>
                <a:latin typeface="Times New Roman" panose="02020603050405020304" pitchFamily="18" charset="0"/>
                <a:cs typeface="Times New Roman" panose="02020603050405020304" pitchFamily="18" charset="0"/>
              </a:rPr>
              <a:t>Кәсіпорындардың </a:t>
            </a:r>
            <a:r>
              <a:rPr lang="kk-KZ" sz="1800" dirty="0">
                <a:solidFill>
                  <a:srgbClr val="7030A0"/>
                </a:solidFill>
                <a:latin typeface="Times New Roman" panose="02020603050405020304" pitchFamily="18" charset="0"/>
                <a:cs typeface="Times New Roman" panose="02020603050405020304" pitchFamily="18" charset="0"/>
              </a:rPr>
              <a:t>төлем қабілетсіздігі салдарынан өз жұмысын мәжбүрлі тоқтатуы. </a:t>
            </a:r>
            <a:r>
              <a:rPr lang="kk-KZ" dirty="0">
                <a:latin typeface="Times New Roman" panose="02020603050405020304" pitchFamily="18" charset="0"/>
                <a:cs typeface="Times New Roman" panose="02020603050405020304" pitchFamily="18" charset="0"/>
              </a:rPr>
              <a:t> </a:t>
            </a:r>
            <a:endParaRPr lang="kk-KZ" sz="1800" dirty="0" smtClean="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81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11560" y="274638"/>
            <a:ext cx="7848872" cy="1282154"/>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kk-KZ" sz="4800" b="1" dirty="0" smtClean="0">
                <a:solidFill>
                  <a:schemeClr val="bg1"/>
                </a:solidFill>
                <a:latin typeface="Times New Roman" pitchFamily="18" charset="0"/>
                <a:cs typeface="Times New Roman" pitchFamily="18" charset="0"/>
              </a:rPr>
              <a:t>Жауабы:</a:t>
            </a:r>
            <a:endParaRPr lang="ru-RU" sz="4800" b="1" dirty="0">
              <a:solidFill>
                <a:schemeClr val="bg1"/>
              </a:solidFill>
              <a:latin typeface="Times New Roman" pitchFamily="18" charset="0"/>
              <a:cs typeface="Times New Roman" pitchFamily="18" charset="0"/>
            </a:endParaRPr>
          </a:p>
        </p:txBody>
      </p:sp>
      <p:sp>
        <p:nvSpPr>
          <p:cNvPr id="5" name="Подзаголовок 8"/>
          <p:cNvSpPr txBox="1">
            <a:spLocks noGrp="1"/>
          </p:cNvSpPr>
          <p:nvPr>
            <p:ph idx="1"/>
          </p:nvPr>
        </p:nvSpPr>
        <p:spPr>
          <a:xfrm>
            <a:off x="457200" y="1988840"/>
            <a:ext cx="7787208" cy="41373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defRPr/>
            </a:pPr>
            <a:r>
              <a:rPr lang="kk-KZ" sz="1800" dirty="0" smtClean="0">
                <a:solidFill>
                  <a:srgbClr val="7030A0"/>
                </a:solidFill>
                <a:latin typeface="Times New Roman" panose="02020603050405020304" pitchFamily="18" charset="0"/>
                <a:cs typeface="Times New Roman" panose="02020603050405020304" pitchFamily="18" charset="0"/>
              </a:rPr>
              <a:t>-Бағалы </a:t>
            </a:r>
            <a:r>
              <a:rPr lang="kk-KZ" sz="1800" dirty="0">
                <a:solidFill>
                  <a:srgbClr val="7030A0"/>
                </a:solidFill>
                <a:latin typeface="Times New Roman" panose="02020603050405020304" pitchFamily="18" charset="0"/>
                <a:cs typeface="Times New Roman" panose="02020603050405020304" pitchFamily="18" charset="0"/>
              </a:rPr>
              <a:t>қағаздар сатып алынатын және сатылатын тұрақты рынокты қалай атаймыз</a:t>
            </a:r>
            <a:r>
              <a:rPr lang="kk-KZ" sz="1800" dirty="0" smtClean="0">
                <a:solidFill>
                  <a:srgbClr val="7030A0"/>
                </a:solidFill>
                <a:latin typeface="Times New Roman" panose="02020603050405020304" pitchFamily="18" charset="0"/>
                <a:cs typeface="Times New Roman" panose="02020603050405020304" pitchFamily="18" charset="0"/>
              </a:rPr>
              <a:t>?</a:t>
            </a:r>
            <a:r>
              <a:rPr lang="kk-KZ" dirty="0"/>
              <a:t> </a:t>
            </a:r>
            <a:r>
              <a:rPr lang="kk-KZ" sz="1600" i="1" dirty="0" smtClean="0">
                <a:solidFill>
                  <a:srgbClr val="002060"/>
                </a:solidFill>
              </a:rPr>
              <a:t>(</a:t>
            </a:r>
            <a:r>
              <a:rPr lang="kk-KZ" sz="1600" b="1" i="1" dirty="0">
                <a:solidFill>
                  <a:srgbClr val="002060"/>
                </a:solidFill>
              </a:rPr>
              <a:t>Қор биржасы</a:t>
            </a:r>
            <a:r>
              <a:rPr lang="kk-KZ" sz="1600" i="1" dirty="0" smtClean="0">
                <a:solidFill>
                  <a:srgbClr val="002060"/>
                </a:solidFill>
              </a:rPr>
              <a:t>)</a:t>
            </a:r>
            <a:endParaRPr lang="kk-KZ" sz="1600" i="1" dirty="0">
              <a:solidFill>
                <a:srgbClr val="002060"/>
              </a:solidFill>
              <a:latin typeface="Times New Roman" panose="02020603050405020304" pitchFamily="18" charset="0"/>
              <a:cs typeface="Times New Roman" panose="02020603050405020304" pitchFamily="18" charset="0"/>
            </a:endParaRPr>
          </a:p>
          <a:p>
            <a:pPr algn="just">
              <a:defRPr/>
            </a:pPr>
            <a:r>
              <a:rPr lang="kk-KZ" sz="1800" dirty="0" smtClean="0">
                <a:solidFill>
                  <a:srgbClr val="7030A0"/>
                </a:solidFill>
                <a:latin typeface="Times New Roman" panose="02020603050405020304" pitchFamily="18" charset="0"/>
                <a:cs typeface="Times New Roman" panose="02020603050405020304" pitchFamily="18" charset="0"/>
              </a:rPr>
              <a:t>-Акционерлік </a:t>
            </a:r>
            <a:r>
              <a:rPr lang="kk-KZ" sz="1800" dirty="0">
                <a:solidFill>
                  <a:srgbClr val="7030A0"/>
                </a:solidFill>
                <a:latin typeface="Times New Roman" panose="02020603050405020304" pitchFamily="18" charset="0"/>
                <a:cs typeface="Times New Roman" panose="02020603050405020304" pitchFamily="18" charset="0"/>
              </a:rPr>
              <a:t>қоғамды немесе кәсіпорынды дамытуға қаржы салғанын куәландыратын және оның иесіне акционерлік қоғам пайдасының бір бөлігін дивиденд түрінде алуына құқық беретін құнды қағаз қалай аталады</a:t>
            </a:r>
            <a:r>
              <a:rPr lang="kk-KZ" sz="1800" dirty="0" smtClean="0">
                <a:solidFill>
                  <a:srgbClr val="7030A0"/>
                </a:solidFill>
                <a:latin typeface="Times New Roman" panose="02020603050405020304" pitchFamily="18" charset="0"/>
                <a:cs typeface="Times New Roman" panose="02020603050405020304" pitchFamily="18" charset="0"/>
              </a:rPr>
              <a:t>?</a:t>
            </a:r>
            <a:r>
              <a:rPr lang="kk-KZ" sz="1800" dirty="0"/>
              <a:t> </a:t>
            </a:r>
            <a:r>
              <a:rPr lang="kk-KZ" sz="1800" dirty="0" smtClean="0"/>
              <a:t>(</a:t>
            </a:r>
            <a:r>
              <a:rPr lang="kk-KZ" sz="1600" b="1" i="1" dirty="0" smtClean="0"/>
              <a:t>Акция</a:t>
            </a:r>
            <a:r>
              <a:rPr lang="kk-KZ" sz="1600" i="1" dirty="0" smtClean="0"/>
              <a:t>)</a:t>
            </a:r>
            <a:endParaRPr lang="kk-KZ" sz="1600" i="1" dirty="0">
              <a:solidFill>
                <a:srgbClr val="7030A0"/>
              </a:solidFill>
              <a:latin typeface="Times New Roman" panose="02020603050405020304" pitchFamily="18" charset="0"/>
              <a:cs typeface="Times New Roman" panose="02020603050405020304" pitchFamily="18" charset="0"/>
            </a:endParaRPr>
          </a:p>
          <a:p>
            <a:pPr algn="just">
              <a:defRPr/>
            </a:pPr>
            <a:r>
              <a:rPr lang="ru-RU" sz="1800" dirty="0" smtClean="0">
                <a:solidFill>
                  <a:srgbClr val="7030A0"/>
                </a:solidFill>
                <a:latin typeface="Times New Roman" panose="02020603050405020304" pitchFamily="18" charset="0"/>
                <a:cs typeface="Times New Roman" panose="02020603050405020304" pitchFamily="18" charset="0"/>
              </a:rPr>
              <a:t>-</a:t>
            </a:r>
            <a:r>
              <a:rPr lang="kk-KZ" sz="1800" dirty="0" smtClean="0">
                <a:solidFill>
                  <a:srgbClr val="7030A0"/>
                </a:solidFill>
                <a:latin typeface="Times New Roman" panose="02020603050405020304" pitchFamily="18" charset="0"/>
                <a:cs typeface="Times New Roman" panose="02020603050405020304" pitchFamily="18" charset="0"/>
              </a:rPr>
              <a:t>Қор </a:t>
            </a:r>
            <a:r>
              <a:rPr lang="kk-KZ" sz="1800" dirty="0">
                <a:solidFill>
                  <a:srgbClr val="7030A0"/>
                </a:solidFill>
                <a:latin typeface="Times New Roman" panose="02020603050405020304" pitchFamily="18" charset="0"/>
                <a:cs typeface="Times New Roman" panose="02020603050405020304" pitchFamily="18" charset="0"/>
              </a:rPr>
              <a:t>биржасы орналасқан Нью-Йорктегі көше, ірі банктердің тақталары</a:t>
            </a:r>
            <a:r>
              <a:rPr lang="kk-KZ" sz="1800" dirty="0" smtClean="0">
                <a:solidFill>
                  <a:srgbClr val="7030A0"/>
                </a:solidFill>
                <a:latin typeface="Times New Roman" panose="02020603050405020304" pitchFamily="18" charset="0"/>
                <a:cs typeface="Times New Roman" panose="02020603050405020304" pitchFamily="18" charset="0"/>
              </a:rPr>
              <a:t>?</a:t>
            </a:r>
            <a:r>
              <a:rPr lang="kk-KZ" sz="1800" dirty="0"/>
              <a:t> </a:t>
            </a:r>
            <a:r>
              <a:rPr lang="kk-KZ" sz="1600" i="1" dirty="0" smtClean="0"/>
              <a:t>(</a:t>
            </a:r>
            <a:r>
              <a:rPr lang="kk-KZ" sz="1600" b="1" i="1" dirty="0" smtClean="0"/>
              <a:t>Уолл Стрит</a:t>
            </a:r>
            <a:r>
              <a:rPr lang="kk-KZ" sz="1600" i="1" dirty="0" smtClean="0"/>
              <a:t>)</a:t>
            </a:r>
            <a:endParaRPr lang="kk-KZ" sz="1600" i="1" dirty="0">
              <a:solidFill>
                <a:srgbClr val="7030A0"/>
              </a:solidFill>
              <a:latin typeface="Times New Roman" panose="02020603050405020304" pitchFamily="18" charset="0"/>
              <a:cs typeface="Times New Roman" panose="02020603050405020304" pitchFamily="18" charset="0"/>
            </a:endParaRPr>
          </a:p>
          <a:p>
            <a:pPr algn="just">
              <a:defRPr/>
            </a:pPr>
            <a:r>
              <a:rPr lang="kk-KZ" sz="1800" dirty="0" smtClean="0">
                <a:solidFill>
                  <a:srgbClr val="7030A0"/>
                </a:solidFill>
                <a:latin typeface="Times New Roman" panose="02020603050405020304" pitchFamily="18" charset="0"/>
                <a:cs typeface="Times New Roman" panose="02020603050405020304" pitchFamily="18" charset="0"/>
              </a:rPr>
              <a:t>-Белгілі </a:t>
            </a:r>
            <a:r>
              <a:rPr lang="kk-KZ" sz="1800" dirty="0">
                <a:solidFill>
                  <a:srgbClr val="7030A0"/>
                </a:solidFill>
                <a:latin typeface="Times New Roman" panose="02020603050405020304" pitchFamily="18" charset="0"/>
                <a:cs typeface="Times New Roman" panose="02020603050405020304" pitchFamily="18" charset="0"/>
              </a:rPr>
              <a:t>бір мерзім бойы пайдаланып, қайтарылу үшін әдетте, пайыз төлеу шартымен ақшалай немесе тауар түрінде берілетін қарыз қалай аталады</a:t>
            </a:r>
            <a:r>
              <a:rPr lang="kk-KZ" sz="1800" dirty="0" smtClean="0">
                <a:solidFill>
                  <a:srgbClr val="7030A0"/>
                </a:solidFill>
                <a:latin typeface="Times New Roman" panose="02020603050405020304" pitchFamily="18" charset="0"/>
                <a:cs typeface="Times New Roman" panose="02020603050405020304" pitchFamily="18" charset="0"/>
              </a:rPr>
              <a:t>?</a:t>
            </a:r>
            <a:r>
              <a:rPr lang="kk-KZ" sz="1800" dirty="0"/>
              <a:t> </a:t>
            </a:r>
            <a:r>
              <a:rPr lang="kk-KZ" sz="1600" i="1" dirty="0" smtClean="0"/>
              <a:t>(</a:t>
            </a:r>
            <a:r>
              <a:rPr lang="kk-KZ" sz="1600" b="1" i="1" dirty="0" smtClean="0"/>
              <a:t>Несие</a:t>
            </a:r>
            <a:r>
              <a:rPr lang="kk-KZ" sz="1600" i="1" dirty="0" smtClean="0"/>
              <a:t>)</a:t>
            </a:r>
            <a:endParaRPr lang="kk-KZ" sz="1600" i="1" dirty="0">
              <a:solidFill>
                <a:srgbClr val="7030A0"/>
              </a:solidFill>
              <a:latin typeface="Times New Roman" panose="02020603050405020304" pitchFamily="18" charset="0"/>
              <a:cs typeface="Times New Roman" panose="02020603050405020304" pitchFamily="18" charset="0"/>
            </a:endParaRPr>
          </a:p>
          <a:p>
            <a:pPr algn="just">
              <a:defRPr/>
            </a:pPr>
            <a:r>
              <a:rPr lang="kk-KZ" sz="1800" dirty="0" smtClean="0"/>
              <a:t>-</a:t>
            </a:r>
            <a:r>
              <a:rPr lang="kk-KZ" sz="1800" dirty="0" smtClean="0">
                <a:solidFill>
                  <a:srgbClr val="7030A0"/>
                </a:solidFill>
                <a:latin typeface="Times New Roman" panose="02020603050405020304" pitchFamily="18" charset="0"/>
                <a:cs typeface="Times New Roman" panose="02020603050405020304" pitchFamily="18" charset="0"/>
              </a:rPr>
              <a:t>Кәсіпорындардың </a:t>
            </a:r>
            <a:r>
              <a:rPr lang="kk-KZ" sz="1800" dirty="0">
                <a:solidFill>
                  <a:srgbClr val="7030A0"/>
                </a:solidFill>
                <a:latin typeface="Times New Roman" panose="02020603050405020304" pitchFamily="18" charset="0"/>
                <a:cs typeface="Times New Roman" panose="02020603050405020304" pitchFamily="18" charset="0"/>
              </a:rPr>
              <a:t>төлем қабілетсіздігі салдарынан өз жұмысын мәжбүрлі тоқтатуы</a:t>
            </a:r>
            <a:r>
              <a:rPr lang="kk-KZ" sz="1800" dirty="0" smtClean="0">
                <a:solidFill>
                  <a:srgbClr val="7030A0"/>
                </a:solidFill>
                <a:latin typeface="Times New Roman" panose="02020603050405020304" pitchFamily="18" charset="0"/>
                <a:cs typeface="Times New Roman" panose="02020603050405020304" pitchFamily="18" charset="0"/>
              </a:rPr>
              <a:t>.</a:t>
            </a:r>
            <a:r>
              <a:rPr lang="kk-KZ" sz="1600" i="1" dirty="0" smtClean="0"/>
              <a:t>(</a:t>
            </a:r>
            <a:r>
              <a:rPr lang="kk-KZ" sz="1600" b="1" i="1" dirty="0" smtClean="0"/>
              <a:t>Банкрот</a:t>
            </a:r>
            <a:r>
              <a:rPr lang="kk-KZ" sz="1600" i="1" dirty="0" smtClean="0"/>
              <a:t>)</a:t>
            </a:r>
            <a:endParaRPr lang="kk-KZ" sz="1600" i="1" dirty="0">
              <a:solidFill>
                <a:srgbClr val="7030A0"/>
              </a:solidFill>
              <a:latin typeface="Times New Roman" panose="02020603050405020304" pitchFamily="18" charset="0"/>
              <a:cs typeface="Times New Roman" panose="02020603050405020304" pitchFamily="18" charset="0"/>
            </a:endParaRPr>
          </a:p>
          <a:p>
            <a:pPr lvl="0" algn="just">
              <a:defRPr/>
            </a:pPr>
            <a:endParaRPr lang="kk-KZ" sz="1800" dirty="0" smtClean="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500034" y="285728"/>
            <a:ext cx="8229600" cy="1143000"/>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kk-KZ" sz="6000" dirty="0" smtClean="0">
                <a:solidFill>
                  <a:schemeClr val="bg1"/>
                </a:solidFill>
                <a:latin typeface="Times New Roman" pitchFamily="18" charset="0"/>
                <a:cs typeface="Times New Roman" pitchFamily="18" charset="0"/>
              </a:rPr>
              <a:t>Ұлы дағдарыс</a:t>
            </a:r>
            <a:endParaRPr lang="ru-RU" sz="6000" i="1" dirty="0">
              <a:solidFill>
                <a:schemeClr val="bg1"/>
              </a:solidFill>
              <a:latin typeface="Times New Roman" pitchFamily="18" charset="0"/>
              <a:cs typeface="Times New Roman" pitchFamily="18" charset="0"/>
            </a:endParaRPr>
          </a:p>
        </p:txBody>
      </p:sp>
      <p:pic>
        <p:nvPicPr>
          <p:cNvPr id="6146" name="Picture 2" descr="https://img-fotki.yandex.ru/get/4133/127863950.130/0_ad8f6_4f120602_ori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3147461"/>
            <a:ext cx="2736303" cy="22977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1566996"/>
            <a:ext cx="8208912" cy="1477328"/>
          </a:xfrm>
          <a:prstGeom prst="rect">
            <a:avLst/>
          </a:prstGeom>
        </p:spPr>
        <p:txBody>
          <a:bodyPr wrap="square">
            <a:spAutoFit/>
          </a:bodyPr>
          <a:lstStyle/>
          <a:p>
            <a:r>
              <a:rPr lang="kk-KZ" sz="1600" i="1" dirty="0" smtClean="0">
                <a:latin typeface="Times New Roman" panose="02020603050405020304" pitchFamily="18" charset="0"/>
                <a:ea typeface="Calibri" panose="020F0502020204030204" pitchFamily="34" charset="0"/>
              </a:rPr>
              <a:t>  </a:t>
            </a:r>
            <a:r>
              <a:rPr lang="kk-KZ" sz="1600" i="1" dirty="0" smtClean="0">
                <a:solidFill>
                  <a:srgbClr val="002060"/>
                </a:solidFill>
                <a:latin typeface="Times New Roman" panose="02020603050405020304" pitchFamily="18" charset="0"/>
                <a:ea typeface="Calibri" panose="020F0502020204030204" pitchFamily="34" charset="0"/>
              </a:rPr>
              <a:t> 1930 </a:t>
            </a:r>
            <a:r>
              <a:rPr lang="kk-KZ" sz="1600" i="1" dirty="0">
                <a:solidFill>
                  <a:srgbClr val="002060"/>
                </a:solidFill>
                <a:latin typeface="Times New Roman" panose="02020603050405020304" pitchFamily="18" charset="0"/>
                <a:ea typeface="Calibri" panose="020F0502020204030204" pitchFamily="34" charset="0"/>
              </a:rPr>
              <a:t>жылдары дүниежүзілік тарихтағы ірі экономикалық дағдарыс тарихта </a:t>
            </a:r>
            <a:r>
              <a:rPr lang="kk-KZ" i="1" dirty="0">
                <a:solidFill>
                  <a:srgbClr val="002060"/>
                </a:solidFill>
                <a:latin typeface="Times New Roman" panose="02020603050405020304" pitchFamily="18" charset="0"/>
                <a:ea typeface="Calibri" panose="020F0502020204030204" pitchFamily="34" charset="0"/>
              </a:rPr>
              <a:t>«Ұлы дағдарыс » деп аталып кетті.Дағдарыс барлық индустриалды дамыған және артта қалған елдерді </a:t>
            </a:r>
            <a:r>
              <a:rPr lang="kk-KZ" i="1" dirty="0" smtClean="0">
                <a:solidFill>
                  <a:srgbClr val="002060"/>
                </a:solidFill>
                <a:latin typeface="Times New Roman" panose="02020603050405020304" pitchFamily="18" charset="0"/>
                <a:ea typeface="Calibri" panose="020F0502020204030204" pitchFamily="34" charset="0"/>
              </a:rPr>
              <a:t>қамтыды.</a:t>
            </a:r>
            <a:r>
              <a:rPr lang="kk-KZ" dirty="0"/>
              <a:t> </a:t>
            </a:r>
            <a:r>
              <a:rPr lang="kk-KZ" i="1" dirty="0">
                <a:solidFill>
                  <a:schemeClr val="accent1">
                    <a:lumMod val="50000"/>
                  </a:schemeClr>
                </a:solidFill>
                <a:latin typeface="Times New Roman" panose="02020603050405020304" pitchFamily="18" charset="0"/>
                <a:cs typeface="Times New Roman" panose="02020603050405020304" pitchFamily="18" charset="0"/>
              </a:rPr>
              <a:t>Экономикалық дағдарыс  өндірістің барлық салаларын қамтыды.Дағдарыстың нәтижесінде тұрғындар жоқшылыққа  ұшырады.Батыс елдердегі  жұмыссыздардың саны  26 млн адамнан асты.</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148" name="Picture 4" descr="https://c.radikal.ru/c36/1903/bc/e083453ac2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087" y="3182593"/>
            <a:ext cx="2909494" cy="211861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img-fotki.yandex.ru/get/369087/225044291.6a2/0_1aee38_655725a_or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852" y="3182593"/>
            <a:ext cx="2505679" cy="2118615"/>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156817" y="5548485"/>
            <a:ext cx="252028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solidFill>
                <a:schemeClr val="tx1"/>
              </a:solidFill>
              <a:latin typeface="Times New Roman" panose="02020603050405020304" pitchFamily="18" charset="0"/>
              <a:cs typeface="Times New Roman" panose="02020603050405020304" pitchFamily="18" charset="0"/>
            </a:endParaRPr>
          </a:p>
          <a:p>
            <a:pPr algn="ctr"/>
            <a:r>
              <a:rPr lang="kk-KZ" dirty="0" smtClean="0">
                <a:solidFill>
                  <a:schemeClr val="tx1"/>
                </a:solidFill>
                <a:latin typeface="Times New Roman" panose="02020603050405020304" pitchFamily="18" charset="0"/>
                <a:cs typeface="Times New Roman" panose="02020603050405020304" pitchFamily="18" charset="0"/>
              </a:rPr>
              <a:t>Америка</a:t>
            </a:r>
          </a:p>
          <a:p>
            <a:pPr algn="ctr"/>
            <a:r>
              <a:rPr lang="kk-KZ" dirty="0" smtClean="0">
                <a:solidFill>
                  <a:schemeClr val="tx1"/>
                </a:solidFill>
                <a:latin typeface="Times New Roman" panose="02020603050405020304" pitchFamily="18" charset="0"/>
                <a:cs typeface="Times New Roman" panose="02020603050405020304" pitchFamily="18" charset="0"/>
              </a:rPr>
              <a:t>1929-1933</a:t>
            </a:r>
            <a:r>
              <a:rPr lang="kk-KZ" dirty="0" smtClean="0"/>
              <a:t> </a:t>
            </a:r>
          </a:p>
          <a:p>
            <a:pPr algn="ctr"/>
            <a:endParaRPr lang="ru-RU" dirty="0"/>
          </a:p>
        </p:txBody>
      </p:sp>
      <p:sp>
        <p:nvSpPr>
          <p:cNvPr id="18" name="Скругленный прямоугольник 17"/>
          <p:cNvSpPr/>
          <p:nvPr/>
        </p:nvSpPr>
        <p:spPr>
          <a:xfrm>
            <a:off x="3356515" y="5543898"/>
            <a:ext cx="252028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Германия </a:t>
            </a:r>
          </a:p>
          <a:p>
            <a:pPr algn="ctr"/>
            <a:r>
              <a:rPr lang="ru-RU" dirty="0" smtClean="0">
                <a:solidFill>
                  <a:schemeClr val="tx1"/>
                </a:solidFill>
                <a:latin typeface="Times New Roman" panose="02020603050405020304" pitchFamily="18" charset="0"/>
                <a:cs typeface="Times New Roman" panose="02020603050405020304" pitchFamily="18" charset="0"/>
              </a:rPr>
              <a:t>1929-1933</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6556212" y="5548485"/>
            <a:ext cx="2480283" cy="914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Франция</a:t>
            </a:r>
          </a:p>
          <a:p>
            <a:pPr algn="ctr"/>
            <a:r>
              <a:rPr lang="ru-RU" dirty="0" smtClean="0">
                <a:solidFill>
                  <a:schemeClr val="tx1"/>
                </a:solidFill>
              </a:rPr>
              <a:t>1930-1936</a:t>
            </a:r>
            <a:endParaRPr lang="ru-RU"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42910" y="285728"/>
            <a:ext cx="7858180" cy="928694"/>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sz="2800" b="1" dirty="0" smtClean="0">
                <a:solidFill>
                  <a:schemeClr val="bg1"/>
                </a:solidFill>
                <a:latin typeface="Times New Roman" pitchFamily="18" charset="0"/>
                <a:cs typeface="Times New Roman" pitchFamily="18" charset="0"/>
                <a:sym typeface="Open Sans"/>
              </a:rPr>
              <a:t>Да</a:t>
            </a:r>
            <a:r>
              <a:rPr lang="kk-KZ" sz="2800" b="1" dirty="0" smtClean="0">
                <a:solidFill>
                  <a:schemeClr val="bg1"/>
                </a:solidFill>
                <a:latin typeface="Times New Roman" pitchFamily="18" charset="0"/>
                <a:cs typeface="Times New Roman" pitchFamily="18" charset="0"/>
                <a:sym typeface="Open Sans"/>
              </a:rPr>
              <a:t>ғдарыспен күресу жолдары</a:t>
            </a:r>
            <a:endParaRPr lang="ru-RU" sz="2800" b="1" i="1" dirty="0">
              <a:solidFill>
                <a:schemeClr val="bg1"/>
              </a:solidFill>
              <a:latin typeface="Times New Roman" pitchFamily="18" charset="0"/>
              <a:cs typeface="Times New Roman" pitchFamily="18" charset="0"/>
            </a:endParaRPr>
          </a:p>
        </p:txBody>
      </p:sp>
      <p:pic>
        <p:nvPicPr>
          <p:cNvPr id="7170" name="Picture 2" descr="https://interesnyefakty.org/wp-content/uploads/Foto-Ruzvelta-interesnyefakty.or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2674901"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138205" y="5229200"/>
            <a:ext cx="2849619" cy="102578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Ф.Рузвельт</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1933—1945 ж А</a:t>
            </a:r>
            <a:r>
              <a:rPr lang="kk-KZ" dirty="0" smtClean="0">
                <a:latin typeface="Times New Roman" panose="02020603050405020304" pitchFamily="18" charset="0"/>
                <a:cs typeface="Times New Roman" panose="02020603050405020304" pitchFamily="18" charset="0"/>
              </a:rPr>
              <a:t>ҚШ президенті</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275856" y="1700808"/>
            <a:ext cx="5688632" cy="1754326"/>
          </a:xfrm>
          <a:prstGeom prst="rect">
            <a:avLst/>
          </a:prstGeom>
          <a:noFill/>
        </p:spPr>
        <p:txBody>
          <a:bodyPr wrap="square" lIns="91440" tIns="45720" rIns="91440" bIns="45720">
            <a:spAutoFit/>
          </a:bodyPr>
          <a:lstStyle/>
          <a:p>
            <a:pPr algn="ctr"/>
            <a:r>
              <a:rPr lang="ru-RU"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r>
              <a:rPr lang="ru-RU"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Жаңа</a:t>
            </a:r>
            <a:r>
              <a:rPr lang="ru-RU"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ru-RU"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бағыт</a:t>
            </a:r>
            <a:r>
              <a:rPr lang="ru-RU"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ru-RU"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саясаты</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491880" y="3573016"/>
            <a:ext cx="4752528" cy="2053639"/>
          </a:xfrm>
          <a:prstGeom prst="rect">
            <a:avLst/>
          </a:prstGeom>
        </p:spPr>
        <p:txBody>
          <a:bodyPr wrap="square">
            <a:spAutoFit/>
          </a:bodyPr>
          <a:lstStyle/>
          <a:p>
            <a:pPr>
              <a:lnSpc>
                <a:spcPct val="107000"/>
              </a:lnSpc>
              <a:spcAft>
                <a:spcPts val="800"/>
              </a:spcAft>
            </a:pPr>
            <a:r>
              <a:rPr lang="kk-KZ" sz="2000" i="1" dirty="0">
                <a:latin typeface="Times New Roman" panose="02020603050405020304" pitchFamily="18" charset="0"/>
                <a:cs typeface="Times New Roman" panose="02020603050405020304" pitchFamily="18" charset="0"/>
              </a:rPr>
              <a:t>Дағдарыстан шығу үшін  1933 жылы президенттікке жаңадан келген Франклин Рузьвелт «Жаңа бағыт»саясатын ұсынады.Бұл саяси-экономикалық реформа кейнсшілдік теориясының негізінде жүргізілді.</a:t>
            </a:r>
            <a:endParaRPr lang="ru-RU" sz="2000" i="1"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mages.theweek.com/sites/default/files/styles/tw_image_9_4/public/BE065199.jpg?itok=GdgpUP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31" y="836712"/>
            <a:ext cx="3456384" cy="2605401"/>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 y="3645024"/>
            <a:ext cx="3801514" cy="1368152"/>
          </a:xfrm>
          <a:prstGeom prst="roundRect">
            <a:avLst>
              <a:gd name="adj" fmla="val 500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anose="02020603050405020304" pitchFamily="18" charset="0"/>
                <a:cs typeface="Times New Roman" panose="02020603050405020304" pitchFamily="18" charset="0"/>
              </a:rPr>
              <a:t>Джон </a:t>
            </a:r>
            <a:r>
              <a:rPr lang="ru-RU" dirty="0" err="1" smtClean="0">
                <a:latin typeface="Times New Roman" panose="02020603050405020304" pitchFamily="18" charset="0"/>
                <a:cs typeface="Times New Roman" panose="02020603050405020304" pitchFamily="18" charset="0"/>
              </a:rPr>
              <a:t>Мейнард</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Кейнс-ағылшын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экономисті</a:t>
            </a:r>
            <a:endParaRPr lang="ru-RU" dirty="0" smtClean="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экономикалық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теорияның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кейнстік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салушы</a:t>
            </a:r>
            <a:endParaRPr lang="ru-RU" dirty="0" smtClean="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99992" y="980728"/>
            <a:ext cx="3888432" cy="4984415"/>
          </a:xfrm>
          <a:prstGeom prst="rect">
            <a:avLst/>
          </a:prstGeom>
        </p:spPr>
        <p:txBody>
          <a:bodyPr wrap="square">
            <a:spAutoFit/>
          </a:bodyPr>
          <a:lstStyle/>
          <a:p>
            <a:pPr>
              <a:lnSpc>
                <a:spcPct val="107000"/>
              </a:lnSpc>
              <a:spcAft>
                <a:spcPts val="800"/>
              </a:spcAft>
            </a:pPr>
            <a:r>
              <a:rPr lang="kk-KZ" sz="2800" i="1" dirty="0">
                <a:solidFill>
                  <a:schemeClr val="accent1">
                    <a:lumMod val="50000"/>
                  </a:schemeClr>
                </a:solidFill>
                <a:latin typeface="Times New Roman" panose="02020603050405020304" pitchFamily="18" charset="0"/>
                <a:cs typeface="Times New Roman" panose="02020603050405020304" pitchFamily="18" charset="0"/>
              </a:rPr>
              <a:t>Кейнсшілдік-</a:t>
            </a:r>
            <a:r>
              <a:rPr lang="kk-KZ" i="1" dirty="0">
                <a:solidFill>
                  <a:schemeClr val="accent1">
                    <a:lumMod val="50000"/>
                  </a:schemeClr>
                </a:solidFill>
                <a:latin typeface="Times New Roman" panose="02020603050405020304" pitchFamily="18" charset="0"/>
                <a:cs typeface="Times New Roman" panose="02020603050405020304" pitchFamily="18" charset="0"/>
              </a:rPr>
              <a:t>экономиканың дамуына мемлекеттік реттеудің қажеттілігі идеясы негізінде жасалған  макроэкономикалық теория. Ол Джон Мейнард Кейнстің «Жұмыспен қамту,пайыз және ақшаның  жалпы теориясы»еңбегінің негізінде жасалды.Дж.Кейнстің жаңа идеясы бойынша:</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07000"/>
              </a:lnSpc>
              <a:spcAft>
                <a:spcPts val="800"/>
              </a:spcAft>
            </a:pPr>
            <a:r>
              <a:rPr lang="kk-KZ" i="1" dirty="0">
                <a:solidFill>
                  <a:schemeClr val="accent1">
                    <a:lumMod val="50000"/>
                  </a:schemeClr>
                </a:solidFill>
                <a:latin typeface="Times New Roman" panose="02020603050405020304" pitchFamily="18" charset="0"/>
                <a:cs typeface="Times New Roman" panose="02020603050405020304" pitchFamily="18" charset="0"/>
              </a:rPr>
              <a:t>-Мемлекетті жоғары деңгейде жұмыспен қамту;</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07000"/>
              </a:lnSpc>
              <a:spcAft>
                <a:spcPts val="800"/>
              </a:spcAft>
            </a:pPr>
            <a:r>
              <a:rPr lang="kk-KZ" i="1" dirty="0">
                <a:solidFill>
                  <a:schemeClr val="accent1">
                    <a:lumMod val="50000"/>
                  </a:schemeClr>
                </a:solidFill>
                <a:latin typeface="Times New Roman" panose="02020603050405020304" pitchFamily="18" charset="0"/>
                <a:cs typeface="Times New Roman" panose="02020603050405020304" pitchFamily="18" charset="0"/>
              </a:rPr>
              <a:t>-Экономикалық өсімді тек мемлекеттің белсенді араласуы қамтамасыз ете алады-деді.</a:t>
            </a:r>
            <a:endParaRPr lang="ru-RU"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89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4152926009"/>
              </p:ext>
            </p:extLst>
          </p:nvPr>
        </p:nvGraphicFramePr>
        <p:xfrm>
          <a:off x="199841" y="45477"/>
          <a:ext cx="482453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2"/>
          <p:cNvSpPr>
            <a:spLocks noGrp="1"/>
          </p:cNvSpPr>
          <p:nvPr>
            <p:ph type="title"/>
          </p:nvPr>
        </p:nvSpPr>
        <p:spPr>
          <a:xfrm>
            <a:off x="395536" y="188641"/>
            <a:ext cx="4217122" cy="864095"/>
          </a:xfr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sz="2800" b="1" dirty="0" smtClean="0">
                <a:solidFill>
                  <a:schemeClr val="accent1">
                    <a:lumMod val="50000"/>
                  </a:schemeClr>
                </a:solidFill>
                <a:latin typeface="Times New Roman" pitchFamily="18" charset="0"/>
                <a:cs typeface="Times New Roman" pitchFamily="18" charset="0"/>
                <a:sym typeface="Open Sans"/>
              </a:rPr>
              <a:t>Да</a:t>
            </a:r>
            <a:r>
              <a:rPr lang="kk-KZ" sz="2800" b="1" dirty="0" smtClean="0">
                <a:solidFill>
                  <a:schemeClr val="accent1">
                    <a:lumMod val="50000"/>
                  </a:schemeClr>
                </a:solidFill>
                <a:latin typeface="Times New Roman" pitchFamily="18" charset="0"/>
                <a:cs typeface="Times New Roman" pitchFamily="18" charset="0"/>
                <a:sym typeface="Open Sans"/>
              </a:rPr>
              <a:t>ғдарысты жеңу</a:t>
            </a:r>
            <a:endParaRPr lang="ru-RU" sz="2800" b="1" i="1" dirty="0">
              <a:solidFill>
                <a:schemeClr val="accent1">
                  <a:lumMod val="50000"/>
                </a:schemeClr>
              </a:solidFill>
              <a:latin typeface="Times New Roman" pitchFamily="18" charset="0"/>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1796730748"/>
              </p:ext>
            </p:extLst>
          </p:nvPr>
        </p:nvGraphicFramePr>
        <p:xfrm>
          <a:off x="4808353" y="369513"/>
          <a:ext cx="4335647"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4355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2"/>
          <p:cNvSpPr>
            <a:spLocks noGrp="1"/>
          </p:cNvSpPr>
          <p:nvPr>
            <p:ph type="title"/>
          </p:nvPr>
        </p:nvSpPr>
        <p:spPr>
          <a:xfrm>
            <a:off x="642910" y="285728"/>
            <a:ext cx="7858180" cy="928694"/>
          </a:xfr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ru-RU" sz="2800" b="1" dirty="0" err="1" smtClean="0">
                <a:solidFill>
                  <a:schemeClr val="bg1"/>
                </a:solidFill>
                <a:latin typeface="Times New Roman" pitchFamily="18" charset="0"/>
                <a:cs typeface="Times New Roman" pitchFamily="18" charset="0"/>
                <a:sym typeface="Open Sans"/>
              </a:rPr>
              <a:t>Францияның</a:t>
            </a:r>
            <a:r>
              <a:rPr lang="ru-RU" sz="2800" b="1" dirty="0" smtClean="0">
                <a:solidFill>
                  <a:schemeClr val="bg1"/>
                </a:solidFill>
                <a:latin typeface="Times New Roman" pitchFamily="18" charset="0"/>
                <a:cs typeface="Times New Roman" pitchFamily="18" charset="0"/>
                <a:sym typeface="Open Sans"/>
              </a:rPr>
              <a:t> да</a:t>
            </a:r>
            <a:r>
              <a:rPr lang="kk-KZ" sz="2800" b="1" dirty="0" smtClean="0">
                <a:solidFill>
                  <a:schemeClr val="bg1"/>
                </a:solidFill>
                <a:latin typeface="Times New Roman" pitchFamily="18" charset="0"/>
                <a:cs typeface="Times New Roman" pitchFamily="18" charset="0"/>
                <a:sym typeface="Open Sans"/>
              </a:rPr>
              <a:t>ғдарыспен күресу жолдары</a:t>
            </a:r>
            <a:endParaRPr lang="ru-RU" sz="2800" b="1" i="1" dirty="0">
              <a:solidFill>
                <a:schemeClr val="bg1"/>
              </a:solidFill>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2284301700"/>
              </p:ext>
            </p:extLst>
          </p:nvPr>
        </p:nvGraphicFramePr>
        <p:xfrm>
          <a:off x="3779912" y="1397000"/>
          <a:ext cx="504056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Овал 6"/>
          <p:cNvSpPr/>
          <p:nvPr/>
        </p:nvSpPr>
        <p:spPr>
          <a:xfrm>
            <a:off x="323528" y="2124968"/>
            <a:ext cx="3816424" cy="324036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Социал</a:t>
            </a:r>
            <a:r>
              <a:rPr lang="ru-RU" sz="2000" b="1" dirty="0" smtClean="0">
                <a:solidFill>
                  <a:schemeClr val="tx1"/>
                </a:solidFill>
                <a:latin typeface="Times New Roman" panose="02020603050405020304" pitchFamily="18" charset="0"/>
                <a:cs typeface="Times New Roman" panose="02020603050405020304" pitchFamily="18" charset="0"/>
              </a:rPr>
              <a:t>-реформизм-</a:t>
            </a:r>
          </a:p>
          <a:p>
            <a:pPr algn="ctr"/>
            <a:r>
              <a:rPr lang="kk-KZ" sz="2000" dirty="0">
                <a:solidFill>
                  <a:schemeClr val="tx1"/>
                </a:solidFill>
                <a:latin typeface="Times New Roman" panose="02020603050405020304" pitchFamily="18" charset="0"/>
                <a:cs typeface="Times New Roman" panose="02020603050405020304" pitchFamily="18" charset="0"/>
              </a:rPr>
              <a:t>к</a:t>
            </a:r>
            <a:r>
              <a:rPr lang="kk-KZ" sz="2000" dirty="0" smtClean="0">
                <a:solidFill>
                  <a:schemeClr val="tx1"/>
                </a:solidFill>
                <a:latin typeface="Times New Roman" panose="02020603050405020304" pitchFamily="18" charset="0"/>
                <a:cs typeface="Times New Roman" panose="02020603050405020304" pitchFamily="18" charset="0"/>
              </a:rPr>
              <a:t>апиталистік қоғамды реформалау жолымен демократиялық социализмге жетуге бағытталған саяси идеология.</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8" name="Стрелка вправо 7"/>
          <p:cNvSpPr/>
          <p:nvPr/>
        </p:nvSpPr>
        <p:spPr>
          <a:xfrm>
            <a:off x="4283968" y="3284984"/>
            <a:ext cx="978408" cy="48463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872046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958</Words>
  <Application>Microsoft Office PowerPoint</Application>
  <PresentationFormat>Экран (4:3)</PresentationFormat>
  <Paragraphs>128</Paragraphs>
  <Slides>18</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Open Sans</vt:lpstr>
      <vt:lpstr>Times New Roman</vt:lpstr>
      <vt:lpstr>Тема Office</vt:lpstr>
      <vt:lpstr>Презентация PowerPoint</vt:lpstr>
      <vt:lpstr>Презентация PowerPoint</vt:lpstr>
      <vt:lpstr>Жауабын тап...</vt:lpstr>
      <vt:lpstr>Жауабы:</vt:lpstr>
      <vt:lpstr>Ұлы дағдарыс</vt:lpstr>
      <vt:lpstr>Дағдарыспен күресу жолдары</vt:lpstr>
      <vt:lpstr>Презентация PowerPoint</vt:lpstr>
      <vt:lpstr>Дағдарысты жеңу</vt:lpstr>
      <vt:lpstr>Францияның дағдарыспен күресу жолдары</vt:lpstr>
      <vt:lpstr>Германияның дағдарыспен күресу жолдары</vt:lpstr>
      <vt:lpstr>1-тапсырма Дж.Кейнстің экономика  ілімінің  негізгі идеяларын талдай отырып,«Өрмекші торына»орналастыр</vt:lpstr>
      <vt:lpstr>Жауабы: </vt:lpstr>
      <vt:lpstr>2-тапсырма Кестемен жұмыс</vt:lpstr>
      <vt:lpstr>Жауабы:</vt:lpstr>
      <vt:lpstr>3-тапсырма Сәйкестендір </vt:lpstr>
      <vt:lpstr>Жауабы:  Сәйкестендір </vt:lpstr>
      <vt:lpstr>Қорытынды </vt:lpstr>
      <vt:lpstr>Үйге тапсырма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Бөлім тақырыбы: Терімшілер-аңшылардан бастап жер иеленушілер мен мал өсірушілерге дейін Сабақ тақырыбы: Алғашқы адам қалай пайда болды?</dc:title>
  <dc:creator>001</dc:creator>
  <cp:lastModifiedBy>Пользователь</cp:lastModifiedBy>
  <cp:revision>48</cp:revision>
  <dcterms:created xsi:type="dcterms:W3CDTF">2020-09-10T05:41:24Z</dcterms:created>
  <dcterms:modified xsi:type="dcterms:W3CDTF">2020-10-24T14:09:33Z</dcterms:modified>
</cp:coreProperties>
</file>